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121"/>
  </p:notesMasterIdLst>
  <p:sldIdLst>
    <p:sldId id="471" r:id="rId2"/>
    <p:sldId id="809" r:id="rId3"/>
    <p:sldId id="865" r:id="rId4"/>
    <p:sldId id="1016" r:id="rId5"/>
    <p:sldId id="907" r:id="rId6"/>
    <p:sldId id="778" r:id="rId7"/>
    <p:sldId id="1066" r:id="rId8"/>
    <p:sldId id="1129" r:id="rId9"/>
    <p:sldId id="1069" r:id="rId10"/>
    <p:sldId id="1132" r:id="rId11"/>
    <p:sldId id="1133" r:id="rId12"/>
    <p:sldId id="1135" r:id="rId13"/>
    <p:sldId id="1136" r:id="rId14"/>
    <p:sldId id="1057" r:id="rId15"/>
    <p:sldId id="803" r:id="rId16"/>
    <p:sldId id="1109" r:id="rId17"/>
    <p:sldId id="898" r:id="rId18"/>
    <p:sldId id="1095" r:id="rId19"/>
    <p:sldId id="866" r:id="rId20"/>
    <p:sldId id="1099" r:id="rId21"/>
    <p:sldId id="1137" r:id="rId22"/>
    <p:sldId id="1138" r:id="rId23"/>
    <p:sldId id="810" r:id="rId24"/>
    <p:sldId id="981" r:id="rId25"/>
    <p:sldId id="1127" r:id="rId26"/>
    <p:sldId id="909" r:id="rId27"/>
    <p:sldId id="899" r:id="rId28"/>
    <p:sldId id="802" r:id="rId29"/>
    <p:sldId id="725" r:id="rId30"/>
    <p:sldId id="1120" r:id="rId31"/>
    <p:sldId id="727" r:id="rId32"/>
    <p:sldId id="1041" r:id="rId33"/>
    <p:sldId id="1042" r:id="rId34"/>
    <p:sldId id="1011" r:id="rId35"/>
    <p:sldId id="1043" r:id="rId36"/>
    <p:sldId id="472" r:id="rId37"/>
    <p:sldId id="911" r:id="rId38"/>
    <p:sldId id="910" r:id="rId39"/>
    <p:sldId id="862" r:id="rId40"/>
    <p:sldId id="752" r:id="rId41"/>
    <p:sldId id="1013" r:id="rId42"/>
    <p:sldId id="1101" r:id="rId43"/>
    <p:sldId id="1102" r:id="rId44"/>
    <p:sldId id="512" r:id="rId45"/>
    <p:sldId id="779" r:id="rId46"/>
    <p:sldId id="780" r:id="rId47"/>
    <p:sldId id="908" r:id="rId48"/>
    <p:sldId id="1115" r:id="rId49"/>
    <p:sldId id="664" r:id="rId50"/>
    <p:sldId id="1062" r:id="rId51"/>
    <p:sldId id="1060" r:id="rId52"/>
    <p:sldId id="479" r:id="rId53"/>
    <p:sldId id="497" r:id="rId54"/>
    <p:sldId id="267" r:id="rId55"/>
    <p:sldId id="257" r:id="rId56"/>
    <p:sldId id="1036" r:id="rId57"/>
    <p:sldId id="1110" r:id="rId58"/>
    <p:sldId id="1140" r:id="rId59"/>
    <p:sldId id="1139" r:id="rId60"/>
    <p:sldId id="279" r:id="rId61"/>
    <p:sldId id="266" r:id="rId62"/>
    <p:sldId id="902" r:id="rId63"/>
    <p:sldId id="278" r:id="rId64"/>
    <p:sldId id="1112" r:id="rId65"/>
    <p:sldId id="1113" r:id="rId66"/>
    <p:sldId id="1104" r:id="rId67"/>
    <p:sldId id="1125" r:id="rId68"/>
    <p:sldId id="1126" r:id="rId69"/>
    <p:sldId id="1106" r:id="rId70"/>
    <p:sldId id="1141" r:id="rId71"/>
    <p:sldId id="946" r:id="rId72"/>
    <p:sldId id="333" r:id="rId73"/>
    <p:sldId id="334" r:id="rId74"/>
    <p:sldId id="1093" r:id="rId75"/>
    <p:sldId id="966" r:id="rId76"/>
    <p:sldId id="1111" r:id="rId77"/>
    <p:sldId id="1076" r:id="rId78"/>
    <p:sldId id="1078" r:id="rId79"/>
    <p:sldId id="1079" r:id="rId80"/>
    <p:sldId id="513" r:id="rId81"/>
    <p:sldId id="804" r:id="rId82"/>
    <p:sldId id="1092" r:id="rId83"/>
    <p:sldId id="482" r:id="rId84"/>
    <p:sldId id="1044" r:id="rId85"/>
    <p:sldId id="1046" r:id="rId86"/>
    <p:sldId id="1049" r:id="rId87"/>
    <p:sldId id="1050" r:id="rId88"/>
    <p:sldId id="478" r:id="rId89"/>
    <p:sldId id="490" r:id="rId90"/>
    <p:sldId id="485" r:id="rId91"/>
    <p:sldId id="1116" r:id="rId92"/>
    <p:sldId id="258" r:id="rId93"/>
    <p:sldId id="874" r:id="rId94"/>
    <p:sldId id="1051" r:id="rId95"/>
    <p:sldId id="875" r:id="rId96"/>
    <p:sldId id="876" r:id="rId97"/>
    <p:sldId id="484" r:id="rId98"/>
    <p:sldId id="967" r:id="rId99"/>
    <p:sldId id="868" r:id="rId100"/>
    <p:sldId id="1117" r:id="rId101"/>
    <p:sldId id="488" r:id="rId102"/>
    <p:sldId id="514" r:id="rId103"/>
    <p:sldId id="1048" r:id="rId104"/>
    <p:sldId id="912" r:id="rId105"/>
    <p:sldId id="1128" r:id="rId106"/>
    <p:sldId id="1131" r:id="rId107"/>
    <p:sldId id="1130" r:id="rId108"/>
    <p:sldId id="864" r:id="rId109"/>
    <p:sldId id="1088" r:id="rId110"/>
    <p:sldId id="1121" r:id="rId111"/>
    <p:sldId id="1047" r:id="rId112"/>
    <p:sldId id="1071" r:id="rId113"/>
    <p:sldId id="1020" r:id="rId114"/>
    <p:sldId id="1072" r:id="rId115"/>
    <p:sldId id="1052" r:id="rId116"/>
    <p:sldId id="1053" r:id="rId117"/>
    <p:sldId id="1054" r:id="rId118"/>
    <p:sldId id="1087" r:id="rId119"/>
    <p:sldId id="906" r:id="rId1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740" autoAdjust="0"/>
    <p:restoredTop sz="89722" autoAdjust="0"/>
  </p:normalViewPr>
  <p:slideViewPr>
    <p:cSldViewPr snapToGrid="0">
      <p:cViewPr varScale="1">
        <p:scale>
          <a:sx n="111" d="100"/>
          <a:sy n="111" d="100"/>
        </p:scale>
        <p:origin x="1068" y="10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13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544DBF-14B7-4AD6-BD66-D307370E2B98}" type="datetimeFigureOut">
              <a:rPr lang="zh-TW" altLang="en-US" smtClean="0"/>
              <a:t>2025/10/26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A0BFF-6330-4569-975E-B50BF169FA45}" type="slidenum">
              <a:rPr lang="zh-TW" altLang="en-US" smtClean="0"/>
              <a:t>‹#›</a:t>
            </a:fld>
            <a:endParaRPr lang="zh-TW" altLang="en-US"/>
          </a:p>
        </p:txBody>
      </p:sp>
    </p:spTree>
    <p:extLst>
      <p:ext uri="{BB962C8B-B14F-4D97-AF65-F5344CB8AC3E}">
        <p14:creationId xmlns:p14="http://schemas.microsoft.com/office/powerpoint/2010/main" val="983099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a:t>
            </a:fld>
            <a:endParaRPr lang="zh-TW" altLang="en-US"/>
          </a:p>
        </p:txBody>
      </p:sp>
    </p:spTree>
    <p:extLst>
      <p:ext uri="{BB962C8B-B14F-4D97-AF65-F5344CB8AC3E}">
        <p14:creationId xmlns:p14="http://schemas.microsoft.com/office/powerpoint/2010/main" val="2391662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4D99DB6-F342-4FA8-AA02-49065F2974BF}"/>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E68F6972-D351-4A57-A094-8E42DC2B44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2367957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投影片影像版面配置區 1">
            <a:extLst>
              <a:ext uri="{FF2B5EF4-FFF2-40B4-BE49-F238E27FC236}">
                <a16:creationId xmlns:a16="http://schemas.microsoft.com/office/drawing/2014/main" id="{0151856B-4AC3-8EDB-5E92-136F3A18F04D}"/>
              </a:ext>
            </a:extLst>
          </p:cNvPr>
          <p:cNvSpPr>
            <a:spLocks noGrp="1" noRot="1" noChangeAspect="1" noChangeArrowheads="1" noTextEdit="1"/>
          </p:cNvSpPr>
          <p:nvPr>
            <p:ph type="sldImg"/>
          </p:nvPr>
        </p:nvSpPr>
        <p:spPr>
          <a:ln/>
        </p:spPr>
      </p:sp>
      <p:sp>
        <p:nvSpPr>
          <p:cNvPr id="158723" name="備忘稿版面配置區 2">
            <a:extLst>
              <a:ext uri="{FF2B5EF4-FFF2-40B4-BE49-F238E27FC236}">
                <a16:creationId xmlns:a16="http://schemas.microsoft.com/office/drawing/2014/main" id="{AE3D157F-7F37-895B-D63A-9F4C547A55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158724" name="投影片編號版面配置區 3">
            <a:extLst>
              <a:ext uri="{FF2B5EF4-FFF2-40B4-BE49-F238E27FC236}">
                <a16:creationId xmlns:a16="http://schemas.microsoft.com/office/drawing/2014/main" id="{7F11BEE4-B376-5A6E-7813-29906C78DF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46394102-5C8B-4321-8B8D-DEBDB630FBE6}" type="slidenum">
              <a:rPr lang="zh-TW" altLang="en-US" smtClean="0"/>
              <a:pPr/>
              <a:t>17</a:t>
            </a:fld>
            <a:endParaRPr lang="en-US"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4D99DB6-F342-4FA8-AA02-49065F2974BF}"/>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E68F6972-D351-4A57-A094-8E42DC2B44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1851070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投影片影像版面配置區 1">
            <a:extLst>
              <a:ext uri="{FF2B5EF4-FFF2-40B4-BE49-F238E27FC236}">
                <a16:creationId xmlns:a16="http://schemas.microsoft.com/office/drawing/2014/main" id="{68C37A36-6240-93E3-A6AB-73C3FA65004D}"/>
              </a:ext>
            </a:extLst>
          </p:cNvPr>
          <p:cNvSpPr>
            <a:spLocks noGrp="1" noRot="1" noChangeAspect="1" noChangeArrowheads="1" noTextEdit="1"/>
          </p:cNvSpPr>
          <p:nvPr>
            <p:ph type="sldImg"/>
          </p:nvPr>
        </p:nvSpPr>
        <p:spPr>
          <a:ln/>
        </p:spPr>
      </p:sp>
      <p:sp>
        <p:nvSpPr>
          <p:cNvPr id="156675" name="備忘稿版面配置區 2">
            <a:extLst>
              <a:ext uri="{FF2B5EF4-FFF2-40B4-BE49-F238E27FC236}">
                <a16:creationId xmlns:a16="http://schemas.microsoft.com/office/drawing/2014/main" id="{3CFF7E93-EA50-868D-52E5-11FC01A9B7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156676" name="投影片編號版面配置區 3">
            <a:extLst>
              <a:ext uri="{FF2B5EF4-FFF2-40B4-BE49-F238E27FC236}">
                <a16:creationId xmlns:a16="http://schemas.microsoft.com/office/drawing/2014/main" id="{74279C91-570E-7815-B1AE-4C72716474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57A0DBBE-A060-406E-BB90-720BA121687C}" type="slidenum">
              <a:rPr lang="zh-TW" altLang="en-US" smtClean="0"/>
              <a:pPr/>
              <a:t>19</a:t>
            </a:fld>
            <a:endParaRPr lang="en-US"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4D99DB6-F342-4FA8-AA02-49065F2974BF}"/>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E68F6972-D351-4A57-A094-8E42DC2B44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Judy </a:t>
            </a:r>
            <a:r>
              <a:rPr lang="zh-TW" altLang="en-US" dirty="0"/>
              <a:t>的建立過程包括：志願者／社區成員手動閱讀並標記 </a:t>
            </a:r>
            <a:r>
              <a:rPr lang="en-US" altLang="zh-TW" dirty="0"/>
              <a:t>CPD </a:t>
            </a:r>
            <a:r>
              <a:rPr lang="zh-TW" altLang="en-US" dirty="0"/>
              <a:t>的警察不當行為報告（</a:t>
            </a:r>
            <a:r>
              <a:rPr lang="en-US" altLang="zh-TW" dirty="0"/>
              <a:t>misconduct files</a:t>
            </a:r>
            <a:r>
              <a:rPr lang="zh-TW" altLang="en-US" dirty="0"/>
              <a:t>），這些文件中包含敘事情節。這些手動標記資料被用作訓練資料，</a:t>
            </a:r>
            <a:endParaRPr lang="en-US" altLang="zh-TW" dirty="0"/>
          </a:p>
          <a:p>
            <a:r>
              <a:rPr lang="zh-TW" altLang="en-US" dirty="0"/>
              <a:t>讓 </a:t>
            </a:r>
            <a:r>
              <a:rPr lang="en-US" altLang="zh-TW" dirty="0"/>
              <a:t>Judy </a:t>
            </a:r>
            <a:r>
              <a:rPr lang="zh-TW" altLang="en-US" dirty="0"/>
              <a:t>能自動識別類似的案件或模式。</a:t>
            </a:r>
            <a:endParaRPr lang="en-US" altLang="zh-TW" dirty="0"/>
          </a:p>
          <a:p>
            <a:endParaRPr lang="en-US" altLang="zh-TW"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從報導中看到的數據：</a:t>
            </a:r>
            <a:r>
              <a:rPr lang="en-US" altLang="zh-TW" sz="1200" dirty="0"/>
              <a:t>Judy </a:t>
            </a:r>
            <a:r>
              <a:rPr lang="zh-TW" altLang="en-US" sz="1200" dirty="0"/>
              <a:t>被訓練於 </a:t>
            </a:r>
            <a:r>
              <a:rPr lang="en-US" altLang="zh-TW" sz="1200" dirty="0"/>
              <a:t>2011–2015 </a:t>
            </a:r>
            <a:r>
              <a:rPr lang="zh-TW" altLang="en-US" sz="1200" dirty="0"/>
              <a:t>年的警察不當行為報告中，約 </a:t>
            </a:r>
            <a:r>
              <a:rPr lang="en-US" altLang="zh-TW" sz="1200" dirty="0"/>
              <a:t>27,000 </a:t>
            </a:r>
            <a:r>
              <a:rPr lang="zh-TW" altLang="en-US" sz="1200" dirty="0"/>
              <a:t>條記錄 </a:t>
            </a:r>
            <a:r>
              <a:rPr lang="en-US" altLang="zh-TW" sz="1200" dirty="0"/>
              <a:t>(misconduct records) </a:t>
            </a:r>
            <a:r>
              <a:rPr lang="zh-TW" altLang="en-US" sz="1200" dirty="0"/>
              <a:t>被用作標註訓練資料 </a:t>
            </a:r>
            <a:r>
              <a:rPr lang="en-US" altLang="zh-TW" sz="1200" dirty="0"/>
              <a:t>(</a:t>
            </a:r>
            <a:r>
              <a:rPr lang="zh-TW" altLang="en-US" sz="1200" dirty="0"/>
              <a:t>即這些記錄中的敘述部分會被人讀、標註</a:t>
            </a:r>
            <a:r>
              <a:rPr lang="en-US" altLang="zh-TW" sz="1200" dirty="0"/>
              <a:t>)</a:t>
            </a:r>
            <a:r>
              <a:rPr lang="zh-TW" altLang="en-US" sz="1200" dirty="0"/>
              <a:t>最終從這些資料中，</a:t>
            </a:r>
            <a:r>
              <a:rPr lang="en-US" altLang="zh-TW" sz="1200" dirty="0"/>
              <a:t>Judy </a:t>
            </a:r>
            <a:r>
              <a:rPr lang="zh-TW" altLang="en-US" sz="1200" dirty="0"/>
              <a:t>抓出了大約 </a:t>
            </a:r>
            <a:r>
              <a:rPr lang="en-US" altLang="zh-TW" sz="1200" b="1" dirty="0"/>
              <a:t>54 </a:t>
            </a:r>
            <a:r>
              <a:rPr lang="zh-TW" altLang="en-US" sz="1200" b="1" dirty="0"/>
              <a:t>件（</a:t>
            </a:r>
            <a:r>
              <a:rPr lang="en-US" altLang="zh-TW" sz="1200" b="1" dirty="0"/>
              <a:t>allegations</a:t>
            </a:r>
            <a:r>
              <a:rPr lang="zh-TW" altLang="en-US" sz="1200" b="1" dirty="0"/>
              <a:t>）</a:t>
            </a:r>
            <a:r>
              <a:rPr lang="zh-TW" altLang="en-US" sz="1200" dirty="0"/>
              <a:t> 被認為與失蹤人口或失蹤案件處理可能有關的不當行為記錄，成為後續調查的重點線索。</a:t>
            </a:r>
            <a:endParaRPr lang="en-US" altLang="zh-TW" sz="1200" dirty="0"/>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1591643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1AA71-84F6-86F5-595C-B9F80FED9311}"/>
            </a:ext>
          </a:extLst>
        </p:cNvPr>
        <p:cNvGrpSpPr/>
        <p:nvPr/>
      </p:nvGrpSpPr>
      <p:grpSpPr>
        <a:xfrm>
          <a:off x="0" y="0"/>
          <a:ext cx="0" cy="0"/>
          <a:chOff x="0" y="0"/>
          <a:chExt cx="0" cy="0"/>
        </a:xfrm>
      </p:grpSpPr>
      <p:sp>
        <p:nvSpPr>
          <p:cNvPr id="21506" name="Rectangle 2">
            <a:extLst>
              <a:ext uri="{FF2B5EF4-FFF2-40B4-BE49-F238E27FC236}">
                <a16:creationId xmlns:a16="http://schemas.microsoft.com/office/drawing/2014/main" id="{180BD650-8D33-BEDA-BDD8-F6CEDDAECF2D}"/>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7DA9A930-391F-0771-F650-47F2690DE9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Judy </a:t>
            </a:r>
            <a:r>
              <a:rPr lang="zh-TW" altLang="en-US" dirty="0"/>
              <a:t>的建立過程包括：志願者／社區成員手動閱讀並標記 </a:t>
            </a:r>
            <a:r>
              <a:rPr lang="en-US" altLang="zh-TW" dirty="0"/>
              <a:t>CPD </a:t>
            </a:r>
            <a:r>
              <a:rPr lang="zh-TW" altLang="en-US" dirty="0"/>
              <a:t>的警察不當行為報告（</a:t>
            </a:r>
            <a:r>
              <a:rPr lang="en-US" altLang="zh-TW" dirty="0"/>
              <a:t>misconduct files</a:t>
            </a:r>
            <a:r>
              <a:rPr lang="zh-TW" altLang="en-US" dirty="0"/>
              <a:t>），這些文件中包含敘事情節。這些手動標記資料被用作訓練資料，</a:t>
            </a:r>
            <a:endParaRPr lang="en-US" altLang="zh-TW" dirty="0"/>
          </a:p>
          <a:p>
            <a:r>
              <a:rPr lang="zh-TW" altLang="en-US" dirty="0"/>
              <a:t>讓 </a:t>
            </a:r>
            <a:r>
              <a:rPr lang="en-US" altLang="zh-TW" dirty="0"/>
              <a:t>Judy </a:t>
            </a:r>
            <a:r>
              <a:rPr lang="zh-TW" altLang="en-US" dirty="0"/>
              <a:t>能自動識別類似的案件或模式。</a:t>
            </a:r>
            <a:endParaRPr lang="en-US" altLang="zh-TW" dirty="0"/>
          </a:p>
          <a:p>
            <a:endParaRPr lang="en-US" altLang="zh-TW"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從報導中看到的數據：</a:t>
            </a:r>
            <a:r>
              <a:rPr lang="en-US" altLang="zh-TW" sz="1200" dirty="0"/>
              <a:t>Judy </a:t>
            </a:r>
            <a:r>
              <a:rPr lang="zh-TW" altLang="en-US" sz="1200" dirty="0"/>
              <a:t>被訓練於 </a:t>
            </a:r>
            <a:r>
              <a:rPr lang="en-US" altLang="zh-TW" sz="1200" dirty="0"/>
              <a:t>2011–2015 </a:t>
            </a:r>
            <a:r>
              <a:rPr lang="zh-TW" altLang="en-US" sz="1200" dirty="0"/>
              <a:t>年的警察不當行為報告中，約 </a:t>
            </a:r>
            <a:r>
              <a:rPr lang="en-US" altLang="zh-TW" sz="1200" dirty="0"/>
              <a:t>27,000 </a:t>
            </a:r>
            <a:r>
              <a:rPr lang="zh-TW" altLang="en-US" sz="1200" dirty="0"/>
              <a:t>條記錄 </a:t>
            </a:r>
            <a:r>
              <a:rPr lang="en-US" altLang="zh-TW" sz="1200" dirty="0"/>
              <a:t>(misconduct records) </a:t>
            </a:r>
            <a:r>
              <a:rPr lang="zh-TW" altLang="en-US" sz="1200" dirty="0"/>
              <a:t>被用作標註訓練資料 </a:t>
            </a:r>
            <a:r>
              <a:rPr lang="en-US" altLang="zh-TW" sz="1200" dirty="0"/>
              <a:t>(</a:t>
            </a:r>
            <a:r>
              <a:rPr lang="zh-TW" altLang="en-US" sz="1200" dirty="0"/>
              <a:t>即這些記錄中的敘述部分會被人讀、標註</a:t>
            </a:r>
            <a:r>
              <a:rPr lang="en-US" altLang="zh-TW" sz="1200" dirty="0"/>
              <a:t>)</a:t>
            </a:r>
            <a:r>
              <a:rPr lang="zh-TW" altLang="en-US" sz="1200" dirty="0"/>
              <a:t>最終從這些資料中，</a:t>
            </a:r>
            <a:r>
              <a:rPr lang="en-US" altLang="zh-TW" sz="1200" dirty="0"/>
              <a:t>Judy </a:t>
            </a:r>
            <a:r>
              <a:rPr lang="zh-TW" altLang="en-US" sz="1200" dirty="0"/>
              <a:t>抓出了大約 </a:t>
            </a:r>
            <a:r>
              <a:rPr lang="en-US" altLang="zh-TW" sz="1200" b="1" dirty="0"/>
              <a:t>54 </a:t>
            </a:r>
            <a:r>
              <a:rPr lang="zh-TW" altLang="en-US" sz="1200" b="1" dirty="0"/>
              <a:t>件（</a:t>
            </a:r>
            <a:r>
              <a:rPr lang="en-US" altLang="zh-TW" sz="1200" b="1" dirty="0"/>
              <a:t>allegations</a:t>
            </a:r>
            <a:r>
              <a:rPr lang="zh-TW" altLang="en-US" sz="1200" b="1" dirty="0"/>
              <a:t>）</a:t>
            </a:r>
            <a:r>
              <a:rPr lang="zh-TW" altLang="en-US" sz="1200" dirty="0"/>
              <a:t> 被認為與失蹤人口或失蹤案件處理可能有關的不當行為記錄，成為後續調查的重點線索。</a:t>
            </a:r>
            <a:endParaRPr lang="en-US" altLang="zh-TW" sz="1200" dirty="0"/>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4290203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7115A-EE0F-4926-4ABB-0AAFB9ED4118}"/>
            </a:ext>
          </a:extLst>
        </p:cNvPr>
        <p:cNvGrpSpPr/>
        <p:nvPr/>
      </p:nvGrpSpPr>
      <p:grpSpPr>
        <a:xfrm>
          <a:off x="0" y="0"/>
          <a:ext cx="0" cy="0"/>
          <a:chOff x="0" y="0"/>
          <a:chExt cx="0" cy="0"/>
        </a:xfrm>
      </p:grpSpPr>
      <p:sp>
        <p:nvSpPr>
          <p:cNvPr id="21506" name="Rectangle 2">
            <a:extLst>
              <a:ext uri="{FF2B5EF4-FFF2-40B4-BE49-F238E27FC236}">
                <a16:creationId xmlns:a16="http://schemas.microsoft.com/office/drawing/2014/main" id="{92A0B387-88CD-B06F-E1EE-ECF985EB7AE6}"/>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F1FCAFE1-F43E-1353-ACE4-E0AE30B461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Judy </a:t>
            </a:r>
            <a:r>
              <a:rPr lang="zh-TW" altLang="en-US" dirty="0"/>
              <a:t>的建立過程包括：志願者／社區成員手動閱讀並標記 </a:t>
            </a:r>
            <a:r>
              <a:rPr lang="en-US" altLang="zh-TW" dirty="0"/>
              <a:t>CPD </a:t>
            </a:r>
            <a:r>
              <a:rPr lang="zh-TW" altLang="en-US" dirty="0"/>
              <a:t>的警察不當行為報告（</a:t>
            </a:r>
            <a:r>
              <a:rPr lang="en-US" altLang="zh-TW" dirty="0"/>
              <a:t>misconduct files</a:t>
            </a:r>
            <a:r>
              <a:rPr lang="zh-TW" altLang="en-US" dirty="0"/>
              <a:t>），這些文件中包含敘事情節。這些手動標記資料被用作訓練資料，</a:t>
            </a:r>
            <a:endParaRPr lang="en-US" altLang="zh-TW" dirty="0"/>
          </a:p>
          <a:p>
            <a:r>
              <a:rPr lang="zh-TW" altLang="en-US" dirty="0"/>
              <a:t>讓 </a:t>
            </a:r>
            <a:r>
              <a:rPr lang="en-US" altLang="zh-TW" dirty="0"/>
              <a:t>Judy </a:t>
            </a:r>
            <a:r>
              <a:rPr lang="zh-TW" altLang="en-US" dirty="0"/>
              <a:t>能自動識別類似的案件或模式。</a:t>
            </a:r>
            <a:endParaRPr lang="en-US" altLang="zh-TW" dirty="0"/>
          </a:p>
          <a:p>
            <a:endParaRPr lang="en-US" altLang="zh-TW"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從報導中看到的數據：</a:t>
            </a:r>
            <a:r>
              <a:rPr lang="en-US" altLang="zh-TW" sz="1200" dirty="0"/>
              <a:t>Judy </a:t>
            </a:r>
            <a:r>
              <a:rPr lang="zh-TW" altLang="en-US" sz="1200" dirty="0"/>
              <a:t>被訓練於 </a:t>
            </a:r>
            <a:r>
              <a:rPr lang="en-US" altLang="zh-TW" sz="1200" dirty="0"/>
              <a:t>2011–2015 </a:t>
            </a:r>
            <a:r>
              <a:rPr lang="zh-TW" altLang="en-US" sz="1200" dirty="0"/>
              <a:t>年的警察不當行為報告中，約 </a:t>
            </a:r>
            <a:r>
              <a:rPr lang="en-US" altLang="zh-TW" sz="1200" dirty="0"/>
              <a:t>27,000 </a:t>
            </a:r>
            <a:r>
              <a:rPr lang="zh-TW" altLang="en-US" sz="1200" dirty="0"/>
              <a:t>條記錄 </a:t>
            </a:r>
            <a:r>
              <a:rPr lang="en-US" altLang="zh-TW" sz="1200" dirty="0"/>
              <a:t>(misconduct records) </a:t>
            </a:r>
            <a:r>
              <a:rPr lang="zh-TW" altLang="en-US" sz="1200" dirty="0"/>
              <a:t>被用作標註訓練資料 </a:t>
            </a:r>
            <a:r>
              <a:rPr lang="en-US" altLang="zh-TW" sz="1200" dirty="0"/>
              <a:t>(</a:t>
            </a:r>
            <a:r>
              <a:rPr lang="zh-TW" altLang="en-US" sz="1200" dirty="0"/>
              <a:t>即這些記錄中的敘述部分會被人讀、標註</a:t>
            </a:r>
            <a:r>
              <a:rPr lang="en-US" altLang="zh-TW" sz="1200" dirty="0"/>
              <a:t>)</a:t>
            </a:r>
            <a:r>
              <a:rPr lang="zh-TW" altLang="en-US" sz="1200" dirty="0"/>
              <a:t>最終從這些資料中，</a:t>
            </a:r>
            <a:r>
              <a:rPr lang="en-US" altLang="zh-TW" sz="1200" dirty="0"/>
              <a:t>Judy </a:t>
            </a:r>
            <a:r>
              <a:rPr lang="zh-TW" altLang="en-US" sz="1200" dirty="0"/>
              <a:t>抓出了大約 </a:t>
            </a:r>
            <a:r>
              <a:rPr lang="en-US" altLang="zh-TW" sz="1200" b="1" dirty="0"/>
              <a:t>54 </a:t>
            </a:r>
            <a:r>
              <a:rPr lang="zh-TW" altLang="en-US" sz="1200" b="1" dirty="0"/>
              <a:t>件（</a:t>
            </a:r>
            <a:r>
              <a:rPr lang="en-US" altLang="zh-TW" sz="1200" b="1" dirty="0"/>
              <a:t>allegations</a:t>
            </a:r>
            <a:r>
              <a:rPr lang="zh-TW" altLang="en-US" sz="1200" b="1" dirty="0"/>
              <a:t>）</a:t>
            </a:r>
            <a:r>
              <a:rPr lang="zh-TW" altLang="en-US" sz="1200" dirty="0"/>
              <a:t> 被認為與失蹤人口或失蹤案件處理可能有關的不當行為記錄，成為後續調查的重點線索。</a:t>
            </a:r>
            <a:endParaRPr lang="en-US" altLang="zh-TW" sz="1200" dirty="0"/>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284823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24</a:t>
            </a:fld>
            <a:endParaRPr lang="zh-TW" altLang="en-US"/>
          </a:p>
        </p:txBody>
      </p:sp>
    </p:spTree>
    <p:extLst>
      <p:ext uri="{BB962C8B-B14F-4D97-AF65-F5344CB8AC3E}">
        <p14:creationId xmlns:p14="http://schemas.microsoft.com/office/powerpoint/2010/main" val="113793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FF6E1AE2-DD87-4913-97A9-E85AB798F9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E42726-73E1-4ECE-BE9E-008F0FBA12A6}" type="slidenum">
              <a:rPr lang="en-US" altLang="zh-TW" smtClean="0">
                <a:latin typeface="Tahoma" panose="020B0604030504040204" pitchFamily="34" charset="0"/>
              </a:rPr>
              <a:pPr>
                <a:spcBef>
                  <a:spcPct val="0"/>
                </a:spcBef>
              </a:pPr>
              <a:t>26</a:t>
            </a:fld>
            <a:endParaRPr lang="en-US" altLang="zh-TW">
              <a:latin typeface="Tahoma" panose="020B0604030504040204" pitchFamily="34" charset="0"/>
            </a:endParaRPr>
          </a:p>
        </p:txBody>
      </p:sp>
      <p:sp>
        <p:nvSpPr>
          <p:cNvPr id="27651" name="Rectangle 2">
            <a:extLst>
              <a:ext uri="{FF2B5EF4-FFF2-40B4-BE49-F238E27FC236}">
                <a16:creationId xmlns:a16="http://schemas.microsoft.com/office/drawing/2014/main" id="{A5BE8B88-B1ED-42C9-B411-4BCF90A8108F}"/>
              </a:ext>
            </a:extLst>
          </p:cNvPr>
          <p:cNvSpPr>
            <a:spLocks noGrp="1" noRot="1" noChangeAspect="1" noChangeArrowheads="1" noTextEdit="1"/>
          </p:cNvSpPr>
          <p:nvPr>
            <p:ph type="sldImg"/>
          </p:nvPr>
        </p:nvSpPr>
        <p:spPr>
          <a:solidFill>
            <a:srgbClr val="FFFFFF"/>
          </a:solidFill>
          <a:ln cap="flat"/>
        </p:spPr>
      </p:sp>
      <p:sp>
        <p:nvSpPr>
          <p:cNvPr id="27652" name="Rectangle 3">
            <a:extLst>
              <a:ext uri="{FF2B5EF4-FFF2-40B4-BE49-F238E27FC236}">
                <a16:creationId xmlns:a16="http://schemas.microsoft.com/office/drawing/2014/main" id="{E0B5D4F5-3B7D-4363-AEC7-CF8C99351E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D01FD377-D656-3FF6-3226-95C735ABA06F}"/>
              </a:ext>
            </a:extLst>
          </p:cNvPr>
          <p:cNvSpPr>
            <a:spLocks noGrp="1" noRot="1" noChangeAspect="1" noChangeArrowheads="1" noTextEdit="1"/>
          </p:cNvSpPr>
          <p:nvPr>
            <p:ph type="sldImg"/>
          </p:nvPr>
        </p:nvSpPr>
        <p:spPr>
          <a:xfrm>
            <a:off x="569913" y="838200"/>
            <a:ext cx="5410200" cy="3044825"/>
          </a:xfrm>
          <a:ln/>
        </p:spPr>
      </p:sp>
      <p:sp>
        <p:nvSpPr>
          <p:cNvPr id="73731" name="Rectangle 3">
            <a:extLst>
              <a:ext uri="{FF2B5EF4-FFF2-40B4-BE49-F238E27FC236}">
                <a16:creationId xmlns:a16="http://schemas.microsoft.com/office/drawing/2014/main" id="{FB8F756B-DBAB-EA88-0441-B86F606158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ffectLst/>
              </a:rPr>
              <a:t>原因包括：</a:t>
            </a:r>
          </a:p>
          <a:p>
            <a:br>
              <a:rPr lang="zh-CN" altLang="en-US" dirty="0">
                <a:effectLst/>
              </a:rPr>
            </a:br>
            <a:r>
              <a:rPr lang="zh-CN" altLang="en-US" dirty="0">
                <a:effectLst/>
              </a:rPr>
              <a:t>維護使用者狀態： </a:t>
            </a:r>
            <a:r>
              <a:rPr lang="en-US" altLang="zh-CN" dirty="0">
                <a:effectLst/>
              </a:rPr>
              <a:t>HTTP</a:t>
            </a:r>
            <a:r>
              <a:rPr lang="zh-CN" altLang="en-US" dirty="0">
                <a:effectLst/>
              </a:rPr>
              <a:t>是無狀態的，但是很多應用需要維護使用者狀態，例如在使用者登錄之後保持其登錄狀態。</a:t>
            </a:r>
            <a:r>
              <a:rPr lang="en-US" altLang="zh-CN" dirty="0">
                <a:effectLst/>
              </a:rPr>
              <a:t>Cookie</a:t>
            </a:r>
            <a:r>
              <a:rPr lang="zh-CN" altLang="en-US" dirty="0">
                <a:effectLst/>
              </a:rPr>
              <a:t>可以用來存儲識別使用者的資訊，以便維護狀態。</a:t>
            </a:r>
          </a:p>
          <a:p>
            <a:br>
              <a:rPr lang="zh-CN" altLang="en-US" dirty="0">
                <a:effectLst/>
              </a:rPr>
            </a:br>
            <a:r>
              <a:rPr lang="zh-CN" altLang="en-US" dirty="0">
                <a:effectLst/>
              </a:rPr>
              <a:t>跟蹤用戶行為： 通過</a:t>
            </a:r>
            <a:r>
              <a:rPr lang="en-US" altLang="zh-CN" dirty="0">
                <a:effectLst/>
              </a:rPr>
              <a:t>Cookie</a:t>
            </a:r>
            <a:r>
              <a:rPr lang="zh-CN" altLang="en-US" dirty="0">
                <a:effectLst/>
              </a:rPr>
              <a:t>，網站可以跟蹤用戶的行為和偏好，以提供個性化的用戶體驗，比如推薦商品、定制介面等。</a:t>
            </a:r>
            <a:endParaRPr lang="zh-TW" altLang="en-US"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81AC60C-6B29-46AB-93C5-ADA956532F6D}"/>
              </a:ext>
            </a:extLst>
          </p:cNvPr>
          <p:cNvSpPr>
            <a:spLocks noGrp="1" noRot="1" noChangeAspect="1" noChangeArrowheads="1" noTextEdit="1"/>
          </p:cNvSpPr>
          <p:nvPr>
            <p:ph type="sldImg"/>
          </p:nvPr>
        </p:nvSpPr>
        <p:spPr>
          <a:xfrm>
            <a:off x="569913" y="838200"/>
            <a:ext cx="5410200" cy="3044825"/>
          </a:xfrm>
          <a:ln/>
        </p:spPr>
      </p:sp>
      <p:sp>
        <p:nvSpPr>
          <p:cNvPr id="67587" name="Rectangle 3">
            <a:extLst>
              <a:ext uri="{FF2B5EF4-FFF2-40B4-BE49-F238E27FC236}">
                <a16:creationId xmlns:a16="http://schemas.microsoft.com/office/drawing/2014/main" id="{EA0924BB-9F90-48BB-AF72-D6855CEE4D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zh-TW" sz="1100" b="1" dirty="0">
                <a:solidFill>
                  <a:srgbClr val="003399"/>
                </a:solidFill>
                <a:ea typeface="+mn-ea"/>
              </a:rPr>
              <a:t>(</a:t>
            </a:r>
            <a:r>
              <a:rPr lang="en-US" altLang="zh-TW" sz="1200" b="1" dirty="0">
                <a:solidFill>
                  <a:srgbClr val="003399"/>
                </a:solidFill>
                <a:ea typeface="+mn-ea"/>
              </a:rPr>
              <a:t>09.04.2015) </a:t>
            </a:r>
            <a:r>
              <a:rPr lang="zh-TW" altLang="zh-TW" sz="1200" b="1" dirty="0">
                <a:solidFill>
                  <a:srgbClr val="003399"/>
                </a:solidFill>
                <a:highlight>
                  <a:srgbClr val="FFFF00"/>
                </a:highlight>
                <a:ea typeface="+mn-ea"/>
              </a:rPr>
              <a:t>敘利亞</a:t>
            </a:r>
            <a:r>
              <a:rPr lang="en-US" altLang="zh-TW" sz="1200" b="1" dirty="0">
                <a:solidFill>
                  <a:srgbClr val="003399"/>
                </a:solidFill>
                <a:highlight>
                  <a:srgbClr val="FFFF00"/>
                </a:highlight>
                <a:ea typeface="+mn-ea"/>
              </a:rPr>
              <a:t> 3</a:t>
            </a:r>
            <a:r>
              <a:rPr lang="zh-TW" altLang="zh-TW" sz="1200" b="1" dirty="0">
                <a:solidFill>
                  <a:srgbClr val="003399"/>
                </a:solidFill>
                <a:highlight>
                  <a:srgbClr val="FFFF00"/>
                </a:highlight>
                <a:ea typeface="+mn-ea"/>
              </a:rPr>
              <a:t>歲男童伏屍海灘照 </a:t>
            </a:r>
            <a:r>
              <a:rPr lang="en-US" altLang="zh-TW" sz="1200" b="1" dirty="0">
                <a:solidFill>
                  <a:srgbClr val="003399"/>
                </a:solidFill>
                <a:highlight>
                  <a:srgbClr val="FFFF00"/>
                </a:highlight>
                <a:ea typeface="+mn-ea"/>
              </a:rPr>
              <a:t>  </a:t>
            </a:r>
            <a:r>
              <a:rPr lang="zh-TW" altLang="zh-TW" sz="1200" b="1" dirty="0">
                <a:solidFill>
                  <a:srgbClr val="003399"/>
                </a:solidFill>
                <a:highlight>
                  <a:srgbClr val="FFFF00"/>
                </a:highlight>
                <a:ea typeface="+mn-ea"/>
              </a:rPr>
              <a:t>騷動歐洲良心</a:t>
            </a:r>
            <a:r>
              <a:rPr lang="zh-TW" altLang="en-US" sz="1200" b="1" dirty="0">
                <a:solidFill>
                  <a:srgbClr val="003399"/>
                </a:solidFill>
                <a:highlight>
                  <a:srgbClr val="FFFF00"/>
                </a:highlight>
                <a:ea typeface="+mn-ea"/>
              </a:rPr>
              <a:t>  </a:t>
            </a:r>
            <a:r>
              <a:rPr lang="en-US" altLang="zh-TW" sz="1200" b="1" dirty="0">
                <a:solidFill>
                  <a:srgbClr val="003399"/>
                </a:solidFill>
                <a:ea typeface="+mn-ea"/>
              </a:rPr>
              <a:t>How Newspapers Featured Shocking Photos Of Drowned Refugee Boy</a:t>
            </a:r>
          </a:p>
          <a:p>
            <a:pPr>
              <a:buFont typeface="Wingdings" panose="05000000000000000000" pitchFamily="2" charset="2"/>
              <a:buNone/>
              <a:defRPr/>
            </a:pPr>
            <a:r>
              <a:rPr lang="en-US" altLang="zh-TW" sz="1200" b="1" dirty="0">
                <a:solidFill>
                  <a:srgbClr val="003399"/>
                </a:solidFill>
                <a:ea typeface="+mn-ea"/>
              </a:rPr>
              <a:t>     </a:t>
            </a:r>
            <a:r>
              <a:rPr lang="zh-TW" altLang="zh-TW" sz="1200" b="1" dirty="0">
                <a:solidFill>
                  <a:srgbClr val="003399"/>
                </a:solidFill>
                <a:ea typeface="+mn-ea"/>
              </a:rPr>
              <a:t>土耳其通訊社</a:t>
            </a:r>
            <a:r>
              <a:rPr lang="zh-TW" altLang="zh-TW" sz="1200" b="1" dirty="0">
                <a:solidFill>
                  <a:srgbClr val="003399"/>
                </a:solidFill>
                <a:highlight>
                  <a:srgbClr val="FFFF00"/>
                </a:highlight>
                <a:ea typeface="+mn-ea"/>
              </a:rPr>
              <a:t>捕捉到一名警察抱起男童小小身軀的畫面，</a:t>
            </a:r>
            <a:r>
              <a:rPr lang="zh-TW" altLang="zh-TW" sz="1200" b="1" dirty="0">
                <a:solidFill>
                  <a:srgbClr val="003399"/>
                </a:solidFill>
                <a:ea typeface="+mn-ea"/>
              </a:rPr>
              <a:t>也登上</a:t>
            </a:r>
            <a:r>
              <a:rPr lang="zh-TW" altLang="zh-TW" sz="1200" b="1" dirty="0">
                <a:solidFill>
                  <a:srgbClr val="003399"/>
                </a:solidFill>
                <a:highlight>
                  <a:srgbClr val="FFFF00"/>
                </a:highlight>
                <a:ea typeface="+mn-ea"/>
              </a:rPr>
              <a:t>推特</a:t>
            </a:r>
            <a:r>
              <a:rPr lang="zh-TW" altLang="zh-TW" sz="1200" b="1" dirty="0">
                <a:solidFill>
                  <a:srgbClr val="003399"/>
                </a:solidFill>
                <a:ea typeface="+mn-ea"/>
              </a:rPr>
              <a:t>熱門話題排行榜第一。</a:t>
            </a:r>
            <a:endParaRPr lang="zh-TW" altLang="zh-TW" sz="1200" dirty="0">
              <a:solidFill>
                <a:srgbClr val="003399"/>
              </a:solidFill>
              <a:ea typeface="+mn-ea"/>
            </a:endParaRP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2348852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52ACB6C-21CF-4B4F-A2F2-A7BDA0D93368}"/>
              </a:ext>
            </a:extLst>
          </p:cNvPr>
          <p:cNvSpPr>
            <a:spLocks noGrp="1" noRot="1" noChangeAspect="1" noChangeArrowheads="1" noTextEdit="1"/>
          </p:cNvSpPr>
          <p:nvPr>
            <p:ph type="sldImg"/>
          </p:nvPr>
        </p:nvSpPr>
        <p:spPr>
          <a:xfrm>
            <a:off x="569913" y="838200"/>
            <a:ext cx="5410200" cy="3044825"/>
          </a:xfrm>
          <a:ln/>
        </p:spPr>
      </p:sp>
      <p:sp>
        <p:nvSpPr>
          <p:cNvPr id="33795" name="Rectangle 3">
            <a:extLst>
              <a:ext uri="{FF2B5EF4-FFF2-40B4-BE49-F238E27FC236}">
                <a16:creationId xmlns:a16="http://schemas.microsoft.com/office/drawing/2014/main" id="{925E7B3A-B0DC-41D7-8A6D-D3A2243B66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C85BD173-7638-B4A3-4465-C58DB41A8965}"/>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a16="http://schemas.microsoft.com/office/drawing/2014/main" id="{F3E43B46-1258-5E95-C963-3938CDE8E9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a:latin typeface="Times New Roman" panose="02020603050405020304" pitchFamily="18" charset="0"/>
            </a:endParaRPr>
          </a:p>
        </p:txBody>
      </p:sp>
      <p:sp>
        <p:nvSpPr>
          <p:cNvPr id="11268" name="Slide Number Placeholder 3">
            <a:extLst>
              <a:ext uri="{FF2B5EF4-FFF2-40B4-BE49-F238E27FC236}">
                <a16:creationId xmlns:a16="http://schemas.microsoft.com/office/drawing/2014/main" id="{31320ED1-872A-1307-B5E9-286F7F1577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DE66430-93D3-4C20-96ED-8B7FF6C4DAA4}" type="slidenum">
              <a:rPr lang="en-US" altLang="zh-TW" smtClean="0">
                <a:latin typeface="Tahoma" panose="020B0604030504040204" pitchFamily="34" charset="0"/>
              </a:rPr>
              <a:pPr>
                <a:spcBef>
                  <a:spcPct val="0"/>
                </a:spcBef>
              </a:pPr>
              <a:t>29</a:t>
            </a:fld>
            <a:endParaRPr lang="en-US" altLang="zh-TW">
              <a:latin typeface="Tahoma" panose="020B060403050404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31B6401C-6005-000B-E57F-563595D7262B}"/>
              </a:ext>
            </a:extLst>
          </p:cNvPr>
          <p:cNvSpPr>
            <a:spLocks noGrp="1" noRot="1" noChangeAspect="1" noChangeArrowheads="1" noTextEdit="1"/>
          </p:cNvSpPr>
          <p:nvPr>
            <p:ph type="sldImg"/>
          </p:nvPr>
        </p:nvSpPr>
        <p:spPr>
          <a:ln/>
        </p:spPr>
      </p:sp>
      <p:sp>
        <p:nvSpPr>
          <p:cNvPr id="15363" name="Notes Placeholder 2">
            <a:extLst>
              <a:ext uri="{FF2B5EF4-FFF2-40B4-BE49-F238E27FC236}">
                <a16:creationId xmlns:a16="http://schemas.microsoft.com/office/drawing/2014/main" id="{69933E9B-DAB4-7328-136C-91BAFF24D3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dirty="0">
              <a:latin typeface="Times New Roman" panose="02020603050405020304" pitchFamily="18" charset="0"/>
            </a:endParaRPr>
          </a:p>
        </p:txBody>
      </p:sp>
      <p:sp>
        <p:nvSpPr>
          <p:cNvPr id="15364" name="Slide Number Placeholder 3">
            <a:extLst>
              <a:ext uri="{FF2B5EF4-FFF2-40B4-BE49-F238E27FC236}">
                <a16:creationId xmlns:a16="http://schemas.microsoft.com/office/drawing/2014/main" id="{DA43941A-CCEC-A363-50EE-6635AD761B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FB81554-1407-4138-9700-C2594063A72B}" type="slidenum">
              <a:rPr lang="en-US" altLang="zh-TW" smtClean="0">
                <a:latin typeface="Tahoma" panose="020B0604030504040204" pitchFamily="34" charset="0"/>
              </a:rPr>
              <a:pPr>
                <a:spcBef>
                  <a:spcPct val="0"/>
                </a:spcBef>
              </a:pPr>
              <a:t>30</a:t>
            </a:fld>
            <a:endParaRPr lang="en-US" altLang="zh-TW">
              <a:latin typeface="Tahoma" panose="020B060403050404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3A4846DE-861E-B20C-E216-954ACEBF1BAC}"/>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95F0DD80-92EE-3DB1-6592-5DA7E67D55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solidFill>
                  <a:srgbClr val="EA4335"/>
                </a:solidFill>
                <a:latin typeface="Arial" panose="020B0604020202020204" pitchFamily="34" charset="0"/>
              </a:rPr>
              <a:t>virtuality</a:t>
            </a:r>
            <a:endParaRPr lang="zh-TW" altLang="zh-TW">
              <a:latin typeface="Times New Roman" panose="02020603050405020304" pitchFamily="18" charset="0"/>
            </a:endParaRPr>
          </a:p>
        </p:txBody>
      </p:sp>
      <p:sp>
        <p:nvSpPr>
          <p:cNvPr id="17412" name="Slide Number Placeholder 3">
            <a:extLst>
              <a:ext uri="{FF2B5EF4-FFF2-40B4-BE49-F238E27FC236}">
                <a16:creationId xmlns:a16="http://schemas.microsoft.com/office/drawing/2014/main" id="{87F842EC-DB7D-8B1C-EF8B-A98E9A98F3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4F25CF-8AE1-477C-98CF-84A6F20E5DED}" type="slidenum">
              <a:rPr lang="en-US" altLang="zh-TW" smtClean="0">
                <a:latin typeface="Tahoma" panose="020B0604030504040204" pitchFamily="34" charset="0"/>
              </a:rPr>
              <a:pPr>
                <a:spcBef>
                  <a:spcPct val="0"/>
                </a:spcBef>
              </a:pPr>
              <a:t>31</a:t>
            </a:fld>
            <a:endParaRPr lang="en-US" altLang="zh-TW">
              <a:latin typeface="Tahoma" panose="020B060403050404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EB4B161-D4A6-01DD-19D7-4D26542FD7F7}"/>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BB2C7523-5502-0A23-0FE6-90FFEB002C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b="1">
                <a:solidFill>
                  <a:srgbClr val="000000"/>
                </a:solidFill>
                <a:latin typeface="新細明體" panose="02020500000000000000" pitchFamily="18" charset="-120"/>
                <a:ea typeface="微軟正黑體" panose="020B0604030504040204" pitchFamily="34" charset="-120"/>
                <a:cs typeface="新細明體" panose="02020500000000000000" pitchFamily="18" charset="-120"/>
              </a:rPr>
              <a:t> </a:t>
            </a:r>
            <a:endParaRPr lang="zh-TW" altLang="zh-TW">
              <a:latin typeface="新細明體" panose="02020500000000000000" pitchFamily="18" charset="-120"/>
              <a:ea typeface="微軟正黑體" panose="020B0604030504040204" pitchFamily="34" charset="-120"/>
              <a:cs typeface="新細明體" panose="02020500000000000000" pitchFamily="18" charset="-120"/>
            </a:endParaRPr>
          </a:p>
          <a:p>
            <a:endParaRPr lang="zh-TW" altLang="en-US">
              <a:latin typeface="Times New Roman" panose="02020603050405020304" pitchFamily="18" charset="0"/>
              <a:ea typeface="微軟正黑體" panose="020B0604030504040204" pitchFamily="34" charset="-120"/>
              <a:cs typeface="新細明體" panose="02020500000000000000" pitchFamily="18" charset="-12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94CCC6D1-F36D-B6FF-E2A0-EA5098BD55F9}"/>
              </a:ext>
            </a:extLst>
          </p:cNvPr>
          <p:cNvSpPr>
            <a:spLocks noGrp="1" noRot="1" noChangeAspect="1" noChangeArrowheads="1" noTextEdit="1"/>
          </p:cNvSpPr>
          <p:nvPr>
            <p:ph type="sldImg"/>
          </p:nvPr>
        </p:nvSpPr>
        <p:spPr>
          <a:xfrm>
            <a:off x="569913" y="838200"/>
            <a:ext cx="5410200" cy="3044825"/>
          </a:xfrm>
          <a:ln/>
        </p:spPr>
      </p:sp>
      <p:sp>
        <p:nvSpPr>
          <p:cNvPr id="23555" name="Rectangle 3">
            <a:extLst>
              <a:ext uri="{FF2B5EF4-FFF2-40B4-BE49-F238E27FC236}">
                <a16:creationId xmlns:a16="http://schemas.microsoft.com/office/drawing/2014/main" id="{4F89C6AA-0B8D-EA4B-AB36-FEB5CD28ED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b="1" dirty="0">
                <a:solidFill>
                  <a:srgbClr val="000000"/>
                </a:solidFill>
                <a:latin typeface="新細明體" panose="02020500000000000000" pitchFamily="18" charset="-120"/>
                <a:ea typeface="微軟正黑體" panose="020B0604030504040204" pitchFamily="34" charset="-120"/>
                <a:cs typeface="新細明體" panose="02020500000000000000" pitchFamily="18" charset="-120"/>
              </a:rPr>
              <a:t> </a:t>
            </a:r>
            <a:endParaRPr lang="zh-TW" altLang="zh-TW" dirty="0">
              <a:latin typeface="新細明體" panose="02020500000000000000" pitchFamily="18" charset="-120"/>
              <a:ea typeface="微軟正黑體" panose="020B0604030504040204" pitchFamily="34" charset="-120"/>
              <a:cs typeface="新細明體" panose="02020500000000000000" pitchFamily="18" charset="-120"/>
            </a:endParaRPr>
          </a:p>
          <a:p>
            <a:r>
              <a:rPr lang="en-US" altLang="zh-TW" dirty="0"/>
              <a:t>UBC Okanagan </a:t>
            </a:r>
            <a:r>
              <a:rPr lang="zh-TW" altLang="en-US" dirty="0"/>
              <a:t>校區</a:t>
            </a:r>
            <a:endParaRPr lang="zh-TW" altLang="en-US" dirty="0">
              <a:latin typeface="Times New Roman" panose="02020603050405020304" pitchFamily="18" charset="0"/>
              <a:ea typeface="微軟正黑體" panose="020B0604030504040204" pitchFamily="34" charset="-120"/>
              <a:cs typeface="新細明體" panose="02020500000000000000" pitchFamily="18" charset="-12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182E169-6254-F3A2-5780-5C086B88520F}"/>
              </a:ext>
            </a:extLst>
          </p:cNvPr>
          <p:cNvSpPr>
            <a:spLocks noGrp="1" noRot="1" noChangeAspect="1" noChangeArrowheads="1" noTextEdit="1"/>
          </p:cNvSpPr>
          <p:nvPr>
            <p:ph type="sldImg"/>
          </p:nvPr>
        </p:nvSpPr>
        <p:spPr>
          <a:xfrm>
            <a:off x="569913" y="838200"/>
            <a:ext cx="5410200" cy="3044825"/>
          </a:xfrm>
          <a:ln/>
        </p:spPr>
      </p:sp>
      <p:sp>
        <p:nvSpPr>
          <p:cNvPr id="19459" name="Rectangle 3">
            <a:extLst>
              <a:ext uri="{FF2B5EF4-FFF2-40B4-BE49-F238E27FC236}">
                <a16:creationId xmlns:a16="http://schemas.microsoft.com/office/drawing/2014/main" id="{50B58DDD-2006-95B0-F806-21DD9FFE76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zh-TW" b="1">
                <a:solidFill>
                  <a:srgbClr val="000000"/>
                </a:solidFill>
                <a:latin typeface="新細明體" panose="02020500000000000000" pitchFamily="18" charset="-120"/>
                <a:ea typeface="微軟正黑體" panose="020B0604030504040204" pitchFamily="34" charset="-120"/>
                <a:cs typeface="新細明體" panose="02020500000000000000" pitchFamily="18" charset="-120"/>
              </a:rPr>
              <a:t>在消費者的體驗過程中，透過數據庫與即時數據綜合分析，得出消費者對於收納箱的消費輪廓為能折疊、可堆疊、具有側開功能（好取物）、空間大、價格優勢、與外型風格等。</a:t>
            </a:r>
            <a:endParaRPr lang="zh-TW" altLang="zh-TW">
              <a:latin typeface="新細明體" panose="02020500000000000000" pitchFamily="18" charset="-120"/>
              <a:ea typeface="微軟正黑體" panose="020B0604030504040204" pitchFamily="34" charset="-120"/>
              <a:cs typeface="新細明體" panose="02020500000000000000" pitchFamily="18" charset="-120"/>
            </a:endParaRPr>
          </a:p>
          <a:p>
            <a:endParaRPr lang="zh-TW" altLang="en-US">
              <a:latin typeface="Times New Roman" panose="02020603050405020304" pitchFamily="18" charset="0"/>
              <a:ea typeface="微軟正黑體" panose="020B0604030504040204" pitchFamily="34" charset="-120"/>
              <a:cs typeface="新細明體" panose="02020500000000000000" pitchFamily="18" charset="-12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47E3FBF-4F20-4FB0-5297-224A4EBBD784}"/>
              </a:ext>
            </a:extLst>
          </p:cNvPr>
          <p:cNvSpPr>
            <a:spLocks noGrp="1" noRot="1" noChangeAspect="1" noChangeArrowheads="1" noTextEdit="1"/>
          </p:cNvSpPr>
          <p:nvPr>
            <p:ph type="sldImg"/>
          </p:nvPr>
        </p:nvSpPr>
        <p:spPr>
          <a:xfrm>
            <a:off x="569913" y="838200"/>
            <a:ext cx="5410200" cy="3044825"/>
          </a:xfrm>
          <a:ln/>
        </p:spPr>
      </p:sp>
      <p:sp>
        <p:nvSpPr>
          <p:cNvPr id="25603" name="Rectangle 3">
            <a:extLst>
              <a:ext uri="{FF2B5EF4-FFF2-40B4-BE49-F238E27FC236}">
                <a16:creationId xmlns:a16="http://schemas.microsoft.com/office/drawing/2014/main" id="{8669BD73-4CCD-4192-974C-5B88EF07CB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b="1">
                <a:solidFill>
                  <a:srgbClr val="000000"/>
                </a:solidFill>
                <a:latin typeface="新細明體" panose="02020500000000000000" pitchFamily="18" charset="-120"/>
                <a:ea typeface="微軟正黑體" panose="020B0604030504040204" pitchFamily="34" charset="-120"/>
                <a:cs typeface="新細明體" panose="02020500000000000000" pitchFamily="18" charset="-120"/>
              </a:rPr>
              <a:t> </a:t>
            </a:r>
            <a:endParaRPr lang="zh-TW" altLang="zh-TW">
              <a:latin typeface="新細明體" panose="02020500000000000000" pitchFamily="18" charset="-120"/>
              <a:ea typeface="微軟正黑體" panose="020B0604030504040204" pitchFamily="34" charset="-120"/>
              <a:cs typeface="新細明體" panose="02020500000000000000" pitchFamily="18" charset="-120"/>
            </a:endParaRPr>
          </a:p>
          <a:p>
            <a:endParaRPr lang="zh-TW" altLang="en-US">
              <a:latin typeface="Times New Roman" panose="02020603050405020304" pitchFamily="18" charset="0"/>
              <a:ea typeface="微軟正黑體" panose="020B0604030504040204" pitchFamily="34" charset="-120"/>
              <a:cs typeface="新細明體" panose="02020500000000000000" pitchFamily="18" charset="-12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Priceline </a:t>
            </a:r>
            <a:r>
              <a:rPr lang="zh-TW" altLang="en-US" dirty="0"/>
              <a:t>放棄「自行定價」模式，是為了適應不斷變化的市場和消費者需求。這也說明了，即使是一個成功的創新商業模式，如果無法與時俱進，最終也可能被市場淘汰。</a:t>
            </a:r>
            <a:endParaRPr lang="en-US" altLang="zh-TW" dirty="0"/>
          </a:p>
          <a:p>
            <a:endParaRPr lang="en-US" altLang="zh-TW" dirty="0"/>
          </a:p>
          <a:p>
            <a:r>
              <a:rPr lang="en-US" altLang="zh-TW" dirty="0"/>
              <a:t>Priceline </a:t>
            </a:r>
            <a:r>
              <a:rPr lang="zh-TW" altLang="en-US" dirty="0"/>
              <a:t>之所以放棄這個招牌模式，主要有幾個原因：</a:t>
            </a:r>
          </a:p>
          <a:p>
            <a:r>
              <a:rPr lang="zh-TW" altLang="en-US" b="1" dirty="0"/>
              <a:t>消費者偏好改變</a:t>
            </a:r>
            <a:r>
              <a:rPr lang="zh-TW" altLang="en-US" dirty="0"/>
              <a:t>：現代消費者更重視</a:t>
            </a:r>
            <a:r>
              <a:rPr lang="zh-TW" altLang="en-US" b="1" dirty="0"/>
              <a:t>透明度</a:t>
            </a:r>
            <a:r>
              <a:rPr lang="zh-TW" altLang="en-US" dirty="0"/>
              <a:t>。他們希望在預訂前就清楚知道飯店的名稱、評價、地點和具體設施。匿名出價的模式讓許多消費者感到不安。</a:t>
            </a:r>
          </a:p>
          <a:p>
            <a:r>
              <a:rPr lang="zh-TW" altLang="en-US" b="1" dirty="0"/>
              <a:t>與飯店的合作關係</a:t>
            </a:r>
            <a:r>
              <a:rPr lang="zh-TW" altLang="en-US" dirty="0"/>
              <a:t>：飯店業者發現，這種低價模式可能會</a:t>
            </a:r>
            <a:r>
              <a:rPr lang="zh-TW" altLang="en-US" b="1" dirty="0"/>
              <a:t>損害其品牌形象</a:t>
            </a:r>
            <a:r>
              <a:rPr lang="zh-TW" altLang="en-US" dirty="0"/>
              <a:t>，因為消費者習慣了低價，未來可能不願意以原價訂房。此外，這種模式也與飯店自身的動態定價策略產生衝突。</a:t>
            </a:r>
          </a:p>
          <a:p>
            <a:r>
              <a:rPr lang="zh-TW" altLang="en-US" b="1" dirty="0"/>
              <a:t>競爭壓力</a:t>
            </a:r>
            <a:r>
              <a:rPr lang="zh-TW" altLang="en-US" dirty="0"/>
              <a:t>：</a:t>
            </a:r>
            <a:r>
              <a:rPr lang="en-US" altLang="zh-TW" dirty="0"/>
              <a:t>Airbnb </a:t>
            </a:r>
            <a:r>
              <a:rPr lang="zh-TW" altLang="en-US" dirty="0"/>
              <a:t>等新興平台崛起，以及 </a:t>
            </a:r>
            <a:r>
              <a:rPr lang="en-US" altLang="zh-TW" dirty="0"/>
              <a:t>Booking.com </a:t>
            </a:r>
            <a:r>
              <a:rPr lang="zh-TW" altLang="en-US" dirty="0"/>
              <a:t>等同業的壯大，都讓旅遊訂房市場的競爭更加激烈。這些平台大多提供透明、直觀的訂房體驗，讓 </a:t>
            </a:r>
            <a:r>
              <a:rPr lang="en-US" altLang="zh-TW" dirty="0"/>
              <a:t>Priceline </a:t>
            </a:r>
            <a:r>
              <a:rPr lang="zh-TW" altLang="en-US" dirty="0"/>
              <a:t>的匿名模式顯得有些過時。</a:t>
            </a:r>
          </a:p>
          <a:p>
            <a:r>
              <a:rPr lang="zh-TW" altLang="en-US" dirty="0"/>
              <a:t> </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37</a:t>
            </a:fld>
            <a:endParaRPr lang="zh-TW" altLang="en-US"/>
          </a:p>
        </p:txBody>
      </p:sp>
    </p:spTree>
    <p:extLst>
      <p:ext uri="{BB962C8B-B14F-4D97-AF65-F5344CB8AC3E}">
        <p14:creationId xmlns:p14="http://schemas.microsoft.com/office/powerpoint/2010/main" val="329901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83838"/>
                </a:solidFill>
                <a:effectLst/>
                <a:latin typeface="Noto Sans TC"/>
              </a:rPr>
              <a:t>諾貝爾評審委員會接著問，既然他買了滑雪靴，那他要怎麼使用獎金，威爾森回答，由於新冠肺炎大流行，沒辦法到處旅遊，他很實際地說，也許存下來供老婆和小孩花用，他說家裡有句名言，「你放在襪子裡，存下來，等下次再用」。</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38</a:t>
            </a:fld>
            <a:endParaRPr lang="zh-TW" altLang="en-US"/>
          </a:p>
        </p:txBody>
      </p:sp>
    </p:spTree>
    <p:extLst>
      <p:ext uri="{BB962C8B-B14F-4D97-AF65-F5344CB8AC3E}">
        <p14:creationId xmlns:p14="http://schemas.microsoft.com/office/powerpoint/2010/main" val="1504871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81AC60C-6B29-46AB-93C5-ADA956532F6D}"/>
              </a:ext>
            </a:extLst>
          </p:cNvPr>
          <p:cNvSpPr>
            <a:spLocks noGrp="1" noRot="1" noChangeAspect="1" noChangeArrowheads="1" noTextEdit="1"/>
          </p:cNvSpPr>
          <p:nvPr>
            <p:ph type="sldImg"/>
          </p:nvPr>
        </p:nvSpPr>
        <p:spPr>
          <a:xfrm>
            <a:off x="569913" y="838200"/>
            <a:ext cx="5410200" cy="3044825"/>
          </a:xfrm>
          <a:ln/>
        </p:spPr>
      </p:sp>
      <p:sp>
        <p:nvSpPr>
          <p:cNvPr id="67587" name="Rectangle 3">
            <a:extLst>
              <a:ext uri="{FF2B5EF4-FFF2-40B4-BE49-F238E27FC236}">
                <a16:creationId xmlns:a16="http://schemas.microsoft.com/office/drawing/2014/main" id="{EA0924BB-9F90-48BB-AF72-D6855CEE4D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這些變化可能包括：</a:t>
            </a:r>
          </a:p>
          <a:p>
            <a:pPr>
              <a:buFont typeface="+mj-lt"/>
              <a:buAutoNum type="arabicPeriod"/>
            </a:pPr>
            <a:r>
              <a:rPr lang="zh-TW" altLang="en-US" b="1" dirty="0"/>
              <a:t>電商競爭加劇</a:t>
            </a:r>
            <a:r>
              <a:rPr lang="zh-TW" altLang="en-US" dirty="0"/>
              <a:t>：越來越多的新興電商品牌崛起，競爭變得更加激烈。像是亞馬遜、</a:t>
            </a:r>
            <a:r>
              <a:rPr lang="en-US" altLang="zh-TW" dirty="0"/>
              <a:t>Zara </a:t>
            </a:r>
            <a:r>
              <a:rPr lang="zh-TW" altLang="en-US" dirty="0"/>
              <a:t>等大品牌不斷優化供應鏈和銷售策略，使得小品牌難以跟上。</a:t>
            </a:r>
          </a:p>
          <a:p>
            <a:pPr>
              <a:buFont typeface="+mj-lt"/>
              <a:buAutoNum type="arabicPeriod"/>
            </a:pPr>
            <a:r>
              <a:rPr lang="zh-TW" altLang="en-US" b="1" dirty="0"/>
              <a:t>消費者行為的變化</a:t>
            </a:r>
            <a:r>
              <a:rPr lang="zh-TW" altLang="en-US" dirty="0"/>
              <a:t>：消費者的購物偏好發生了轉變，尤其是在數位時代，社交媒體、網紅行銷等影響購物決策的方式變得更加普及。品牌需要迅速反應來適應這些變化，但 </a:t>
            </a:r>
            <a:r>
              <a:rPr lang="en-US" altLang="zh-TW" dirty="0"/>
              <a:t>Nasty Gal </a:t>
            </a:r>
            <a:r>
              <a:rPr lang="zh-TW" altLang="en-US" dirty="0"/>
              <a:t>無法及時調整策略。</a:t>
            </a:r>
          </a:p>
          <a:p>
            <a:pPr>
              <a:buFont typeface="+mj-lt"/>
              <a:buAutoNum type="arabicPeriod"/>
            </a:pPr>
            <a:r>
              <a:rPr lang="zh-TW" altLang="en-US" b="1" dirty="0"/>
              <a:t>零售技術的發展</a:t>
            </a:r>
            <a:r>
              <a:rPr lang="zh-TW" altLang="en-US" dirty="0"/>
              <a:t>：電商平台和技術的進步，如個性化推薦系統、快速物流和全球配送，使得零售商必須大力投入技術升級，但 </a:t>
            </a:r>
            <a:r>
              <a:rPr lang="en-US" altLang="zh-TW" dirty="0"/>
              <a:t>Nasty Gal </a:t>
            </a:r>
            <a:r>
              <a:rPr lang="zh-TW" altLang="en-US" dirty="0"/>
              <a:t>可能在這方面的投入不足。</a:t>
            </a:r>
          </a:p>
          <a:p>
            <a:pPr>
              <a:buFont typeface="+mj-lt"/>
              <a:buAutoNum type="arabicPeriod"/>
            </a:pPr>
            <a:r>
              <a:rPr lang="zh-TW" altLang="en-US" b="1" dirty="0"/>
              <a:t>法律訴訟和裁員的困擾</a:t>
            </a:r>
            <a:r>
              <a:rPr lang="zh-TW" altLang="en-US" dirty="0"/>
              <a:t>：持續的法律糾紛和多次裁員也削弱了公司的應對能力，使得它在市場競爭中變得更加脆弱。</a:t>
            </a: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3176369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Michael</a:t>
            </a:r>
            <a:r>
              <a:rPr lang="zh-TW" altLang="en-US" b="0" i="0" dirty="0">
                <a:solidFill>
                  <a:srgbClr val="343A40"/>
                </a:solidFill>
                <a:effectLst/>
                <a:latin typeface="Noto Serif TC"/>
              </a:rPr>
              <a:t>父親表示：「我以前曾在拍賣會上出價失敗，我知道那是什麼感覺，我希望這會增加兒子的信心，他將參與了房子的每個決策。」根據當地資料顯示，雪梨首次購房族的平均年齡為 </a:t>
            </a:r>
            <a:r>
              <a:rPr lang="en-US" altLang="zh-TW" b="0" i="0" dirty="0">
                <a:solidFill>
                  <a:srgbClr val="343A40"/>
                </a:solidFill>
                <a:effectLst/>
                <a:latin typeface="Noto Serif TC"/>
              </a:rPr>
              <a:t>38</a:t>
            </a:r>
            <a:r>
              <a:rPr lang="zh-TW" altLang="en-US" b="0" i="0" dirty="0">
                <a:solidFill>
                  <a:srgbClr val="343A40"/>
                </a:solidFill>
                <a:effectLst/>
                <a:latin typeface="Noto Serif TC"/>
              </a:rPr>
              <a:t>歲，</a:t>
            </a:r>
            <a:r>
              <a:rPr lang="en-US" altLang="zh-TW" sz="12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Michael </a:t>
            </a:r>
            <a:r>
              <a:rPr lang="zh-TW" altLang="en-US" b="0" i="0" dirty="0">
                <a:solidFill>
                  <a:srgbClr val="343A40"/>
                </a:solidFill>
                <a:effectLst/>
                <a:latin typeface="Noto Serif TC"/>
              </a:rPr>
              <a:t>儼然成為最年輕的房地產投資者。</a:t>
            </a:r>
            <a:endParaRPr lang="en-US" altLang="zh-TW" b="0" i="0" dirty="0">
              <a:solidFill>
                <a:srgbClr val="343A40"/>
              </a:solidFill>
              <a:effectLst/>
              <a:latin typeface="Noto Serif TC"/>
            </a:endParaRPr>
          </a:p>
          <a:p>
            <a:endParaRPr lang="en-US" altLang="zh-TW" b="0" i="0" dirty="0">
              <a:solidFill>
                <a:srgbClr val="343A40"/>
              </a:solidFill>
              <a:effectLst/>
              <a:latin typeface="Noto Serif TC"/>
            </a:endParaRPr>
          </a:p>
          <a:p>
            <a:r>
              <a:rPr lang="en-US" altLang="zh-TW" sz="12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Michael </a:t>
            </a:r>
            <a:r>
              <a:rPr lang="zh-TW" altLang="en-US" b="0" i="0" dirty="0">
                <a:solidFill>
                  <a:srgbClr val="232A31"/>
                </a:solidFill>
                <a:effectLst/>
                <a:latin typeface="Yahoo Sans"/>
              </a:rPr>
              <a:t>雖然是兒童，但是在拍賣的過程中佔有主導地位，除了負責開價外，也懂得運用策略，最後更是親手將支票交付給賣家，完成整場交易。</a:t>
            </a:r>
            <a:endParaRPr lang="en-US" altLang="zh-TW" b="0" i="0" dirty="0">
              <a:solidFill>
                <a:srgbClr val="232A31"/>
              </a:solidFill>
              <a:effectLst/>
              <a:latin typeface="Yahoo Sans"/>
            </a:endParaRPr>
          </a:p>
          <a:p>
            <a:endParaRPr lang="en-US" altLang="zh-TW" b="0" i="0" dirty="0">
              <a:solidFill>
                <a:srgbClr val="232A31"/>
              </a:solidFill>
              <a:effectLst/>
              <a:latin typeface="Yahoo Sans"/>
            </a:endParaRPr>
          </a:p>
          <a:p>
            <a:r>
              <a:rPr lang="zh-TW" altLang="en-US" sz="1200" b="1" dirty="0">
                <a:solidFill>
                  <a:srgbClr val="003399"/>
                </a:solidFill>
              </a:rPr>
              <a:t> </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39</a:t>
            </a:fld>
            <a:endParaRPr lang="zh-TW" altLang="en-US"/>
          </a:p>
        </p:txBody>
      </p:sp>
    </p:spTree>
    <p:extLst>
      <p:ext uri="{BB962C8B-B14F-4D97-AF65-F5344CB8AC3E}">
        <p14:creationId xmlns:p14="http://schemas.microsoft.com/office/powerpoint/2010/main" val="728907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FDB8C21-AA31-45C8-A8B1-2F4DFBF97CC1}"/>
              </a:ext>
            </a:extLst>
          </p:cNvPr>
          <p:cNvSpPr>
            <a:spLocks noGrp="1" noRot="1" noChangeAspect="1" noChangeArrowheads="1" noTextEdit="1"/>
          </p:cNvSpPr>
          <p:nvPr>
            <p:ph type="sldImg"/>
          </p:nvPr>
        </p:nvSpPr>
        <p:spPr>
          <a:xfrm>
            <a:off x="569913" y="838200"/>
            <a:ext cx="5410200" cy="3044825"/>
          </a:xfrm>
          <a:ln/>
        </p:spPr>
      </p:sp>
      <p:sp>
        <p:nvSpPr>
          <p:cNvPr id="62467" name="Rectangle 3">
            <a:extLst>
              <a:ext uri="{FF2B5EF4-FFF2-40B4-BE49-F238E27FC236}">
                <a16:creationId xmlns:a16="http://schemas.microsoft.com/office/drawing/2014/main" id="{0AE4ED07-5085-4DD6-8A17-5B55567D74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1" dirty="0"/>
              <a:t>@Trademeproject</a:t>
            </a:r>
            <a:r>
              <a:rPr lang="zh-TW" altLang="en-US" dirty="0"/>
              <a:t>是她的「個人品牌」，標記使用者：建立品牌 累積粉絲</a:t>
            </a:r>
            <a:endParaRPr lang="en-US" altLang="zh-TW" b="0" i="0" dirty="0">
              <a:solidFill>
                <a:srgbClr val="D93025"/>
              </a:solidFill>
              <a:effectLst/>
              <a:latin typeface="Arial" panose="020B0604020202020204" pitchFamily="34" charset="0"/>
            </a:endParaRPr>
          </a:p>
          <a:p>
            <a:pPr algn="l"/>
            <a:r>
              <a:rPr lang="en-US" altLang="zh-TW" b="0" i="0" dirty="0">
                <a:solidFill>
                  <a:srgbClr val="D93025"/>
                </a:solidFill>
                <a:effectLst/>
                <a:latin typeface="Arial" panose="020B0604020202020204" pitchFamily="34" charset="0"/>
              </a:rPr>
              <a:t>TED</a:t>
            </a:r>
            <a:r>
              <a:rPr lang="en-US" altLang="zh-TW" b="0" i="0" dirty="0">
                <a:solidFill>
                  <a:srgbClr val="4D5156"/>
                </a:solidFill>
                <a:effectLst/>
                <a:latin typeface="Arial" panose="020B0604020202020204" pitchFamily="34" charset="0"/>
              </a:rPr>
              <a:t> Conference LLC.</a:t>
            </a:r>
            <a:r>
              <a:rPr lang="zh-TW" altLang="en-US" b="0" i="0" dirty="0">
                <a:solidFill>
                  <a:srgbClr val="4D5156"/>
                </a:solidFill>
                <a:effectLst/>
                <a:latin typeface="Arial" panose="020B0604020202020204" pitchFamily="34" charset="0"/>
              </a:rPr>
              <a:t>（指</a:t>
            </a:r>
            <a:r>
              <a:rPr lang="en-US" altLang="zh-TW" b="0" i="0" dirty="0">
                <a:solidFill>
                  <a:srgbClr val="4D5156"/>
                </a:solidFill>
                <a:effectLst/>
                <a:latin typeface="Arial" panose="020B0604020202020204" pitchFamily="34" charset="0"/>
              </a:rPr>
              <a:t>Technology, Entertainment, Design</a:t>
            </a:r>
            <a:r>
              <a:rPr lang="zh-TW" altLang="en-US" b="0" i="0" dirty="0">
                <a:solidFill>
                  <a:srgbClr val="4D5156"/>
                </a:solidFill>
                <a:effectLst/>
                <a:latin typeface="Arial" panose="020B0604020202020204" pitchFamily="34" charset="0"/>
              </a:rPr>
              <a:t>在英語中的縮寫，即技術、娛樂、設計）是美國的一家私有非營利機構，該機構以它組織的</a:t>
            </a:r>
            <a:r>
              <a:rPr lang="en-US" altLang="zh-TW" b="0" i="0" dirty="0">
                <a:solidFill>
                  <a:srgbClr val="D93025"/>
                </a:solidFill>
                <a:effectLst/>
                <a:latin typeface="Arial" panose="020B0604020202020204" pitchFamily="34" charset="0"/>
              </a:rPr>
              <a:t>TED</a:t>
            </a:r>
            <a:r>
              <a:rPr lang="zh-TW" altLang="en-US" b="0" i="0" dirty="0">
                <a:solidFill>
                  <a:srgbClr val="4D5156"/>
                </a:solidFill>
                <a:effectLst/>
                <a:latin typeface="Arial" panose="020B0604020202020204" pitchFamily="34" charset="0"/>
              </a:rPr>
              <a:t>大會著稱。</a:t>
            </a:r>
            <a:endParaRPr lang="en-US" altLang="zh-TW" b="1" i="0" dirty="0">
              <a:solidFill>
                <a:srgbClr val="FF5500"/>
              </a:solidFill>
              <a:effectLst/>
              <a:latin typeface="Roboto Condensed" panose="02000000000000000000" pitchFamily="2" charset="0"/>
            </a:endParaRPr>
          </a:p>
          <a:p>
            <a:pPr algn="l"/>
            <a:r>
              <a:rPr lang="en-US" altLang="zh-TW" sz="1200" kern="1200" dirty="0">
                <a:solidFill>
                  <a:schemeClr val="tx1"/>
                </a:solidFill>
                <a:effectLst/>
                <a:latin typeface="+mn-lt"/>
                <a:ea typeface="+mn-ea"/>
                <a:cs typeface="+mn-cs"/>
              </a:rPr>
              <a:t>Demi </a:t>
            </a:r>
            <a:r>
              <a:rPr lang="zh-TW" altLang="zh-TW" sz="1200" kern="1200" dirty="0">
                <a:solidFill>
                  <a:schemeClr val="tx1"/>
                </a:solidFill>
                <a:effectLst/>
                <a:latin typeface="+mn-lt"/>
                <a:ea typeface="+mn-ea"/>
                <a:cs typeface="+mn-cs"/>
              </a:rPr>
              <a:t>已經將她的經歷整理成書籍《</a:t>
            </a:r>
            <a:r>
              <a:rPr lang="en-US" altLang="zh-TW" sz="1200" kern="1200" dirty="0">
                <a:solidFill>
                  <a:schemeClr val="tx1"/>
                </a:solidFill>
                <a:effectLst/>
                <a:latin typeface="+mn-lt"/>
                <a:ea typeface="+mn-ea"/>
                <a:cs typeface="+mn-cs"/>
              </a:rPr>
              <a:t>The Trade Me Project</a:t>
            </a:r>
            <a:r>
              <a:rPr lang="zh-TW" altLang="zh-TW" sz="1200" kern="1200" dirty="0">
                <a:solidFill>
                  <a:schemeClr val="tx1"/>
                </a:solidFill>
                <a:effectLst/>
                <a:latin typeface="+mn-lt"/>
                <a:ea typeface="+mn-ea"/>
                <a:cs typeface="+mn-cs"/>
              </a:rPr>
              <a:t>》，分享她在這個過程中的心路歷程和學到的教訓</a:t>
            </a:r>
            <a:endParaRPr lang="en-US" altLang="zh-TW" b="1" i="0" dirty="0">
              <a:solidFill>
                <a:srgbClr val="FF5500"/>
              </a:solidFill>
              <a:effectLst/>
              <a:latin typeface="Roboto Condensed" panose="02000000000000000000" pitchFamily="2" charset="0"/>
            </a:endParaRPr>
          </a:p>
          <a:p>
            <a:pPr algn="l"/>
            <a:endParaRPr lang="en-US" altLang="zh-TW" b="1" i="0" dirty="0">
              <a:solidFill>
                <a:srgbClr val="FF5500"/>
              </a:solidFill>
              <a:effectLst/>
              <a:latin typeface="Roboto Condensed" panose="02000000000000000000" pitchFamily="2" charset="0"/>
            </a:endParaRPr>
          </a:p>
          <a:p>
            <a:pPr algn="l"/>
            <a:r>
              <a:rPr lang="zh-TW" altLang="en-US" b="1" i="0" dirty="0">
                <a:solidFill>
                  <a:srgbClr val="FF5500"/>
                </a:solidFill>
                <a:effectLst/>
                <a:latin typeface="Roboto Condensed" panose="02000000000000000000" pitchFamily="2" charset="0"/>
              </a:rPr>
              <a:t>兩條鐵律：不買東西、只跟陌生人交易</a:t>
            </a:r>
          </a:p>
          <a:p>
            <a:pPr algn="l"/>
            <a:r>
              <a:rPr lang="zh-TW" altLang="en-US" b="0" i="0" dirty="0">
                <a:effectLst/>
                <a:latin typeface="Roboto Condensed" panose="02000000000000000000" pitchFamily="2" charset="0"/>
              </a:rPr>
              <a:t>不過，在正式開始以物易物前，斯基普爾為自己的以物易物挑戰訂了兩條鐵律：只跟陌生人交易、不花錢買東西。</a:t>
            </a:r>
          </a:p>
          <a:p>
            <a:pPr algn="l"/>
            <a:r>
              <a:rPr lang="zh-TW" altLang="en-US" b="0" i="0" dirty="0">
                <a:effectLst/>
                <a:latin typeface="Roboto Condensed" panose="02000000000000000000" pitchFamily="2" charset="0"/>
              </a:rPr>
              <a:t>斯基普爾拿出手的第一項物品，是一個普普通通、一點都不起眼的黑色髮夾，斯基普爾用它換到了一副耳環，接著再換成了三個瑪格麗特杯（</a:t>
            </a:r>
            <a:r>
              <a:rPr lang="en-US" altLang="zh-TW" b="0" i="0" dirty="0">
                <a:effectLst/>
                <a:latin typeface="Roboto Condensed" panose="02000000000000000000" pitchFamily="2" charset="0"/>
              </a:rPr>
              <a:t>margarita glasses</a:t>
            </a:r>
            <a:r>
              <a:rPr lang="zh-TW" altLang="en-US" b="0" i="0" dirty="0">
                <a:effectLst/>
                <a:latin typeface="Roboto Condensed" panose="02000000000000000000" pitchFamily="2" charset="0"/>
              </a:rPr>
              <a:t>）。與此同時，斯基普爾用來記錄交易過程的</a:t>
            </a:r>
            <a:r>
              <a:rPr lang="en-US" altLang="zh-TW" b="0" i="0" dirty="0">
                <a:effectLst/>
                <a:latin typeface="Roboto Condensed" panose="02000000000000000000" pitchFamily="2" charset="0"/>
              </a:rPr>
              <a:t>TikTok</a:t>
            </a:r>
            <a:r>
              <a:rPr lang="zh-TW" altLang="en-US" b="0" i="0" dirty="0">
                <a:effectLst/>
                <a:latin typeface="Roboto Condensed" panose="02000000000000000000" pitchFamily="2" charset="0"/>
              </a:rPr>
              <a:t>帳號「＠與我交易」也開始受到了粉絲的關注，在短短幾周內觀看數就突破百萬次。</a:t>
            </a: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41</a:t>
            </a:fld>
            <a:endParaRPr lang="zh-TW" altLang="en-US"/>
          </a:p>
        </p:txBody>
      </p:sp>
    </p:spTree>
    <p:extLst>
      <p:ext uri="{BB962C8B-B14F-4D97-AF65-F5344CB8AC3E}">
        <p14:creationId xmlns:p14="http://schemas.microsoft.com/office/powerpoint/2010/main" val="2357451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FDB8C21-AA31-45C8-A8B1-2F4DFBF97CC1}"/>
              </a:ext>
            </a:extLst>
          </p:cNvPr>
          <p:cNvSpPr>
            <a:spLocks noGrp="1" noRot="1" noChangeAspect="1" noChangeArrowheads="1" noTextEdit="1"/>
          </p:cNvSpPr>
          <p:nvPr>
            <p:ph type="sldImg"/>
          </p:nvPr>
        </p:nvSpPr>
        <p:spPr>
          <a:xfrm>
            <a:off x="569913" y="838200"/>
            <a:ext cx="5410200" cy="3044825"/>
          </a:xfrm>
          <a:ln/>
        </p:spPr>
      </p:sp>
      <p:sp>
        <p:nvSpPr>
          <p:cNvPr id="62467" name="Rectangle 3">
            <a:extLst>
              <a:ext uri="{FF2B5EF4-FFF2-40B4-BE49-F238E27FC236}">
                <a16:creationId xmlns:a16="http://schemas.microsoft.com/office/drawing/2014/main" id="{0AE4ED07-5085-4DD6-8A17-5B55567D74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22116601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FDB8C21-AA31-45C8-A8B1-2F4DFBF97CC1}"/>
              </a:ext>
            </a:extLst>
          </p:cNvPr>
          <p:cNvSpPr>
            <a:spLocks noGrp="1" noRot="1" noChangeAspect="1" noChangeArrowheads="1" noTextEdit="1"/>
          </p:cNvSpPr>
          <p:nvPr>
            <p:ph type="sldImg"/>
          </p:nvPr>
        </p:nvSpPr>
        <p:spPr>
          <a:xfrm>
            <a:off x="569913" y="838200"/>
            <a:ext cx="5410200" cy="3044825"/>
          </a:xfrm>
          <a:ln/>
        </p:spPr>
      </p:sp>
      <p:sp>
        <p:nvSpPr>
          <p:cNvPr id="62467" name="Rectangle 3">
            <a:extLst>
              <a:ext uri="{FF2B5EF4-FFF2-40B4-BE49-F238E27FC236}">
                <a16:creationId xmlns:a16="http://schemas.microsoft.com/office/drawing/2014/main" id="{0AE4ED07-5085-4DD6-8A17-5B55567D74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2972088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2229EF6-214D-4080-9E38-F8E0ADC5BDA0}"/>
              </a:ext>
            </a:extLst>
          </p:cNvPr>
          <p:cNvSpPr>
            <a:spLocks noGrp="1" noRot="1" noChangeAspect="1" noChangeArrowheads="1" noTextEdit="1"/>
          </p:cNvSpPr>
          <p:nvPr>
            <p:ph type="sldImg"/>
          </p:nvPr>
        </p:nvSpPr>
        <p:spPr>
          <a:xfrm>
            <a:off x="569913" y="838200"/>
            <a:ext cx="5410200" cy="3044825"/>
          </a:xfrm>
          <a:ln/>
        </p:spPr>
      </p:sp>
      <p:sp>
        <p:nvSpPr>
          <p:cNvPr id="37891" name="Rectangle 3">
            <a:extLst>
              <a:ext uri="{FF2B5EF4-FFF2-40B4-BE49-F238E27FC236}">
                <a16:creationId xmlns:a16="http://schemas.microsoft.com/office/drawing/2014/main" id="{0FC4A8FC-C076-4842-9DB1-180A1E3143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TW" altLang="en-US" sz="1200" b="1" dirty="0">
                <a:solidFill>
                  <a:srgbClr val="003399"/>
                </a:solidFill>
                <a:highlight>
                  <a:srgbClr val="00FF00"/>
                </a:highlight>
                <a:ea typeface="新細明體" pitchFamily="18" charset="-120"/>
              </a:rPr>
              <a:t>線上團購</a:t>
            </a:r>
            <a:r>
              <a:rPr lang="en-US" altLang="zh-TW" sz="1200" b="1" dirty="0">
                <a:solidFill>
                  <a:srgbClr val="003399"/>
                </a:solidFill>
                <a:highlight>
                  <a:srgbClr val="FFFF00"/>
                </a:highlight>
                <a:ea typeface="新細明體" pitchFamily="18" charset="-120"/>
              </a:rPr>
              <a:t>(</a:t>
            </a:r>
            <a:r>
              <a:rPr lang="zh-TW" altLang="en-US" sz="1200" b="1" dirty="0">
                <a:solidFill>
                  <a:srgbClr val="003399"/>
                </a:solidFill>
                <a:highlight>
                  <a:srgbClr val="FFFF00"/>
                </a:highlight>
                <a:ea typeface="新細明體" pitchFamily="18" charset="-120"/>
              </a:rPr>
              <a:t> </a:t>
            </a:r>
            <a:r>
              <a:rPr lang="en-US" altLang="zh-TW" sz="1200" b="1" dirty="0">
                <a:solidFill>
                  <a:srgbClr val="003399"/>
                </a:solidFill>
                <a:highlight>
                  <a:srgbClr val="FFFF00"/>
                </a:highlight>
                <a:ea typeface="新細明體" pitchFamily="18" charset="-120"/>
              </a:rPr>
              <a:t>Online group Buying) “ </a:t>
            </a:r>
            <a:r>
              <a:rPr lang="en-US" altLang="zh-TW" sz="1200" b="1" dirty="0">
                <a:solidFill>
                  <a:srgbClr val="003399"/>
                </a:solidFill>
                <a:ea typeface="新細明體" pitchFamily="18" charset="-120"/>
              </a:rPr>
              <a:t>C2B </a:t>
            </a:r>
            <a:r>
              <a:rPr lang="zh-TW" altLang="en-US" sz="1200" b="1" dirty="0">
                <a:solidFill>
                  <a:srgbClr val="003399"/>
                </a:solidFill>
                <a:highlight>
                  <a:srgbClr val="FFFF00"/>
                </a:highlight>
                <a:ea typeface="新細明體" pitchFamily="18" charset="-120"/>
              </a:rPr>
              <a:t>延伸另一種模式</a:t>
            </a:r>
            <a:r>
              <a:rPr lang="en-US" altLang="zh-TW" sz="1200" b="1" dirty="0">
                <a:solidFill>
                  <a:srgbClr val="003399"/>
                </a:solidFill>
                <a:highlight>
                  <a:srgbClr val="FFFF00"/>
                </a:highlight>
                <a:ea typeface="新細明體" pitchFamily="18" charset="-120"/>
              </a:rPr>
              <a:t> </a:t>
            </a:r>
            <a:r>
              <a:rPr lang="en-US" altLang="zh-TW" sz="1200" b="1" dirty="0">
                <a:solidFill>
                  <a:srgbClr val="003399"/>
                </a:solidFill>
                <a:ea typeface="新細明體" pitchFamily="18" charset="-120"/>
              </a:rPr>
              <a:t>: </a:t>
            </a:r>
            <a:r>
              <a:rPr lang="zh-TW" altLang="en-US" sz="1200" b="1" dirty="0">
                <a:solidFill>
                  <a:srgbClr val="003399"/>
                </a:solidFill>
                <a:ea typeface="新細明體" pitchFamily="18" charset="-120"/>
              </a:rPr>
              <a:t>有主購與跟團團員</a:t>
            </a:r>
            <a:r>
              <a:rPr lang="zh-TW" altLang="zh-TW" sz="1200" b="1" dirty="0">
                <a:solidFill>
                  <a:srgbClr val="003399"/>
                </a:solidFill>
                <a:ea typeface="新細明體" pitchFamily="18" charset="-120"/>
              </a:rPr>
              <a:t>。</a:t>
            </a:r>
            <a:endParaRPr lang="zh-TW" altLang="en-US" sz="1200" dirty="0">
              <a:solidFill>
                <a:srgbClr val="003399"/>
              </a:solidFill>
            </a:endParaRPr>
          </a:p>
          <a:p>
            <a:endParaRPr lang="zh-TW" altLang="en-US" dirty="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7CC32FC-FDBF-49F4-879C-649D40203460}"/>
              </a:ext>
            </a:extLst>
          </p:cNvPr>
          <p:cNvSpPr>
            <a:spLocks noGrp="1" noRot="1" noChangeAspect="1" noChangeArrowheads="1" noTextEdit="1"/>
          </p:cNvSpPr>
          <p:nvPr>
            <p:ph type="sldImg"/>
          </p:nvPr>
        </p:nvSpPr>
        <p:spPr>
          <a:xfrm>
            <a:off x="569913" y="838200"/>
            <a:ext cx="5410200" cy="3044825"/>
          </a:xfrm>
          <a:ln/>
        </p:spPr>
      </p:sp>
      <p:sp>
        <p:nvSpPr>
          <p:cNvPr id="39939" name="Rectangle 3">
            <a:extLst>
              <a:ext uri="{FF2B5EF4-FFF2-40B4-BE49-F238E27FC236}">
                <a16:creationId xmlns:a16="http://schemas.microsoft.com/office/drawing/2014/main" id="{F717CCE9-765A-4668-888C-CC069FA48A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7D73EDB-CDCC-4B8B-B757-1A19CB6FA958}"/>
              </a:ext>
            </a:extLst>
          </p:cNvPr>
          <p:cNvSpPr>
            <a:spLocks noGrp="1" noRot="1" noChangeAspect="1" noChangeArrowheads="1" noTextEdit="1"/>
          </p:cNvSpPr>
          <p:nvPr>
            <p:ph type="sldImg"/>
          </p:nvPr>
        </p:nvSpPr>
        <p:spPr>
          <a:xfrm>
            <a:off x="569913" y="838200"/>
            <a:ext cx="5410200" cy="3044825"/>
          </a:xfrm>
          <a:ln/>
        </p:spPr>
      </p:sp>
      <p:sp>
        <p:nvSpPr>
          <p:cNvPr id="41987" name="Rectangle 3">
            <a:extLst>
              <a:ext uri="{FF2B5EF4-FFF2-40B4-BE49-F238E27FC236}">
                <a16:creationId xmlns:a16="http://schemas.microsoft.com/office/drawing/2014/main" id="{CCF913FA-EC8D-4E31-B32B-2BFBC70186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7D97D33E-0CAC-440E-9307-41F147A9B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44911E-CA96-4F78-A886-502E305C5E8D}" type="slidenum">
              <a:rPr lang="en-US" altLang="zh-TW" smtClean="0">
                <a:latin typeface="Tahoma" panose="020B0604030504040204" pitchFamily="34" charset="0"/>
              </a:rPr>
              <a:pPr>
                <a:spcBef>
                  <a:spcPct val="0"/>
                </a:spcBef>
              </a:pPr>
              <a:t>49</a:t>
            </a:fld>
            <a:endParaRPr lang="en-US" altLang="zh-TW">
              <a:latin typeface="Tahoma" panose="020B0604030504040204" pitchFamily="34" charset="0"/>
            </a:endParaRPr>
          </a:p>
        </p:txBody>
      </p:sp>
      <p:sp>
        <p:nvSpPr>
          <p:cNvPr id="39939" name="Rectangle 2">
            <a:extLst>
              <a:ext uri="{FF2B5EF4-FFF2-40B4-BE49-F238E27FC236}">
                <a16:creationId xmlns:a16="http://schemas.microsoft.com/office/drawing/2014/main" id="{A5A2F2B0-71B7-4B1B-B10B-4DFF29D2F2FF}"/>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ACE701BA-94E9-4097-B639-F52445864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r>
              <a:rPr lang="zh-TW" altLang="en-US" b="0" i="0" dirty="0">
                <a:solidFill>
                  <a:srgbClr val="111111"/>
                </a:solidFill>
                <a:effectLst/>
                <a:latin typeface="微軟正黑體" panose="020B0604030504040204" pitchFamily="34" charset="-120"/>
                <a:ea typeface="微軟正黑體" panose="020B0604030504040204" pitchFamily="34" charset="-120"/>
              </a:rPr>
              <a:t>張忠謀從</a:t>
            </a:r>
            <a:r>
              <a:rPr lang="en-US" altLang="zh-TW" b="0" i="0" dirty="0">
                <a:solidFill>
                  <a:srgbClr val="111111"/>
                </a:solidFill>
                <a:effectLst/>
                <a:latin typeface="微軟正黑體" panose="020B0604030504040204" pitchFamily="34" charset="-120"/>
                <a:ea typeface="微軟正黑體" panose="020B0604030504040204" pitchFamily="34" charset="-120"/>
              </a:rPr>
              <a:t>AT&amp;T</a:t>
            </a:r>
            <a:r>
              <a:rPr lang="zh-TW" altLang="en-US" b="0" i="0" dirty="0">
                <a:solidFill>
                  <a:srgbClr val="111111"/>
                </a:solidFill>
                <a:effectLst/>
                <a:latin typeface="微軟正黑體" panose="020B0604030504040204" pitchFamily="34" charset="-120"/>
                <a:ea typeface="微軟正黑體" panose="020B0604030504040204" pitchFamily="34" charset="-120"/>
              </a:rPr>
              <a:t>於</a:t>
            </a:r>
            <a:r>
              <a:rPr lang="en-US" altLang="zh-TW" b="0" i="0" dirty="0">
                <a:solidFill>
                  <a:srgbClr val="111111"/>
                </a:solidFill>
                <a:effectLst/>
                <a:latin typeface="微軟正黑體" panose="020B0604030504040204" pitchFamily="34" charset="-120"/>
                <a:ea typeface="微軟正黑體" panose="020B0604030504040204" pitchFamily="34" charset="-120"/>
              </a:rPr>
              <a:t>1947</a:t>
            </a:r>
            <a:r>
              <a:rPr lang="zh-TW" altLang="en-US" b="0" i="0" dirty="0">
                <a:solidFill>
                  <a:srgbClr val="111111"/>
                </a:solidFill>
                <a:effectLst/>
                <a:latin typeface="微軟正黑體" panose="020B0604030504040204" pitchFamily="34" charset="-120"/>
                <a:ea typeface="微軟正黑體" panose="020B0604030504040204" pitchFamily="34" charset="-120"/>
              </a:rPr>
              <a:t>年開發出電晶體，取代真空管，並於</a:t>
            </a:r>
            <a:r>
              <a:rPr lang="en-US" altLang="zh-TW" b="0" i="0" dirty="0">
                <a:solidFill>
                  <a:srgbClr val="111111"/>
                </a:solidFill>
                <a:effectLst/>
                <a:latin typeface="微軟正黑體" panose="020B0604030504040204" pitchFamily="34" charset="-120"/>
                <a:ea typeface="微軟正黑體" panose="020B0604030504040204" pitchFamily="34" charset="-120"/>
              </a:rPr>
              <a:t>1952</a:t>
            </a:r>
            <a:r>
              <a:rPr lang="zh-TW" altLang="en-US" b="0" i="0" dirty="0">
                <a:solidFill>
                  <a:srgbClr val="111111"/>
                </a:solidFill>
                <a:effectLst/>
                <a:latin typeface="微軟正黑體" panose="020B0604030504040204" pitchFamily="34" charset="-120"/>
                <a:ea typeface="微軟正黑體" panose="020B0604030504040204" pitchFamily="34" charset="-120"/>
              </a:rPr>
              <a:t>年將電晶體技術授權給</a:t>
            </a:r>
            <a:r>
              <a:rPr lang="en-US" altLang="zh-TW" b="0" i="0" dirty="0">
                <a:solidFill>
                  <a:srgbClr val="111111"/>
                </a:solidFill>
                <a:effectLst/>
                <a:latin typeface="微軟正黑體" panose="020B0604030504040204" pitchFamily="34" charset="-120"/>
                <a:ea typeface="微軟正黑體" panose="020B0604030504040204" pitchFamily="34" charset="-120"/>
              </a:rPr>
              <a:t>IBM</a:t>
            </a:r>
            <a:r>
              <a:rPr lang="zh-TW" altLang="en-US" b="0" i="0" dirty="0">
                <a:solidFill>
                  <a:srgbClr val="111111"/>
                </a:solidFill>
                <a:effectLst/>
                <a:latin typeface="微軟正黑體" panose="020B0604030504040204" pitchFamily="34" charset="-120"/>
                <a:ea typeface="微軟正黑體" panose="020B0604030504040204" pitchFamily="34" charset="-120"/>
              </a:rPr>
              <a:t>等公司，開始生產電晶體等晶片歷史說起，接著提及英特爾（</a:t>
            </a:r>
            <a:r>
              <a:rPr lang="en-US" altLang="zh-TW" b="0" i="0" dirty="0">
                <a:solidFill>
                  <a:srgbClr val="111111"/>
                </a:solidFill>
                <a:effectLst/>
                <a:latin typeface="微軟正黑體" panose="020B0604030504040204" pitchFamily="34" charset="-120"/>
                <a:ea typeface="微軟正黑體" panose="020B0604030504040204" pitchFamily="34" charset="-120"/>
              </a:rPr>
              <a:t>Intel</a:t>
            </a:r>
            <a:r>
              <a:rPr lang="zh-TW" altLang="en-US" b="0" i="0" dirty="0">
                <a:solidFill>
                  <a:srgbClr val="111111"/>
                </a:solidFill>
                <a:effectLst/>
                <a:latin typeface="微軟正黑體" panose="020B0604030504040204" pitchFamily="34" charset="-120"/>
                <a:ea typeface="微軟正黑體" panose="020B0604030504040204" pitchFamily="34" charset="-120"/>
              </a:rPr>
              <a:t>）創辦人摩爾（</a:t>
            </a:r>
            <a:r>
              <a:rPr lang="en-US" altLang="zh-TW" b="0" i="0" dirty="0">
                <a:solidFill>
                  <a:srgbClr val="111111"/>
                </a:solidFill>
                <a:effectLst/>
                <a:latin typeface="微軟正黑體" panose="020B0604030504040204" pitchFamily="34" charset="-120"/>
                <a:ea typeface="微軟正黑體" panose="020B0604030504040204" pitchFamily="34" charset="-120"/>
              </a:rPr>
              <a:t>Gordon Moore</a:t>
            </a:r>
            <a:r>
              <a:rPr lang="zh-TW" altLang="en-US" b="0" i="0" dirty="0">
                <a:solidFill>
                  <a:srgbClr val="111111"/>
                </a:solidFill>
                <a:effectLst/>
                <a:latin typeface="微軟正黑體" panose="020B0604030504040204" pitchFamily="34" charset="-120"/>
                <a:ea typeface="微軟正黑體" panose="020B0604030504040204" pitchFamily="34" charset="-120"/>
              </a:rPr>
              <a:t>）於</a:t>
            </a:r>
            <a:r>
              <a:rPr lang="en-US" altLang="zh-TW" b="0" i="0" dirty="0">
                <a:solidFill>
                  <a:srgbClr val="111111"/>
                </a:solidFill>
                <a:effectLst/>
                <a:latin typeface="微軟正黑體" panose="020B0604030504040204" pitchFamily="34" charset="-120"/>
                <a:ea typeface="微軟正黑體" panose="020B0604030504040204" pitchFamily="34" charset="-120"/>
              </a:rPr>
              <a:t>1965</a:t>
            </a:r>
            <a:r>
              <a:rPr lang="zh-TW" altLang="en-US" b="0" i="0" dirty="0">
                <a:solidFill>
                  <a:srgbClr val="111111"/>
                </a:solidFill>
                <a:effectLst/>
                <a:latin typeface="微軟正黑體" panose="020B0604030504040204" pitchFamily="34" charset="-120"/>
                <a:ea typeface="微軟正黑體" panose="020B0604030504040204" pitchFamily="34" charset="-120"/>
              </a:rPr>
              <a:t>年提出「摩爾定律」（</a:t>
            </a:r>
            <a:r>
              <a:rPr lang="en-US" altLang="zh-TW" b="0" i="0" dirty="0">
                <a:solidFill>
                  <a:srgbClr val="111111"/>
                </a:solidFill>
                <a:effectLst/>
                <a:latin typeface="微軟正黑體" panose="020B0604030504040204" pitchFamily="34" charset="-120"/>
                <a:ea typeface="微軟正黑體" panose="020B0604030504040204" pitchFamily="34" charset="-120"/>
              </a:rPr>
              <a:t>Moore's Law</a:t>
            </a:r>
            <a:r>
              <a:rPr lang="zh-TW" altLang="en-US" b="0" i="0" dirty="0">
                <a:solidFill>
                  <a:srgbClr val="111111"/>
                </a:solidFill>
                <a:effectLst/>
                <a:latin typeface="微軟正黑體" panose="020B0604030504040204" pitchFamily="34" charset="-120"/>
                <a:ea typeface="微軟正黑體" panose="020B0604030504040204" pitchFamily="34" charset="-120"/>
              </a:rPr>
              <a:t>），預測晶片上的電晶體數量每</a:t>
            </a:r>
            <a:r>
              <a:rPr lang="en-US" altLang="zh-TW" b="0" i="0" dirty="0">
                <a:solidFill>
                  <a:srgbClr val="111111"/>
                </a:solidFill>
                <a:effectLst/>
                <a:latin typeface="微軟正黑體" panose="020B0604030504040204" pitchFamily="34" charset="-120"/>
                <a:ea typeface="微軟正黑體" panose="020B0604030504040204" pitchFamily="34" charset="-120"/>
              </a:rPr>
              <a:t>1.5</a:t>
            </a:r>
            <a:r>
              <a:rPr lang="zh-TW" altLang="en-US" b="0" i="0" dirty="0">
                <a:solidFill>
                  <a:srgbClr val="111111"/>
                </a:solidFill>
                <a:effectLst/>
                <a:latin typeface="微軟正黑體" panose="020B0604030504040204" pitchFamily="34" charset="-120"/>
                <a:ea typeface="微軟正黑體" panose="020B0604030504040204" pitchFamily="34" charset="-120"/>
              </a:rPr>
              <a:t>年至</a:t>
            </a:r>
            <a:r>
              <a:rPr lang="en-US" altLang="zh-TW" b="0" i="0" dirty="0">
                <a:solidFill>
                  <a:srgbClr val="111111"/>
                </a:solidFill>
                <a:effectLst/>
                <a:latin typeface="微軟正黑體" panose="020B0604030504040204" pitchFamily="34" charset="-120"/>
                <a:ea typeface="微軟正黑體" panose="020B0604030504040204" pitchFamily="34" charset="-120"/>
              </a:rPr>
              <a:t>2</a:t>
            </a:r>
            <a:r>
              <a:rPr lang="zh-TW" altLang="en-US" b="0" i="0" dirty="0">
                <a:solidFill>
                  <a:srgbClr val="111111"/>
                </a:solidFill>
                <a:effectLst/>
                <a:latin typeface="微軟正黑體" panose="020B0604030504040204" pitchFamily="34" charset="-120"/>
                <a:ea typeface="微軟正黑體" panose="020B0604030504040204" pitchFamily="34" charset="-120"/>
              </a:rPr>
              <a:t>年會翻倍，讓與會者眼睛為之一亮，也更聚精會神聽講。</a:t>
            </a:r>
            <a:endParaRPr lang="en-US" altLang="zh-TW" b="0" i="0" dirty="0">
              <a:solidFill>
                <a:srgbClr val="111111"/>
              </a:solidFill>
              <a:effectLst/>
              <a:latin typeface="微軟正黑體" panose="020B0604030504040204" pitchFamily="34" charset="-120"/>
              <a:ea typeface="微軟正黑體" panose="020B0604030504040204" pitchFamily="34" charset="-120"/>
            </a:endParaRPr>
          </a:p>
          <a:p>
            <a:pPr algn="just" fontAlgn="base"/>
            <a:endParaRPr lang="zh-TW" altLang="en-US" b="0" i="0" dirty="0">
              <a:solidFill>
                <a:srgbClr val="111111"/>
              </a:solidFill>
              <a:effectLst/>
              <a:latin typeface="微軟正黑體" panose="020B0604030504040204" pitchFamily="34" charset="-120"/>
              <a:ea typeface="微軟正黑體" panose="020B0604030504040204" pitchFamily="34" charset="-120"/>
            </a:endParaRPr>
          </a:p>
          <a:p>
            <a:pPr algn="just" fontAlgn="base"/>
            <a:r>
              <a:rPr lang="zh-TW" altLang="en-US" b="0" i="0" dirty="0">
                <a:solidFill>
                  <a:srgbClr val="111111"/>
                </a:solidFill>
                <a:effectLst/>
                <a:latin typeface="微軟正黑體" panose="020B0604030504040204" pitchFamily="34" charset="-120"/>
                <a:ea typeface="微軟正黑體" panose="020B0604030504040204" pitchFamily="34" charset="-120"/>
              </a:rPr>
              <a:t>張忠謀說，時至今日，電晶體隨著成本降低，應用也更加廣泛，晶片幾乎無所不在，從國防導彈到智慧手機和汽車都使用晶片，智慧型手機也不例外。</a:t>
            </a:r>
          </a:p>
          <a:p>
            <a:pPr eaLnBrk="1" hangingPunct="1"/>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r>
              <a:rPr lang="zh-TW" altLang="en-US" b="0" i="0" dirty="0">
                <a:solidFill>
                  <a:srgbClr val="444444"/>
                </a:solidFill>
                <a:effectLst/>
                <a:latin typeface="微軟正黑體" panose="020B0604030504040204" pitchFamily="34" charset="-120"/>
                <a:ea typeface="微軟正黑體" panose="020B0604030504040204" pitchFamily="34" charset="-120"/>
              </a:rPr>
              <a:t>過去數十年來，為了擴增晶片的電晶體數量以推升運算效能，半導體製造技術已從 </a:t>
            </a:r>
            <a:r>
              <a:rPr lang="en-US" altLang="zh-TW" b="0" i="0" dirty="0">
                <a:solidFill>
                  <a:srgbClr val="444444"/>
                </a:solidFill>
                <a:effectLst/>
                <a:latin typeface="微軟正黑體" panose="020B0604030504040204" pitchFamily="34" charset="-120"/>
                <a:ea typeface="微軟正黑體" panose="020B0604030504040204" pitchFamily="34" charset="-120"/>
              </a:rPr>
              <a:t>1971 </a:t>
            </a:r>
            <a:r>
              <a:rPr lang="zh-TW" altLang="en-US" b="0" i="0" dirty="0">
                <a:solidFill>
                  <a:srgbClr val="444444"/>
                </a:solidFill>
                <a:effectLst/>
                <a:latin typeface="微軟正黑體" panose="020B0604030504040204" pitchFamily="34" charset="-120"/>
                <a:ea typeface="微軟正黑體" panose="020B0604030504040204" pitchFamily="34" charset="-120"/>
              </a:rPr>
              <a:t>年 </a:t>
            </a:r>
            <a:r>
              <a:rPr lang="en-US" altLang="zh-TW" b="0" i="0" dirty="0">
                <a:solidFill>
                  <a:srgbClr val="444444"/>
                </a:solidFill>
                <a:effectLst/>
                <a:latin typeface="微軟正黑體" panose="020B0604030504040204" pitchFamily="34" charset="-120"/>
                <a:ea typeface="微軟正黑體" panose="020B0604030504040204" pitchFamily="34" charset="-120"/>
              </a:rPr>
              <a:t>10,000nm</a:t>
            </a:r>
            <a:r>
              <a:rPr lang="zh-TW" altLang="en-US" b="0" i="0" dirty="0">
                <a:solidFill>
                  <a:srgbClr val="444444"/>
                </a:solidFill>
                <a:effectLst/>
                <a:latin typeface="微軟正黑體" panose="020B0604030504040204" pitchFamily="34" charset="-120"/>
                <a:ea typeface="微軟正黑體" panose="020B0604030504040204" pitchFamily="34" charset="-120"/>
              </a:rPr>
              <a:t>製程進步至 </a:t>
            </a:r>
            <a:r>
              <a:rPr lang="en-US" altLang="zh-TW" b="0" i="0" dirty="0">
                <a:solidFill>
                  <a:srgbClr val="444444"/>
                </a:solidFill>
                <a:effectLst/>
                <a:latin typeface="微軟正黑體" panose="020B0604030504040204" pitchFamily="34" charset="-120"/>
                <a:ea typeface="微軟正黑體" panose="020B0604030504040204" pitchFamily="34" charset="-120"/>
              </a:rPr>
              <a:t>2022 </a:t>
            </a:r>
            <a:r>
              <a:rPr lang="zh-TW" altLang="en-US" b="0" i="0" dirty="0">
                <a:solidFill>
                  <a:srgbClr val="444444"/>
                </a:solidFill>
                <a:effectLst/>
                <a:latin typeface="微軟正黑體" panose="020B0604030504040204" pitchFamily="34" charset="-120"/>
                <a:ea typeface="微軟正黑體" panose="020B0604030504040204" pitchFamily="34" charset="-120"/>
              </a:rPr>
              <a:t>年 </a:t>
            </a:r>
            <a:r>
              <a:rPr lang="en-US" altLang="zh-TW" b="0" i="0" dirty="0">
                <a:solidFill>
                  <a:srgbClr val="444444"/>
                </a:solidFill>
                <a:effectLst/>
                <a:latin typeface="微軟正黑體" panose="020B0604030504040204" pitchFamily="34" charset="-120"/>
                <a:ea typeface="微軟正黑體" panose="020B0604030504040204" pitchFamily="34" charset="-120"/>
              </a:rPr>
              <a:t>3nm </a:t>
            </a:r>
            <a:r>
              <a:rPr lang="zh-TW" altLang="en-US" b="0" i="0" dirty="0">
                <a:solidFill>
                  <a:srgbClr val="444444"/>
                </a:solidFill>
                <a:effectLst/>
                <a:latin typeface="微軟正黑體" panose="020B0604030504040204" pitchFamily="34" charset="-120"/>
                <a:ea typeface="微軟正黑體" panose="020B0604030504040204" pitchFamily="34" charset="-120"/>
              </a:rPr>
              <a:t>製程，逐漸逼近目前已知的物理極限，但隨著人工智慧、</a:t>
            </a:r>
            <a:r>
              <a:rPr lang="en-US" altLang="zh-TW" b="0" i="0" dirty="0">
                <a:solidFill>
                  <a:srgbClr val="444444"/>
                </a:solidFill>
                <a:effectLst/>
                <a:latin typeface="微軟正黑體" panose="020B0604030504040204" pitchFamily="34" charset="-120"/>
                <a:ea typeface="微軟正黑體" panose="020B0604030504040204" pitchFamily="34" charset="-120"/>
              </a:rPr>
              <a:t>AIGC </a:t>
            </a:r>
            <a:r>
              <a:rPr lang="zh-TW" altLang="en-US" b="0" i="0" dirty="0">
                <a:solidFill>
                  <a:srgbClr val="444444"/>
                </a:solidFill>
                <a:effectLst/>
                <a:latin typeface="微軟正黑體" panose="020B0604030504040204" pitchFamily="34" charset="-120"/>
                <a:ea typeface="微軟正黑體" panose="020B0604030504040204" pitchFamily="34" charset="-120"/>
              </a:rPr>
              <a:t>等相關應用高速發展，設備端對於核心晶片的效能需求將越來越高；在製程技術提升可能遭遇瓶頸，但是運算資源需求持續走高的情況下，透過先進封裝技術提升晶片之電晶體數量就顯得格外重要。</a:t>
            </a:r>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r>
              <a:rPr lang="zh-TW" altLang="en-US" b="0" i="0" dirty="0">
                <a:solidFill>
                  <a:srgbClr val="444444"/>
                </a:solidFill>
                <a:effectLst/>
                <a:latin typeface="微軟正黑體" panose="020B0604030504040204" pitchFamily="34" charset="-120"/>
                <a:ea typeface="微軟正黑體" panose="020B0604030504040204" pitchFamily="34" charset="-120"/>
              </a:rPr>
              <a:t>這兩年「先進封裝」被聊得很多，「封裝」大概可以類比為對電子晶片的保護殼，保護電路晶片免受外界環境的不良影響。當然晶片封裝還涉及到固定、散熱增強，以及與外界的電氣、訊號互連等問題，而「先進封裝」的核心還在「先進」二字上，主要是針對 </a:t>
            </a:r>
            <a:r>
              <a:rPr lang="en-US" altLang="zh-TW" b="0" i="0" dirty="0">
                <a:solidFill>
                  <a:srgbClr val="444444"/>
                </a:solidFill>
                <a:effectLst/>
                <a:latin typeface="微軟正黑體" panose="020B0604030504040204" pitchFamily="34" charset="-120"/>
                <a:ea typeface="微軟正黑體" panose="020B0604030504040204" pitchFamily="34" charset="-120"/>
              </a:rPr>
              <a:t>7nm </a:t>
            </a:r>
            <a:r>
              <a:rPr lang="zh-TW" altLang="en-US" b="0" i="0" dirty="0">
                <a:solidFill>
                  <a:srgbClr val="444444"/>
                </a:solidFill>
                <a:effectLst/>
                <a:latin typeface="微軟正黑體" panose="020B0604030504040204" pitchFamily="34" charset="-120"/>
                <a:ea typeface="微軟正黑體" panose="020B0604030504040204" pitchFamily="34" charset="-120"/>
              </a:rPr>
              <a:t>以下晶圓的封裝技術；然而，人工智能浪潮下，帶動 </a:t>
            </a:r>
            <a:r>
              <a:rPr lang="en-US" altLang="zh-TW" b="0" i="0" dirty="0">
                <a:solidFill>
                  <a:srgbClr val="444444"/>
                </a:solidFill>
                <a:effectLst/>
                <a:latin typeface="微軟正黑體" panose="020B0604030504040204" pitchFamily="34" charset="-120"/>
                <a:ea typeface="微軟正黑體" panose="020B0604030504040204" pitchFamily="34" charset="-120"/>
              </a:rPr>
              <a:t>AI </a:t>
            </a:r>
            <a:r>
              <a:rPr lang="zh-TW" altLang="en-US" b="0" i="0" dirty="0">
                <a:solidFill>
                  <a:srgbClr val="444444"/>
                </a:solidFill>
                <a:effectLst/>
                <a:latin typeface="微軟正黑體" panose="020B0604030504040204" pitchFamily="34" charset="-120"/>
                <a:ea typeface="微軟正黑體" panose="020B0604030504040204" pitchFamily="34" charset="-120"/>
              </a:rPr>
              <a:t>伺服需求成長，也帶動輝達 </a:t>
            </a:r>
            <a:r>
              <a:rPr lang="en-US" altLang="zh-TW" b="0" i="0" dirty="0">
                <a:solidFill>
                  <a:srgbClr val="444444"/>
                </a:solidFill>
                <a:effectLst/>
                <a:latin typeface="微軟正黑體" panose="020B0604030504040204" pitchFamily="34" charset="-120"/>
                <a:ea typeface="微軟正黑體" panose="020B0604030504040204" pitchFamily="34" charset="-120"/>
              </a:rPr>
              <a:t>GPU </a:t>
            </a:r>
            <a:r>
              <a:rPr lang="zh-TW" altLang="en-US" b="0" i="0" dirty="0">
                <a:solidFill>
                  <a:srgbClr val="444444"/>
                </a:solidFill>
                <a:effectLst/>
                <a:latin typeface="微軟正黑體" panose="020B0604030504040204" pitchFamily="34" charset="-120"/>
                <a:ea typeface="微軟正黑體" panose="020B0604030504040204" pitchFamily="34" charset="-120"/>
              </a:rPr>
              <a:t>繪圖晶片需求，而 </a:t>
            </a:r>
            <a:r>
              <a:rPr lang="en-US" altLang="zh-TW" b="0" i="0" dirty="0">
                <a:solidFill>
                  <a:srgbClr val="444444"/>
                </a:solidFill>
                <a:effectLst/>
                <a:latin typeface="微軟正黑體" panose="020B0604030504040204" pitchFamily="34" charset="-120"/>
                <a:ea typeface="微軟正黑體" panose="020B0604030504040204" pitchFamily="34" charset="-120"/>
              </a:rPr>
              <a:t>GPU </a:t>
            </a:r>
            <a:r>
              <a:rPr lang="zh-TW" altLang="en-US" b="0" i="0" dirty="0">
                <a:solidFill>
                  <a:srgbClr val="444444"/>
                </a:solidFill>
                <a:effectLst/>
                <a:latin typeface="微軟正黑體" panose="020B0604030504040204" pitchFamily="34" charset="-120"/>
                <a:ea typeface="微軟正黑體" panose="020B0604030504040204" pitchFamily="34" charset="-120"/>
              </a:rPr>
              <a:t>的 </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先進封裝產能供不應求，那究竟什麼是 </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zh-TW" altLang="en-US" b="0" i="0" dirty="0">
                <a:solidFill>
                  <a:srgbClr val="444444"/>
                </a:solidFill>
                <a:effectLst/>
                <a:latin typeface="微軟正黑體" panose="020B0604030504040204" pitchFamily="34" charset="-120"/>
                <a:ea typeface="微軟正黑體" panose="020B0604030504040204" pitchFamily="34" charset="-120"/>
              </a:rPr>
              <a:t>？</a:t>
            </a:r>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是一種 </a:t>
            </a:r>
            <a:r>
              <a:rPr lang="en-US" altLang="zh-TW" b="0" i="0" dirty="0">
                <a:solidFill>
                  <a:srgbClr val="444444"/>
                </a:solidFill>
                <a:effectLst/>
                <a:latin typeface="微軟正黑體" panose="020B0604030504040204" pitchFamily="34" charset="-120"/>
                <a:ea typeface="微軟正黑體" panose="020B0604030504040204" pitchFamily="34" charset="-120"/>
              </a:rPr>
              <a:t>2.5D</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3D </a:t>
            </a:r>
            <a:r>
              <a:rPr lang="zh-TW" altLang="en-US" b="0" i="0" dirty="0">
                <a:solidFill>
                  <a:srgbClr val="444444"/>
                </a:solidFill>
                <a:effectLst/>
                <a:latin typeface="微軟正黑體" panose="020B0604030504040204" pitchFamily="34" charset="-120"/>
                <a:ea typeface="微軟正黑體" panose="020B0604030504040204" pitchFamily="34" charset="-120"/>
              </a:rPr>
              <a:t>的封裝技術，可以分成「</a:t>
            </a:r>
            <a:r>
              <a:rPr lang="en-US" altLang="zh-TW" b="0" i="0" dirty="0" err="1">
                <a:solidFill>
                  <a:srgbClr val="444444"/>
                </a:solidFill>
                <a:effectLst/>
                <a:latin typeface="微軟正黑體" panose="020B0604030504040204" pitchFamily="34" charset="-120"/>
                <a:ea typeface="微軟正黑體" panose="020B0604030504040204" pitchFamily="34" charset="-120"/>
              </a:rPr>
              <a:t>CoW</a:t>
            </a:r>
            <a:r>
              <a:rPr lang="zh-TW" altLang="en-US" b="0" i="0" dirty="0">
                <a:solidFill>
                  <a:srgbClr val="444444"/>
                </a:solidFill>
                <a:effectLst/>
                <a:latin typeface="微軟正黑體" panose="020B0604030504040204" pitchFamily="34" charset="-120"/>
                <a:ea typeface="微軟正黑體" panose="020B0604030504040204" pitchFamily="34" charset="-120"/>
              </a:rPr>
              <a:t>」和「</a:t>
            </a:r>
            <a:r>
              <a:rPr lang="en-US" altLang="zh-TW" b="0" i="0" dirty="0" err="1">
                <a:solidFill>
                  <a:srgbClr val="444444"/>
                </a:solidFill>
                <a:effectLst/>
                <a:latin typeface="微軟正黑體" panose="020B0604030504040204" pitchFamily="34" charset="-120"/>
                <a:ea typeface="微軟正黑體" panose="020B0604030504040204" pitchFamily="34" charset="-120"/>
              </a:rPr>
              <a:t>WoS</a:t>
            </a:r>
            <a:r>
              <a:rPr lang="zh-TW" altLang="en-US" b="0" i="0" dirty="0">
                <a:solidFill>
                  <a:srgbClr val="444444"/>
                </a:solidFill>
                <a:effectLst/>
                <a:latin typeface="微軟正黑體" panose="020B0604030504040204" pitchFamily="34" charset="-120"/>
                <a:ea typeface="微軟正黑體" panose="020B0604030504040204" pitchFamily="34" charset="-120"/>
              </a:rPr>
              <a:t>」來看。「</a:t>
            </a:r>
            <a:r>
              <a:rPr lang="en-US" altLang="zh-TW" b="0" i="0" dirty="0" err="1">
                <a:solidFill>
                  <a:srgbClr val="444444"/>
                </a:solidFill>
                <a:effectLst/>
                <a:latin typeface="微軟正黑體" panose="020B0604030504040204" pitchFamily="34" charset="-120"/>
                <a:ea typeface="微軟正黑體" panose="020B0604030504040204" pitchFamily="34" charset="-120"/>
              </a:rPr>
              <a:t>CoW</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Chip-on-Wafer</a:t>
            </a:r>
            <a:r>
              <a:rPr lang="zh-TW" altLang="en-US" b="0" i="0" dirty="0">
                <a:solidFill>
                  <a:srgbClr val="444444"/>
                </a:solidFill>
                <a:effectLst/>
                <a:latin typeface="微軟正黑體" panose="020B0604030504040204" pitchFamily="34" charset="-120"/>
                <a:ea typeface="微軟正黑體" panose="020B0604030504040204" pitchFamily="34" charset="-120"/>
              </a:rPr>
              <a:t>）」是晶片堆疊；「</a:t>
            </a:r>
            <a:r>
              <a:rPr lang="en-US" altLang="zh-TW" b="0" i="0" dirty="0" err="1">
                <a:solidFill>
                  <a:srgbClr val="444444"/>
                </a:solidFill>
                <a:effectLst/>
                <a:latin typeface="微軟正黑體" panose="020B0604030504040204" pitchFamily="34" charset="-120"/>
                <a:ea typeface="微軟正黑體" panose="020B0604030504040204" pitchFamily="34" charset="-120"/>
              </a:rPr>
              <a:t>WoS</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Wafer-on-Substrate</a:t>
            </a:r>
            <a:r>
              <a:rPr lang="zh-TW" altLang="en-US" b="0" i="0" dirty="0">
                <a:solidFill>
                  <a:srgbClr val="444444"/>
                </a:solidFill>
                <a:effectLst/>
                <a:latin typeface="微軟正黑體" panose="020B0604030504040204" pitchFamily="34" charset="-120"/>
                <a:ea typeface="微軟正黑體" panose="020B0604030504040204" pitchFamily="34" charset="-120"/>
              </a:rPr>
              <a:t>）」則是將晶片堆疊在基板上。</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就是把晶片堆疊起來，再封裝於基板上，最終形成 </a:t>
            </a:r>
            <a:r>
              <a:rPr lang="en-US" altLang="zh-TW" b="0" i="0" dirty="0">
                <a:solidFill>
                  <a:srgbClr val="444444"/>
                </a:solidFill>
                <a:effectLst/>
                <a:latin typeface="微軟正黑體" panose="020B0604030504040204" pitchFamily="34" charset="-120"/>
                <a:ea typeface="微軟正黑體" panose="020B0604030504040204" pitchFamily="34" charset="-120"/>
              </a:rPr>
              <a:t>2.5D</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3D </a:t>
            </a:r>
            <a:r>
              <a:rPr lang="zh-TW" altLang="en-US" b="0" i="0" dirty="0">
                <a:solidFill>
                  <a:srgbClr val="444444"/>
                </a:solidFill>
                <a:effectLst/>
                <a:latin typeface="微軟正黑體" panose="020B0604030504040204" pitchFamily="34" charset="-120"/>
                <a:ea typeface="微軟正黑體" panose="020B0604030504040204" pitchFamily="34" charset="-120"/>
              </a:rPr>
              <a:t>的型態，可以減少晶片的空間，同時還減少功耗和成本。下圖為 </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封裝示意圖，將邏輯晶片及 </a:t>
            </a:r>
            <a:r>
              <a:rPr lang="en-US" altLang="zh-TW" b="0" i="0" dirty="0">
                <a:solidFill>
                  <a:srgbClr val="444444"/>
                </a:solidFill>
                <a:effectLst/>
                <a:latin typeface="微軟正黑體" panose="020B0604030504040204" pitchFamily="34" charset="-120"/>
                <a:ea typeface="微軟正黑體" panose="020B0604030504040204" pitchFamily="34" charset="-120"/>
              </a:rPr>
              <a:t>HBM</a:t>
            </a:r>
            <a:r>
              <a:rPr lang="zh-TW" altLang="en-US" b="0" i="0" dirty="0">
                <a:solidFill>
                  <a:srgbClr val="444444"/>
                </a:solidFill>
                <a:effectLst/>
                <a:latin typeface="微軟正黑體" panose="020B0604030504040204" pitchFamily="34" charset="-120"/>
                <a:ea typeface="微軟正黑體" panose="020B0604030504040204" pitchFamily="34" charset="-120"/>
              </a:rPr>
              <a:t>（高頻寬記憶體）先連接於中介板上，透過中介板內微小金屬線來整合左右不同晶片的電子訊號，同時經由「矽穿孔（</a:t>
            </a:r>
            <a:r>
              <a:rPr lang="en-US" altLang="zh-TW" b="0" i="0" dirty="0">
                <a:solidFill>
                  <a:srgbClr val="444444"/>
                </a:solidFill>
                <a:effectLst/>
                <a:latin typeface="微軟正黑體" panose="020B0604030504040204" pitchFamily="34" charset="-120"/>
                <a:ea typeface="微軟正黑體" panose="020B0604030504040204" pitchFamily="34" charset="-120"/>
              </a:rPr>
              <a:t>TSV</a:t>
            </a:r>
            <a:r>
              <a:rPr lang="zh-TW" altLang="en-US" b="0" i="0" dirty="0">
                <a:solidFill>
                  <a:srgbClr val="444444"/>
                </a:solidFill>
                <a:effectLst/>
                <a:latin typeface="微軟正黑體" panose="020B0604030504040204" pitchFamily="34" charset="-120"/>
                <a:ea typeface="微軟正黑體" panose="020B0604030504040204" pitchFamily="34" charset="-120"/>
              </a:rPr>
              <a:t>）」技術來連結下方基板，最終透過金屬球銜接至外部電路。</a:t>
            </a:r>
            <a:endParaRPr lang="zh-TW" altLang="zh-TW" dirty="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7D97D33E-0CAC-440E-9307-41F147A9B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44911E-CA96-4F78-A886-502E305C5E8D}" type="slidenum">
              <a:rPr lang="en-US" altLang="zh-TW" smtClean="0">
                <a:latin typeface="Tahoma" panose="020B0604030504040204" pitchFamily="34" charset="0"/>
              </a:rPr>
              <a:pPr>
                <a:spcBef>
                  <a:spcPct val="0"/>
                </a:spcBef>
              </a:pPr>
              <a:t>50</a:t>
            </a:fld>
            <a:endParaRPr lang="en-US" altLang="zh-TW">
              <a:latin typeface="Tahoma" panose="020B0604030504040204" pitchFamily="34" charset="0"/>
            </a:endParaRPr>
          </a:p>
        </p:txBody>
      </p:sp>
      <p:sp>
        <p:nvSpPr>
          <p:cNvPr id="39939" name="Rectangle 2">
            <a:extLst>
              <a:ext uri="{FF2B5EF4-FFF2-40B4-BE49-F238E27FC236}">
                <a16:creationId xmlns:a16="http://schemas.microsoft.com/office/drawing/2014/main" id="{A5A2F2B0-71B7-4B1B-B10B-4DFF29D2F2FF}"/>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ACE701BA-94E9-4097-B639-F52445864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b="0" i="0" dirty="0">
                <a:solidFill>
                  <a:srgbClr val="444444"/>
                </a:solidFill>
                <a:effectLst/>
                <a:latin typeface="微軟正黑體" panose="020B0604030504040204" pitchFamily="34" charset="-120"/>
                <a:ea typeface="微軟正黑體" panose="020B0604030504040204" pitchFamily="34" charset="-120"/>
              </a:rPr>
              <a:t>過去數十年來，為了擴增晶片的電晶體數量以推升運算效能，半導體製造技術已從 </a:t>
            </a:r>
            <a:r>
              <a:rPr lang="en-US" altLang="zh-TW" b="0" i="0" dirty="0">
                <a:solidFill>
                  <a:srgbClr val="444444"/>
                </a:solidFill>
                <a:effectLst/>
                <a:latin typeface="微軟正黑體" panose="020B0604030504040204" pitchFamily="34" charset="-120"/>
                <a:ea typeface="微軟正黑體" panose="020B0604030504040204" pitchFamily="34" charset="-120"/>
              </a:rPr>
              <a:t>1971 </a:t>
            </a:r>
            <a:r>
              <a:rPr lang="zh-TW" altLang="en-US" b="0" i="0" dirty="0">
                <a:solidFill>
                  <a:srgbClr val="444444"/>
                </a:solidFill>
                <a:effectLst/>
                <a:latin typeface="微軟正黑體" panose="020B0604030504040204" pitchFamily="34" charset="-120"/>
                <a:ea typeface="微軟正黑體" panose="020B0604030504040204" pitchFamily="34" charset="-120"/>
              </a:rPr>
              <a:t>年 </a:t>
            </a:r>
            <a:r>
              <a:rPr lang="en-US" altLang="zh-TW" b="0" i="0" dirty="0">
                <a:solidFill>
                  <a:srgbClr val="444444"/>
                </a:solidFill>
                <a:effectLst/>
                <a:latin typeface="微軟正黑體" panose="020B0604030504040204" pitchFamily="34" charset="-120"/>
                <a:ea typeface="微軟正黑體" panose="020B0604030504040204" pitchFamily="34" charset="-120"/>
              </a:rPr>
              <a:t>10,000nm</a:t>
            </a:r>
            <a:r>
              <a:rPr lang="zh-TW" altLang="en-US" b="0" i="0" dirty="0">
                <a:solidFill>
                  <a:srgbClr val="444444"/>
                </a:solidFill>
                <a:effectLst/>
                <a:latin typeface="微軟正黑體" panose="020B0604030504040204" pitchFamily="34" charset="-120"/>
                <a:ea typeface="微軟正黑體" panose="020B0604030504040204" pitchFamily="34" charset="-120"/>
              </a:rPr>
              <a:t>製程進步至 </a:t>
            </a:r>
            <a:r>
              <a:rPr lang="en-US" altLang="zh-TW" b="0" i="0" dirty="0">
                <a:solidFill>
                  <a:srgbClr val="444444"/>
                </a:solidFill>
                <a:effectLst/>
                <a:latin typeface="微軟正黑體" panose="020B0604030504040204" pitchFamily="34" charset="-120"/>
                <a:ea typeface="微軟正黑體" panose="020B0604030504040204" pitchFamily="34" charset="-120"/>
              </a:rPr>
              <a:t>2022 </a:t>
            </a:r>
            <a:r>
              <a:rPr lang="zh-TW" altLang="en-US" b="0" i="0" dirty="0">
                <a:solidFill>
                  <a:srgbClr val="444444"/>
                </a:solidFill>
                <a:effectLst/>
                <a:latin typeface="微軟正黑體" panose="020B0604030504040204" pitchFamily="34" charset="-120"/>
                <a:ea typeface="微軟正黑體" panose="020B0604030504040204" pitchFamily="34" charset="-120"/>
              </a:rPr>
              <a:t>年 </a:t>
            </a:r>
            <a:r>
              <a:rPr lang="en-US" altLang="zh-TW" b="0" i="0" dirty="0">
                <a:solidFill>
                  <a:srgbClr val="444444"/>
                </a:solidFill>
                <a:effectLst/>
                <a:latin typeface="微軟正黑體" panose="020B0604030504040204" pitchFamily="34" charset="-120"/>
                <a:ea typeface="微軟正黑體" panose="020B0604030504040204" pitchFamily="34" charset="-120"/>
              </a:rPr>
              <a:t>3nm </a:t>
            </a:r>
            <a:r>
              <a:rPr lang="zh-TW" altLang="en-US" b="0" i="0" dirty="0">
                <a:solidFill>
                  <a:srgbClr val="444444"/>
                </a:solidFill>
                <a:effectLst/>
                <a:latin typeface="微軟正黑體" panose="020B0604030504040204" pitchFamily="34" charset="-120"/>
                <a:ea typeface="微軟正黑體" panose="020B0604030504040204" pitchFamily="34" charset="-120"/>
              </a:rPr>
              <a:t>製程，逐漸逼近目前已知的物理極限，但隨著人工智慧、</a:t>
            </a:r>
            <a:r>
              <a:rPr lang="en-US" altLang="zh-TW" b="0" i="0" dirty="0">
                <a:solidFill>
                  <a:srgbClr val="444444"/>
                </a:solidFill>
                <a:effectLst/>
                <a:latin typeface="微軟正黑體" panose="020B0604030504040204" pitchFamily="34" charset="-120"/>
                <a:ea typeface="微軟正黑體" panose="020B0604030504040204" pitchFamily="34" charset="-120"/>
              </a:rPr>
              <a:t>AIGC </a:t>
            </a:r>
            <a:r>
              <a:rPr lang="zh-TW" altLang="en-US" b="0" i="0" dirty="0">
                <a:solidFill>
                  <a:srgbClr val="444444"/>
                </a:solidFill>
                <a:effectLst/>
                <a:latin typeface="微軟正黑體" panose="020B0604030504040204" pitchFamily="34" charset="-120"/>
                <a:ea typeface="微軟正黑體" panose="020B0604030504040204" pitchFamily="34" charset="-120"/>
              </a:rPr>
              <a:t>等相關應用高速發展，設備端對於核心晶片的效能需求將越來越高；在製程技術提升可能遭遇瓶頸，但是運算資源需求持續走高的情況下，透過先進封裝技術提升晶片之電晶體數量就顯得格外重要。</a:t>
            </a:r>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r>
              <a:rPr lang="zh-TW" altLang="en-US" b="0" i="0" dirty="0">
                <a:solidFill>
                  <a:srgbClr val="444444"/>
                </a:solidFill>
                <a:effectLst/>
                <a:latin typeface="微軟正黑體" panose="020B0604030504040204" pitchFamily="34" charset="-120"/>
                <a:ea typeface="微軟正黑體" panose="020B0604030504040204" pitchFamily="34" charset="-120"/>
              </a:rPr>
              <a:t>這兩年「先進封裝」被聊得很多，「封裝」大概可以類比為對電子晶片的保護殼，保護電路晶片免受外界環境的不良影響。當然晶片封裝還涉及到固定、散熱增強，以及與外界的電氣、訊號互連等問題，而「先進封裝」的核心還在「先進」二字上，主要是針對 </a:t>
            </a:r>
            <a:r>
              <a:rPr lang="en-US" altLang="zh-TW" b="0" i="0" dirty="0">
                <a:solidFill>
                  <a:srgbClr val="444444"/>
                </a:solidFill>
                <a:effectLst/>
                <a:latin typeface="微軟正黑體" panose="020B0604030504040204" pitchFamily="34" charset="-120"/>
                <a:ea typeface="微軟正黑體" panose="020B0604030504040204" pitchFamily="34" charset="-120"/>
              </a:rPr>
              <a:t>7nm </a:t>
            </a:r>
            <a:r>
              <a:rPr lang="zh-TW" altLang="en-US" b="0" i="0" dirty="0">
                <a:solidFill>
                  <a:srgbClr val="444444"/>
                </a:solidFill>
                <a:effectLst/>
                <a:latin typeface="微軟正黑體" panose="020B0604030504040204" pitchFamily="34" charset="-120"/>
                <a:ea typeface="微軟正黑體" panose="020B0604030504040204" pitchFamily="34" charset="-120"/>
              </a:rPr>
              <a:t>以下晶圓的封裝技術；然而，人工智能浪潮下，帶動 </a:t>
            </a:r>
            <a:r>
              <a:rPr lang="en-US" altLang="zh-TW" b="0" i="0" dirty="0">
                <a:solidFill>
                  <a:srgbClr val="444444"/>
                </a:solidFill>
                <a:effectLst/>
                <a:latin typeface="微軟正黑體" panose="020B0604030504040204" pitchFamily="34" charset="-120"/>
                <a:ea typeface="微軟正黑體" panose="020B0604030504040204" pitchFamily="34" charset="-120"/>
              </a:rPr>
              <a:t>AI </a:t>
            </a:r>
            <a:r>
              <a:rPr lang="zh-TW" altLang="en-US" b="0" i="0" dirty="0">
                <a:solidFill>
                  <a:srgbClr val="444444"/>
                </a:solidFill>
                <a:effectLst/>
                <a:latin typeface="微軟正黑體" panose="020B0604030504040204" pitchFamily="34" charset="-120"/>
                <a:ea typeface="微軟正黑體" panose="020B0604030504040204" pitchFamily="34" charset="-120"/>
              </a:rPr>
              <a:t>伺服需求成長，也帶動輝達 </a:t>
            </a:r>
            <a:r>
              <a:rPr lang="en-US" altLang="zh-TW" b="0" i="0" dirty="0">
                <a:solidFill>
                  <a:srgbClr val="444444"/>
                </a:solidFill>
                <a:effectLst/>
                <a:latin typeface="微軟正黑體" panose="020B0604030504040204" pitchFamily="34" charset="-120"/>
                <a:ea typeface="微軟正黑體" panose="020B0604030504040204" pitchFamily="34" charset="-120"/>
              </a:rPr>
              <a:t>GPU </a:t>
            </a:r>
            <a:r>
              <a:rPr lang="zh-TW" altLang="en-US" b="0" i="0" dirty="0">
                <a:solidFill>
                  <a:srgbClr val="444444"/>
                </a:solidFill>
                <a:effectLst/>
                <a:latin typeface="微軟正黑體" panose="020B0604030504040204" pitchFamily="34" charset="-120"/>
                <a:ea typeface="微軟正黑體" panose="020B0604030504040204" pitchFamily="34" charset="-120"/>
              </a:rPr>
              <a:t>繪圖晶片需求，而 </a:t>
            </a:r>
            <a:r>
              <a:rPr lang="en-US" altLang="zh-TW" b="0" i="0" dirty="0">
                <a:solidFill>
                  <a:srgbClr val="444444"/>
                </a:solidFill>
                <a:effectLst/>
                <a:latin typeface="微軟正黑體" panose="020B0604030504040204" pitchFamily="34" charset="-120"/>
                <a:ea typeface="微軟正黑體" panose="020B0604030504040204" pitchFamily="34" charset="-120"/>
              </a:rPr>
              <a:t>GPU </a:t>
            </a:r>
            <a:r>
              <a:rPr lang="zh-TW" altLang="en-US" b="0" i="0" dirty="0">
                <a:solidFill>
                  <a:srgbClr val="444444"/>
                </a:solidFill>
                <a:effectLst/>
                <a:latin typeface="微軟正黑體" panose="020B0604030504040204" pitchFamily="34" charset="-120"/>
                <a:ea typeface="微軟正黑體" panose="020B0604030504040204" pitchFamily="34" charset="-120"/>
              </a:rPr>
              <a:t>的 </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先進封裝產能供不應求，那究竟什麼是 </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zh-TW" altLang="en-US" b="0" i="0" dirty="0">
                <a:solidFill>
                  <a:srgbClr val="444444"/>
                </a:solidFill>
                <a:effectLst/>
                <a:latin typeface="微軟正黑體" panose="020B0604030504040204" pitchFamily="34" charset="-120"/>
                <a:ea typeface="微軟正黑體" panose="020B0604030504040204" pitchFamily="34" charset="-120"/>
              </a:rPr>
              <a:t>？</a:t>
            </a:r>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是一種 </a:t>
            </a:r>
            <a:r>
              <a:rPr lang="en-US" altLang="zh-TW" b="0" i="0" dirty="0">
                <a:solidFill>
                  <a:srgbClr val="444444"/>
                </a:solidFill>
                <a:effectLst/>
                <a:latin typeface="微軟正黑體" panose="020B0604030504040204" pitchFamily="34" charset="-120"/>
                <a:ea typeface="微軟正黑體" panose="020B0604030504040204" pitchFamily="34" charset="-120"/>
              </a:rPr>
              <a:t>2.5D</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3D </a:t>
            </a:r>
            <a:r>
              <a:rPr lang="zh-TW" altLang="en-US" b="0" i="0" dirty="0">
                <a:solidFill>
                  <a:srgbClr val="444444"/>
                </a:solidFill>
                <a:effectLst/>
                <a:latin typeface="微軟正黑體" panose="020B0604030504040204" pitchFamily="34" charset="-120"/>
                <a:ea typeface="微軟正黑體" panose="020B0604030504040204" pitchFamily="34" charset="-120"/>
              </a:rPr>
              <a:t>的封裝技術，可以分成「</a:t>
            </a:r>
            <a:r>
              <a:rPr lang="en-US" altLang="zh-TW" b="0" i="0" dirty="0" err="1">
                <a:solidFill>
                  <a:srgbClr val="444444"/>
                </a:solidFill>
                <a:effectLst/>
                <a:latin typeface="微軟正黑體" panose="020B0604030504040204" pitchFamily="34" charset="-120"/>
                <a:ea typeface="微軟正黑體" panose="020B0604030504040204" pitchFamily="34" charset="-120"/>
              </a:rPr>
              <a:t>CoW</a:t>
            </a:r>
            <a:r>
              <a:rPr lang="zh-TW" altLang="en-US" b="0" i="0" dirty="0">
                <a:solidFill>
                  <a:srgbClr val="444444"/>
                </a:solidFill>
                <a:effectLst/>
                <a:latin typeface="微軟正黑體" panose="020B0604030504040204" pitchFamily="34" charset="-120"/>
                <a:ea typeface="微軟正黑體" panose="020B0604030504040204" pitchFamily="34" charset="-120"/>
              </a:rPr>
              <a:t>」和「</a:t>
            </a:r>
            <a:r>
              <a:rPr lang="en-US" altLang="zh-TW" b="0" i="0" dirty="0" err="1">
                <a:solidFill>
                  <a:srgbClr val="444444"/>
                </a:solidFill>
                <a:effectLst/>
                <a:latin typeface="微軟正黑體" panose="020B0604030504040204" pitchFamily="34" charset="-120"/>
                <a:ea typeface="微軟正黑體" panose="020B0604030504040204" pitchFamily="34" charset="-120"/>
              </a:rPr>
              <a:t>WoS</a:t>
            </a:r>
            <a:r>
              <a:rPr lang="zh-TW" altLang="en-US" b="0" i="0" dirty="0">
                <a:solidFill>
                  <a:srgbClr val="444444"/>
                </a:solidFill>
                <a:effectLst/>
                <a:latin typeface="微軟正黑體" panose="020B0604030504040204" pitchFamily="34" charset="-120"/>
                <a:ea typeface="微軟正黑體" panose="020B0604030504040204" pitchFamily="34" charset="-120"/>
              </a:rPr>
              <a:t>」來看。「</a:t>
            </a:r>
            <a:r>
              <a:rPr lang="en-US" altLang="zh-TW" b="0" i="0" dirty="0" err="1">
                <a:solidFill>
                  <a:srgbClr val="444444"/>
                </a:solidFill>
                <a:effectLst/>
                <a:latin typeface="微軟正黑體" panose="020B0604030504040204" pitchFamily="34" charset="-120"/>
                <a:ea typeface="微軟正黑體" panose="020B0604030504040204" pitchFamily="34" charset="-120"/>
              </a:rPr>
              <a:t>CoW</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Chip-on-Wafer</a:t>
            </a:r>
            <a:r>
              <a:rPr lang="zh-TW" altLang="en-US" b="0" i="0" dirty="0">
                <a:solidFill>
                  <a:srgbClr val="444444"/>
                </a:solidFill>
                <a:effectLst/>
                <a:latin typeface="微軟正黑體" panose="020B0604030504040204" pitchFamily="34" charset="-120"/>
                <a:ea typeface="微軟正黑體" panose="020B0604030504040204" pitchFamily="34" charset="-120"/>
              </a:rPr>
              <a:t>）」是晶片堆疊；「</a:t>
            </a:r>
            <a:r>
              <a:rPr lang="en-US" altLang="zh-TW" b="0" i="0" dirty="0" err="1">
                <a:solidFill>
                  <a:srgbClr val="444444"/>
                </a:solidFill>
                <a:effectLst/>
                <a:latin typeface="微軟正黑體" panose="020B0604030504040204" pitchFamily="34" charset="-120"/>
                <a:ea typeface="微軟正黑體" panose="020B0604030504040204" pitchFamily="34" charset="-120"/>
              </a:rPr>
              <a:t>WoS</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Wafer-on-Substrate</a:t>
            </a:r>
            <a:r>
              <a:rPr lang="zh-TW" altLang="en-US" b="0" i="0" dirty="0">
                <a:solidFill>
                  <a:srgbClr val="444444"/>
                </a:solidFill>
                <a:effectLst/>
                <a:latin typeface="微軟正黑體" panose="020B0604030504040204" pitchFamily="34" charset="-120"/>
                <a:ea typeface="微軟正黑體" panose="020B0604030504040204" pitchFamily="34" charset="-120"/>
              </a:rPr>
              <a:t>）」則是將晶片堆疊在基板上。</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就是把晶片堆疊起來，再封裝於基板上，最終形成 </a:t>
            </a:r>
            <a:r>
              <a:rPr lang="en-US" altLang="zh-TW" b="0" i="0" dirty="0">
                <a:solidFill>
                  <a:srgbClr val="444444"/>
                </a:solidFill>
                <a:effectLst/>
                <a:latin typeface="微軟正黑體" panose="020B0604030504040204" pitchFamily="34" charset="-120"/>
                <a:ea typeface="微軟正黑體" panose="020B0604030504040204" pitchFamily="34" charset="-120"/>
              </a:rPr>
              <a:t>2.5D</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3D </a:t>
            </a:r>
            <a:r>
              <a:rPr lang="zh-TW" altLang="en-US" b="0" i="0" dirty="0">
                <a:solidFill>
                  <a:srgbClr val="444444"/>
                </a:solidFill>
                <a:effectLst/>
                <a:latin typeface="微軟正黑體" panose="020B0604030504040204" pitchFamily="34" charset="-120"/>
                <a:ea typeface="微軟正黑體" panose="020B0604030504040204" pitchFamily="34" charset="-120"/>
              </a:rPr>
              <a:t>的型態，可以減少晶片的空間，同時還減少功耗和成本。下圖為 </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封裝示意圖，將邏輯晶片及 </a:t>
            </a:r>
            <a:r>
              <a:rPr lang="en-US" altLang="zh-TW" b="0" i="0" dirty="0">
                <a:solidFill>
                  <a:srgbClr val="444444"/>
                </a:solidFill>
                <a:effectLst/>
                <a:latin typeface="微軟正黑體" panose="020B0604030504040204" pitchFamily="34" charset="-120"/>
                <a:ea typeface="微軟正黑體" panose="020B0604030504040204" pitchFamily="34" charset="-120"/>
              </a:rPr>
              <a:t>HBM</a:t>
            </a:r>
            <a:r>
              <a:rPr lang="zh-TW" altLang="en-US" b="0" i="0" dirty="0">
                <a:solidFill>
                  <a:srgbClr val="444444"/>
                </a:solidFill>
                <a:effectLst/>
                <a:latin typeface="微軟正黑體" panose="020B0604030504040204" pitchFamily="34" charset="-120"/>
                <a:ea typeface="微軟正黑體" panose="020B0604030504040204" pitchFamily="34" charset="-120"/>
              </a:rPr>
              <a:t>（高頻寬記憶體）先連接於中介板上，透過中介板內微小金屬線來整合左右不同晶片的電子訊號，同時經由「矽穿孔（</a:t>
            </a:r>
            <a:r>
              <a:rPr lang="en-US" altLang="zh-TW" b="0" i="0" dirty="0">
                <a:solidFill>
                  <a:srgbClr val="444444"/>
                </a:solidFill>
                <a:effectLst/>
                <a:latin typeface="微軟正黑體" panose="020B0604030504040204" pitchFamily="34" charset="-120"/>
                <a:ea typeface="微軟正黑體" panose="020B0604030504040204" pitchFamily="34" charset="-120"/>
              </a:rPr>
              <a:t>TSV</a:t>
            </a:r>
            <a:r>
              <a:rPr lang="zh-TW" altLang="en-US" b="0" i="0">
                <a:solidFill>
                  <a:srgbClr val="444444"/>
                </a:solidFill>
                <a:effectLst/>
                <a:latin typeface="微軟正黑體" panose="020B0604030504040204" pitchFamily="34" charset="-120"/>
                <a:ea typeface="微軟正黑體" panose="020B0604030504040204" pitchFamily="34" charset="-120"/>
              </a:rPr>
              <a:t>）」技術來連結下方基板，最終透過金屬球銜接至外部電路。</a:t>
            </a:r>
            <a:endParaRPr lang="zh-TW" altLang="zh-TW">
              <a:latin typeface="Times New Roman" panose="02020603050405020304" pitchFamily="18" charset="0"/>
            </a:endParaRPr>
          </a:p>
        </p:txBody>
      </p:sp>
    </p:spTree>
    <p:extLst>
      <p:ext uri="{BB962C8B-B14F-4D97-AF65-F5344CB8AC3E}">
        <p14:creationId xmlns:p14="http://schemas.microsoft.com/office/powerpoint/2010/main" val="2670663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D471F2D-DC87-4C30-A7CD-DFF5DDFC84ED}"/>
              </a:ext>
            </a:extLst>
          </p:cNvPr>
          <p:cNvSpPr>
            <a:spLocks noGrp="1" noRot="1" noChangeAspect="1" noChangeArrowheads="1" noTextEdit="1"/>
          </p:cNvSpPr>
          <p:nvPr>
            <p:ph type="sldImg"/>
          </p:nvPr>
        </p:nvSpPr>
        <p:spPr>
          <a:xfrm>
            <a:off x="569913" y="838200"/>
            <a:ext cx="5410200" cy="3044825"/>
          </a:xfrm>
          <a:ln/>
        </p:spPr>
      </p:sp>
      <p:sp>
        <p:nvSpPr>
          <p:cNvPr id="29699" name="Rectangle 3">
            <a:extLst>
              <a:ext uri="{FF2B5EF4-FFF2-40B4-BE49-F238E27FC236}">
                <a16:creationId xmlns:a16="http://schemas.microsoft.com/office/drawing/2014/main" id="{280C367B-FCB3-40DF-BF47-99F8C4EC3F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effectLst/>
              </a:rPr>
              <a:t>任天堂（ </a:t>
            </a:r>
            <a:r>
              <a:rPr lang="ja-JP" altLang="en-US" dirty="0">
                <a:effectLst/>
              </a:rPr>
              <a:t>にんてんどう</a:t>
            </a:r>
            <a:r>
              <a:rPr lang="zh-TW" altLang="en-US" dirty="0">
                <a:effectLst/>
              </a:rPr>
              <a:t>）是一家主要從事電子遊戲的開發、製造與發行的日本百年企業。於</a:t>
            </a:r>
            <a:r>
              <a:rPr lang="en-US" altLang="zh-TW" dirty="0">
                <a:effectLst/>
              </a:rPr>
              <a:t>1889</a:t>
            </a:r>
            <a:r>
              <a:rPr lang="zh-TW" altLang="en-US" dirty="0">
                <a:effectLst/>
              </a:rPr>
              <a:t>年在日本京都創立，最初以生產花札（賭博用的手牌）起家，後續也嘗試多種行業，</a:t>
            </a:r>
            <a:endParaRPr lang="en-US" altLang="zh-TW" dirty="0">
              <a:effectLst/>
            </a:endParaRPr>
          </a:p>
          <a:p>
            <a:r>
              <a:rPr lang="en-US" altLang="zh-TW" dirty="0">
                <a:effectLst/>
              </a:rPr>
              <a:t>1970</a:t>
            </a:r>
            <a:r>
              <a:rPr lang="zh-TW" altLang="en-US" dirty="0">
                <a:effectLst/>
              </a:rPr>
              <a:t>年代後期投入電子遊戲產業，在掌上遊戲機「</a:t>
            </a:r>
            <a:r>
              <a:rPr lang="en-US" altLang="zh-TW" dirty="0">
                <a:effectLst/>
              </a:rPr>
              <a:t>Game &amp; Watch</a:t>
            </a:r>
            <a:r>
              <a:rPr lang="zh-TW" altLang="en-US" dirty="0">
                <a:effectLst/>
              </a:rPr>
              <a:t>」與機台遊戲</a:t>
            </a:r>
            <a:r>
              <a:rPr lang="en-US" altLang="zh-TW" dirty="0">
                <a:effectLst/>
              </a:rPr>
              <a:t>《</a:t>
            </a:r>
            <a:r>
              <a:rPr lang="zh-TW" altLang="en-US" dirty="0">
                <a:effectLst/>
              </a:rPr>
              <a:t>大金剛</a:t>
            </a:r>
            <a:r>
              <a:rPr lang="en-US" altLang="zh-TW" dirty="0">
                <a:effectLst/>
              </a:rPr>
              <a:t>》</a:t>
            </a:r>
            <a:r>
              <a:rPr lang="zh-TW" altLang="en-US" dirty="0">
                <a:effectLst/>
              </a:rPr>
              <a:t>取得商業成功後，娛樂事業也逐漸大眾化而走上正途，於</a:t>
            </a:r>
            <a:r>
              <a:rPr lang="en-US" altLang="zh-TW" dirty="0">
                <a:effectLst/>
              </a:rPr>
              <a:t>1983</a:t>
            </a:r>
            <a:r>
              <a:rPr lang="zh-TW" altLang="en-US" dirty="0">
                <a:effectLst/>
              </a:rPr>
              <a:t>年推出家用遊戲機「</a:t>
            </a:r>
            <a:r>
              <a:rPr lang="en-US" altLang="zh-TW" dirty="0">
                <a:effectLst/>
              </a:rPr>
              <a:t>Family Computer</a:t>
            </a:r>
            <a:r>
              <a:rPr lang="zh-TW" altLang="en-US" dirty="0">
                <a:effectLst/>
              </a:rPr>
              <a:t>」</a:t>
            </a:r>
            <a:endParaRPr lang="en-US" altLang="zh-TW" dirty="0">
              <a:effectLst/>
            </a:endParaRPr>
          </a:p>
          <a:p>
            <a:r>
              <a:rPr lang="zh-TW" altLang="en-US" dirty="0">
                <a:effectLst/>
              </a:rPr>
              <a:t>與在</a:t>
            </a:r>
            <a:r>
              <a:rPr lang="en-US" altLang="zh-TW" dirty="0">
                <a:effectLst/>
              </a:rPr>
              <a:t>1985</a:t>
            </a:r>
            <a:r>
              <a:rPr lang="zh-TW" altLang="en-US" dirty="0">
                <a:effectLst/>
              </a:rPr>
              <a:t>年推出遊戲</a:t>
            </a:r>
            <a:r>
              <a:rPr lang="en-US" altLang="zh-TW" dirty="0">
                <a:effectLst/>
              </a:rPr>
              <a:t>《</a:t>
            </a:r>
            <a:r>
              <a:rPr lang="zh-TW" altLang="en-US" dirty="0">
                <a:effectLst/>
              </a:rPr>
              <a:t>超級瑪利歐兄弟</a:t>
            </a:r>
            <a:r>
              <a:rPr lang="en-US" altLang="zh-TW" dirty="0">
                <a:effectLst/>
              </a:rPr>
              <a:t>》</a:t>
            </a:r>
            <a:r>
              <a:rPr lang="zh-TW" altLang="en-US" dirty="0">
                <a:effectLst/>
              </a:rPr>
              <a:t>亦取得空前的成功，且旗下有多個著名</a:t>
            </a:r>
            <a:r>
              <a:rPr lang="en-US" altLang="zh-TW" dirty="0">
                <a:effectLst/>
              </a:rPr>
              <a:t>IP</a:t>
            </a:r>
            <a:r>
              <a:rPr lang="zh-TW" altLang="en-US" dirty="0">
                <a:effectLst/>
              </a:rPr>
              <a:t>，包括薩爾達傳說、寶可夢和動物森友會等，為世界知名的電子遊戲主機與軟體開發商，亦是世界目前遊戲機三大生產商之一。</a:t>
            </a:r>
            <a:endParaRPr lang="zh-TW" altLang="en-US" dirty="0">
              <a:latin typeface="Times New Roman" panose="02020603050405020304" pitchFamily="18" charset="0"/>
            </a:endParaRPr>
          </a:p>
        </p:txBody>
      </p:sp>
    </p:spTree>
    <p:extLst>
      <p:ext uri="{BB962C8B-B14F-4D97-AF65-F5344CB8AC3E}">
        <p14:creationId xmlns:p14="http://schemas.microsoft.com/office/powerpoint/2010/main" val="29110420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7D97D33E-0CAC-440E-9307-41F147A9B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44911E-CA96-4F78-A886-502E305C5E8D}" type="slidenum">
              <a:rPr lang="en-US" altLang="zh-TW" smtClean="0">
                <a:latin typeface="Tahoma" panose="020B0604030504040204" pitchFamily="34" charset="0"/>
              </a:rPr>
              <a:pPr>
                <a:spcBef>
                  <a:spcPct val="0"/>
                </a:spcBef>
              </a:pPr>
              <a:t>51</a:t>
            </a:fld>
            <a:endParaRPr lang="en-US" altLang="zh-TW">
              <a:latin typeface="Tahoma" panose="020B0604030504040204" pitchFamily="34" charset="0"/>
            </a:endParaRPr>
          </a:p>
        </p:txBody>
      </p:sp>
      <p:sp>
        <p:nvSpPr>
          <p:cNvPr id="39939" name="Rectangle 2">
            <a:extLst>
              <a:ext uri="{FF2B5EF4-FFF2-40B4-BE49-F238E27FC236}">
                <a16:creationId xmlns:a16="http://schemas.microsoft.com/office/drawing/2014/main" id="{A5A2F2B0-71B7-4B1B-B10B-4DFF29D2F2FF}"/>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ACE701BA-94E9-4097-B639-F52445864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b="0" i="0" dirty="0">
                <a:solidFill>
                  <a:srgbClr val="444444"/>
                </a:solidFill>
                <a:effectLst/>
                <a:latin typeface="微軟正黑體" panose="020B0604030504040204" pitchFamily="34" charset="-120"/>
                <a:ea typeface="微軟正黑體" panose="020B0604030504040204" pitchFamily="34" charset="-120"/>
              </a:rPr>
              <a:t>過去數十年來，為了擴增晶片的電晶體數量以推升運算效能，半導體製造技術已從 </a:t>
            </a:r>
            <a:r>
              <a:rPr lang="en-US" altLang="zh-TW" b="0" i="0" dirty="0">
                <a:solidFill>
                  <a:srgbClr val="444444"/>
                </a:solidFill>
                <a:effectLst/>
                <a:latin typeface="微軟正黑體" panose="020B0604030504040204" pitchFamily="34" charset="-120"/>
                <a:ea typeface="微軟正黑體" panose="020B0604030504040204" pitchFamily="34" charset="-120"/>
              </a:rPr>
              <a:t>1971 </a:t>
            </a:r>
            <a:r>
              <a:rPr lang="zh-TW" altLang="en-US" b="0" i="0" dirty="0">
                <a:solidFill>
                  <a:srgbClr val="444444"/>
                </a:solidFill>
                <a:effectLst/>
                <a:latin typeface="微軟正黑體" panose="020B0604030504040204" pitchFamily="34" charset="-120"/>
                <a:ea typeface="微軟正黑體" panose="020B0604030504040204" pitchFamily="34" charset="-120"/>
              </a:rPr>
              <a:t>年 </a:t>
            </a:r>
            <a:r>
              <a:rPr lang="en-US" altLang="zh-TW" b="0" i="0" dirty="0">
                <a:solidFill>
                  <a:srgbClr val="444444"/>
                </a:solidFill>
                <a:effectLst/>
                <a:latin typeface="微軟正黑體" panose="020B0604030504040204" pitchFamily="34" charset="-120"/>
                <a:ea typeface="微軟正黑體" panose="020B0604030504040204" pitchFamily="34" charset="-120"/>
              </a:rPr>
              <a:t>10,000nm</a:t>
            </a:r>
            <a:r>
              <a:rPr lang="zh-TW" altLang="en-US" b="0" i="0" dirty="0">
                <a:solidFill>
                  <a:srgbClr val="444444"/>
                </a:solidFill>
                <a:effectLst/>
                <a:latin typeface="微軟正黑體" panose="020B0604030504040204" pitchFamily="34" charset="-120"/>
                <a:ea typeface="微軟正黑體" panose="020B0604030504040204" pitchFamily="34" charset="-120"/>
              </a:rPr>
              <a:t>製程進步至 </a:t>
            </a:r>
            <a:r>
              <a:rPr lang="en-US" altLang="zh-TW" b="0" i="0" dirty="0">
                <a:solidFill>
                  <a:srgbClr val="444444"/>
                </a:solidFill>
                <a:effectLst/>
                <a:latin typeface="微軟正黑體" panose="020B0604030504040204" pitchFamily="34" charset="-120"/>
                <a:ea typeface="微軟正黑體" panose="020B0604030504040204" pitchFamily="34" charset="-120"/>
              </a:rPr>
              <a:t>2022 </a:t>
            </a:r>
            <a:r>
              <a:rPr lang="zh-TW" altLang="en-US" b="0" i="0" dirty="0">
                <a:solidFill>
                  <a:srgbClr val="444444"/>
                </a:solidFill>
                <a:effectLst/>
                <a:latin typeface="微軟正黑體" panose="020B0604030504040204" pitchFamily="34" charset="-120"/>
                <a:ea typeface="微軟正黑體" panose="020B0604030504040204" pitchFamily="34" charset="-120"/>
              </a:rPr>
              <a:t>年 </a:t>
            </a:r>
            <a:r>
              <a:rPr lang="en-US" altLang="zh-TW" b="0" i="0" dirty="0">
                <a:solidFill>
                  <a:srgbClr val="444444"/>
                </a:solidFill>
                <a:effectLst/>
                <a:latin typeface="微軟正黑體" panose="020B0604030504040204" pitchFamily="34" charset="-120"/>
                <a:ea typeface="微軟正黑體" panose="020B0604030504040204" pitchFamily="34" charset="-120"/>
              </a:rPr>
              <a:t>3nm </a:t>
            </a:r>
            <a:r>
              <a:rPr lang="zh-TW" altLang="en-US" b="0" i="0" dirty="0">
                <a:solidFill>
                  <a:srgbClr val="444444"/>
                </a:solidFill>
                <a:effectLst/>
                <a:latin typeface="微軟正黑體" panose="020B0604030504040204" pitchFamily="34" charset="-120"/>
                <a:ea typeface="微軟正黑體" panose="020B0604030504040204" pitchFamily="34" charset="-120"/>
              </a:rPr>
              <a:t>製程，逐漸逼近目前已知的物理極限，但隨著人工智慧、</a:t>
            </a:r>
            <a:r>
              <a:rPr lang="en-US" altLang="zh-TW" b="0" i="0" dirty="0">
                <a:solidFill>
                  <a:srgbClr val="444444"/>
                </a:solidFill>
                <a:effectLst/>
                <a:latin typeface="微軟正黑體" panose="020B0604030504040204" pitchFamily="34" charset="-120"/>
                <a:ea typeface="微軟正黑體" panose="020B0604030504040204" pitchFamily="34" charset="-120"/>
              </a:rPr>
              <a:t>AIGC </a:t>
            </a:r>
            <a:r>
              <a:rPr lang="zh-TW" altLang="en-US" b="0" i="0" dirty="0">
                <a:solidFill>
                  <a:srgbClr val="444444"/>
                </a:solidFill>
                <a:effectLst/>
                <a:latin typeface="微軟正黑體" panose="020B0604030504040204" pitchFamily="34" charset="-120"/>
                <a:ea typeface="微軟正黑體" panose="020B0604030504040204" pitchFamily="34" charset="-120"/>
              </a:rPr>
              <a:t>等相關應用高速發展，設備端對於核心晶片的效能需求將越來越高；在製程技術提升可能遭遇瓶頸，但是運算資源需求持續走高的情況下，透過先進封裝技術提升晶片之電晶體數量就顯得格外重要。</a:t>
            </a:r>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r>
              <a:rPr lang="zh-TW" altLang="en-US" b="0" i="0" dirty="0">
                <a:solidFill>
                  <a:srgbClr val="444444"/>
                </a:solidFill>
                <a:effectLst/>
                <a:latin typeface="微軟正黑體" panose="020B0604030504040204" pitchFamily="34" charset="-120"/>
                <a:ea typeface="微軟正黑體" panose="020B0604030504040204" pitchFamily="34" charset="-120"/>
              </a:rPr>
              <a:t>這兩年「先進封裝」被聊得很多，「封裝」大概可以類比為對電子晶片的保護殼，保護電路晶片免受外界環境的不良影響。當然晶片封裝還涉及到固定、散熱增強，以及與外界的電氣、訊號互連等問題，而「先進封裝」的核心還在「先進」二字上，主要是針對 </a:t>
            </a:r>
            <a:r>
              <a:rPr lang="en-US" altLang="zh-TW" b="0" i="0" dirty="0">
                <a:solidFill>
                  <a:srgbClr val="444444"/>
                </a:solidFill>
                <a:effectLst/>
                <a:latin typeface="微軟正黑體" panose="020B0604030504040204" pitchFamily="34" charset="-120"/>
                <a:ea typeface="微軟正黑體" panose="020B0604030504040204" pitchFamily="34" charset="-120"/>
              </a:rPr>
              <a:t>7nm </a:t>
            </a:r>
            <a:r>
              <a:rPr lang="zh-TW" altLang="en-US" b="0" i="0" dirty="0">
                <a:solidFill>
                  <a:srgbClr val="444444"/>
                </a:solidFill>
                <a:effectLst/>
                <a:latin typeface="微軟正黑體" panose="020B0604030504040204" pitchFamily="34" charset="-120"/>
                <a:ea typeface="微軟正黑體" panose="020B0604030504040204" pitchFamily="34" charset="-120"/>
              </a:rPr>
              <a:t>以下晶圓的封裝技術；然而，人工智能浪潮下，帶動 </a:t>
            </a:r>
            <a:r>
              <a:rPr lang="en-US" altLang="zh-TW" b="0" i="0" dirty="0">
                <a:solidFill>
                  <a:srgbClr val="444444"/>
                </a:solidFill>
                <a:effectLst/>
                <a:latin typeface="微軟正黑體" panose="020B0604030504040204" pitchFamily="34" charset="-120"/>
                <a:ea typeface="微軟正黑體" panose="020B0604030504040204" pitchFamily="34" charset="-120"/>
              </a:rPr>
              <a:t>AI </a:t>
            </a:r>
            <a:r>
              <a:rPr lang="zh-TW" altLang="en-US" b="0" i="0" dirty="0">
                <a:solidFill>
                  <a:srgbClr val="444444"/>
                </a:solidFill>
                <a:effectLst/>
                <a:latin typeface="微軟正黑體" panose="020B0604030504040204" pitchFamily="34" charset="-120"/>
                <a:ea typeface="微軟正黑體" panose="020B0604030504040204" pitchFamily="34" charset="-120"/>
              </a:rPr>
              <a:t>伺服需求成長，也帶動輝達 </a:t>
            </a:r>
            <a:r>
              <a:rPr lang="en-US" altLang="zh-TW" b="0" i="0" dirty="0">
                <a:solidFill>
                  <a:srgbClr val="444444"/>
                </a:solidFill>
                <a:effectLst/>
                <a:latin typeface="微軟正黑體" panose="020B0604030504040204" pitchFamily="34" charset="-120"/>
                <a:ea typeface="微軟正黑體" panose="020B0604030504040204" pitchFamily="34" charset="-120"/>
              </a:rPr>
              <a:t>GPU </a:t>
            </a:r>
            <a:r>
              <a:rPr lang="zh-TW" altLang="en-US" b="0" i="0" dirty="0">
                <a:solidFill>
                  <a:srgbClr val="444444"/>
                </a:solidFill>
                <a:effectLst/>
                <a:latin typeface="微軟正黑體" panose="020B0604030504040204" pitchFamily="34" charset="-120"/>
                <a:ea typeface="微軟正黑體" panose="020B0604030504040204" pitchFamily="34" charset="-120"/>
              </a:rPr>
              <a:t>繪圖晶片需求，而 </a:t>
            </a:r>
            <a:r>
              <a:rPr lang="en-US" altLang="zh-TW" b="0" i="0" dirty="0">
                <a:solidFill>
                  <a:srgbClr val="444444"/>
                </a:solidFill>
                <a:effectLst/>
                <a:latin typeface="微軟正黑體" panose="020B0604030504040204" pitchFamily="34" charset="-120"/>
                <a:ea typeface="微軟正黑體" panose="020B0604030504040204" pitchFamily="34" charset="-120"/>
              </a:rPr>
              <a:t>GPU </a:t>
            </a:r>
            <a:r>
              <a:rPr lang="zh-TW" altLang="en-US" b="0" i="0" dirty="0">
                <a:solidFill>
                  <a:srgbClr val="444444"/>
                </a:solidFill>
                <a:effectLst/>
                <a:latin typeface="微軟正黑體" panose="020B0604030504040204" pitchFamily="34" charset="-120"/>
                <a:ea typeface="微軟正黑體" panose="020B0604030504040204" pitchFamily="34" charset="-120"/>
              </a:rPr>
              <a:t>的 </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先進封裝產能供不應求，那究竟什麼是 </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zh-TW" altLang="en-US" b="0" i="0" dirty="0">
                <a:solidFill>
                  <a:srgbClr val="444444"/>
                </a:solidFill>
                <a:effectLst/>
                <a:latin typeface="微軟正黑體" panose="020B0604030504040204" pitchFamily="34" charset="-120"/>
                <a:ea typeface="微軟正黑體" panose="020B0604030504040204" pitchFamily="34" charset="-120"/>
              </a:rPr>
              <a:t>？</a:t>
            </a:r>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是一種 </a:t>
            </a:r>
            <a:r>
              <a:rPr lang="en-US" altLang="zh-TW" b="0" i="0" dirty="0">
                <a:solidFill>
                  <a:srgbClr val="444444"/>
                </a:solidFill>
                <a:effectLst/>
                <a:latin typeface="微軟正黑體" panose="020B0604030504040204" pitchFamily="34" charset="-120"/>
                <a:ea typeface="微軟正黑體" panose="020B0604030504040204" pitchFamily="34" charset="-120"/>
              </a:rPr>
              <a:t>2.5D</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3D </a:t>
            </a:r>
            <a:r>
              <a:rPr lang="zh-TW" altLang="en-US" b="0" i="0" dirty="0">
                <a:solidFill>
                  <a:srgbClr val="444444"/>
                </a:solidFill>
                <a:effectLst/>
                <a:latin typeface="微軟正黑體" panose="020B0604030504040204" pitchFamily="34" charset="-120"/>
                <a:ea typeface="微軟正黑體" panose="020B0604030504040204" pitchFamily="34" charset="-120"/>
              </a:rPr>
              <a:t>的封裝技術，可以分成「</a:t>
            </a:r>
            <a:r>
              <a:rPr lang="en-US" altLang="zh-TW" b="0" i="0" dirty="0" err="1">
                <a:solidFill>
                  <a:srgbClr val="444444"/>
                </a:solidFill>
                <a:effectLst/>
                <a:latin typeface="微軟正黑體" panose="020B0604030504040204" pitchFamily="34" charset="-120"/>
                <a:ea typeface="微軟正黑體" panose="020B0604030504040204" pitchFamily="34" charset="-120"/>
              </a:rPr>
              <a:t>CoW</a:t>
            </a:r>
            <a:r>
              <a:rPr lang="zh-TW" altLang="en-US" b="0" i="0" dirty="0">
                <a:solidFill>
                  <a:srgbClr val="444444"/>
                </a:solidFill>
                <a:effectLst/>
                <a:latin typeface="微軟正黑體" panose="020B0604030504040204" pitchFamily="34" charset="-120"/>
                <a:ea typeface="微軟正黑體" panose="020B0604030504040204" pitchFamily="34" charset="-120"/>
              </a:rPr>
              <a:t>」和「</a:t>
            </a:r>
            <a:r>
              <a:rPr lang="en-US" altLang="zh-TW" b="0" i="0" dirty="0" err="1">
                <a:solidFill>
                  <a:srgbClr val="444444"/>
                </a:solidFill>
                <a:effectLst/>
                <a:latin typeface="微軟正黑體" panose="020B0604030504040204" pitchFamily="34" charset="-120"/>
                <a:ea typeface="微軟正黑體" panose="020B0604030504040204" pitchFamily="34" charset="-120"/>
              </a:rPr>
              <a:t>WoS</a:t>
            </a:r>
            <a:r>
              <a:rPr lang="zh-TW" altLang="en-US" b="0" i="0" dirty="0">
                <a:solidFill>
                  <a:srgbClr val="444444"/>
                </a:solidFill>
                <a:effectLst/>
                <a:latin typeface="微軟正黑體" panose="020B0604030504040204" pitchFamily="34" charset="-120"/>
                <a:ea typeface="微軟正黑體" panose="020B0604030504040204" pitchFamily="34" charset="-120"/>
              </a:rPr>
              <a:t>」來看。「</a:t>
            </a:r>
            <a:r>
              <a:rPr lang="en-US" altLang="zh-TW" b="0" i="0" dirty="0" err="1">
                <a:solidFill>
                  <a:srgbClr val="444444"/>
                </a:solidFill>
                <a:effectLst/>
                <a:latin typeface="微軟正黑體" panose="020B0604030504040204" pitchFamily="34" charset="-120"/>
                <a:ea typeface="微軟正黑體" panose="020B0604030504040204" pitchFamily="34" charset="-120"/>
              </a:rPr>
              <a:t>CoW</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Chip-on-Wafer</a:t>
            </a:r>
            <a:r>
              <a:rPr lang="zh-TW" altLang="en-US" b="0" i="0" dirty="0">
                <a:solidFill>
                  <a:srgbClr val="444444"/>
                </a:solidFill>
                <a:effectLst/>
                <a:latin typeface="微軟正黑體" panose="020B0604030504040204" pitchFamily="34" charset="-120"/>
                <a:ea typeface="微軟正黑體" panose="020B0604030504040204" pitchFamily="34" charset="-120"/>
              </a:rPr>
              <a:t>）」是晶片堆疊；「</a:t>
            </a:r>
            <a:r>
              <a:rPr lang="en-US" altLang="zh-TW" b="0" i="0" dirty="0" err="1">
                <a:solidFill>
                  <a:srgbClr val="444444"/>
                </a:solidFill>
                <a:effectLst/>
                <a:latin typeface="微軟正黑體" panose="020B0604030504040204" pitchFamily="34" charset="-120"/>
                <a:ea typeface="微軟正黑體" panose="020B0604030504040204" pitchFamily="34" charset="-120"/>
              </a:rPr>
              <a:t>WoS</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Wafer-on-Substrate</a:t>
            </a:r>
            <a:r>
              <a:rPr lang="zh-TW" altLang="en-US" b="0" i="0" dirty="0">
                <a:solidFill>
                  <a:srgbClr val="444444"/>
                </a:solidFill>
                <a:effectLst/>
                <a:latin typeface="微軟正黑體" panose="020B0604030504040204" pitchFamily="34" charset="-120"/>
                <a:ea typeface="微軟正黑體" panose="020B0604030504040204" pitchFamily="34" charset="-120"/>
              </a:rPr>
              <a:t>）」則是將晶片堆疊在基板上。</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就是把晶片堆疊起來，再封裝於基板上，最終形成 </a:t>
            </a:r>
            <a:r>
              <a:rPr lang="en-US" altLang="zh-TW" b="0" i="0" dirty="0">
                <a:solidFill>
                  <a:srgbClr val="444444"/>
                </a:solidFill>
                <a:effectLst/>
                <a:latin typeface="微軟正黑體" panose="020B0604030504040204" pitchFamily="34" charset="-120"/>
                <a:ea typeface="微軟正黑體" panose="020B0604030504040204" pitchFamily="34" charset="-120"/>
              </a:rPr>
              <a:t>2.5D</a:t>
            </a:r>
            <a:r>
              <a:rPr lang="zh-TW" altLang="en-US" b="0" i="0" dirty="0">
                <a:solidFill>
                  <a:srgbClr val="444444"/>
                </a:solidFill>
                <a:effectLst/>
                <a:latin typeface="微軟正黑體" panose="020B0604030504040204" pitchFamily="34" charset="-120"/>
                <a:ea typeface="微軟正黑體" panose="020B0604030504040204" pitchFamily="34" charset="-120"/>
              </a:rPr>
              <a:t>、</a:t>
            </a:r>
            <a:r>
              <a:rPr lang="en-US" altLang="zh-TW" b="0" i="0" dirty="0">
                <a:solidFill>
                  <a:srgbClr val="444444"/>
                </a:solidFill>
                <a:effectLst/>
                <a:latin typeface="微軟正黑體" panose="020B0604030504040204" pitchFamily="34" charset="-120"/>
                <a:ea typeface="微軟正黑體" panose="020B0604030504040204" pitchFamily="34" charset="-120"/>
              </a:rPr>
              <a:t>3D </a:t>
            </a:r>
            <a:r>
              <a:rPr lang="zh-TW" altLang="en-US" b="0" i="0" dirty="0">
                <a:solidFill>
                  <a:srgbClr val="444444"/>
                </a:solidFill>
                <a:effectLst/>
                <a:latin typeface="微軟正黑體" panose="020B0604030504040204" pitchFamily="34" charset="-120"/>
                <a:ea typeface="微軟正黑體" panose="020B0604030504040204" pitchFamily="34" charset="-120"/>
              </a:rPr>
              <a:t>的型態，可以減少晶片的空間，同時還減少功耗和成本。下圖為 </a:t>
            </a:r>
            <a:r>
              <a:rPr lang="en-US" altLang="zh-TW" b="0" i="0" dirty="0" err="1">
                <a:solidFill>
                  <a:srgbClr val="444444"/>
                </a:solidFill>
                <a:effectLst/>
                <a:latin typeface="微軟正黑體" panose="020B0604030504040204" pitchFamily="34" charset="-120"/>
                <a:ea typeface="微軟正黑體" panose="020B0604030504040204" pitchFamily="34" charset="-120"/>
              </a:rPr>
              <a:t>CoWoS</a:t>
            </a:r>
            <a:r>
              <a:rPr lang="en-US" altLang="zh-TW" b="0" i="0" dirty="0">
                <a:solidFill>
                  <a:srgbClr val="444444"/>
                </a:solidFill>
                <a:effectLst/>
                <a:latin typeface="微軟正黑體" panose="020B0604030504040204" pitchFamily="34" charset="-120"/>
                <a:ea typeface="微軟正黑體" panose="020B0604030504040204" pitchFamily="34" charset="-120"/>
              </a:rPr>
              <a:t> </a:t>
            </a:r>
            <a:r>
              <a:rPr lang="zh-TW" altLang="en-US" b="0" i="0" dirty="0">
                <a:solidFill>
                  <a:srgbClr val="444444"/>
                </a:solidFill>
                <a:effectLst/>
                <a:latin typeface="微軟正黑體" panose="020B0604030504040204" pitchFamily="34" charset="-120"/>
                <a:ea typeface="微軟正黑體" panose="020B0604030504040204" pitchFamily="34" charset="-120"/>
              </a:rPr>
              <a:t>封裝示意圖，將邏輯晶片及 </a:t>
            </a:r>
            <a:r>
              <a:rPr lang="en-US" altLang="zh-TW" b="0" i="0" dirty="0">
                <a:solidFill>
                  <a:srgbClr val="444444"/>
                </a:solidFill>
                <a:effectLst/>
                <a:latin typeface="微軟正黑體" panose="020B0604030504040204" pitchFamily="34" charset="-120"/>
                <a:ea typeface="微軟正黑體" panose="020B0604030504040204" pitchFamily="34" charset="-120"/>
              </a:rPr>
              <a:t>HBM</a:t>
            </a:r>
            <a:r>
              <a:rPr lang="zh-TW" altLang="en-US" b="0" i="0" dirty="0">
                <a:solidFill>
                  <a:srgbClr val="444444"/>
                </a:solidFill>
                <a:effectLst/>
                <a:latin typeface="微軟正黑體" panose="020B0604030504040204" pitchFamily="34" charset="-120"/>
                <a:ea typeface="微軟正黑體" panose="020B0604030504040204" pitchFamily="34" charset="-120"/>
              </a:rPr>
              <a:t>（高頻寬記憶體）先連接於中介板上，透過中介板內微小金屬線來整合左右不同晶片的電子訊號，同時經由「矽穿孔（</a:t>
            </a:r>
            <a:r>
              <a:rPr lang="en-US" altLang="zh-TW" b="0" i="0" dirty="0">
                <a:solidFill>
                  <a:srgbClr val="444444"/>
                </a:solidFill>
                <a:effectLst/>
                <a:latin typeface="微軟正黑體" panose="020B0604030504040204" pitchFamily="34" charset="-120"/>
                <a:ea typeface="微軟正黑體" panose="020B0604030504040204" pitchFamily="34" charset="-120"/>
              </a:rPr>
              <a:t>TSV</a:t>
            </a:r>
            <a:r>
              <a:rPr lang="zh-TW" altLang="en-US" b="0" i="0" dirty="0">
                <a:solidFill>
                  <a:srgbClr val="444444"/>
                </a:solidFill>
                <a:effectLst/>
                <a:latin typeface="微軟正黑體" panose="020B0604030504040204" pitchFamily="34" charset="-120"/>
                <a:ea typeface="微軟正黑體" panose="020B0604030504040204" pitchFamily="34" charset="-120"/>
              </a:rPr>
              <a:t>）」技術來連結下方基板，最終透過金屬球銜接至外部電路。</a:t>
            </a:r>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eaLnBrk="1" hangingPunct="1"/>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chemeClr val="bg1"/>
                </a:solidFill>
                <a:latin typeface="Tahoma" panose="020B0604030504040204" pitchFamily="34" charset="0"/>
                <a:ea typeface="新細明體" panose="02020500000000000000" pitchFamily="18" charset="-120"/>
              </a:rPr>
              <a:t>:</a:t>
            </a:r>
            <a:r>
              <a:rPr lang="zh-TW" altLang="en-US" b="1" dirty="0">
                <a:solidFill>
                  <a:schemeClr val="bg1"/>
                </a:solidFill>
                <a:latin typeface="Tahoma" panose="020B0604030504040204" pitchFamily="34" charset="0"/>
                <a:ea typeface="新細明體" panose="02020500000000000000" pitchFamily="18" charset="-120"/>
              </a:rPr>
              <a:t>  見</a:t>
            </a:r>
            <a:r>
              <a:rPr lang="zh-TW" altLang="zh-TW" b="1" dirty="0">
                <a:solidFill>
                  <a:schemeClr val="bg1"/>
                </a:solidFill>
                <a:latin typeface="Tahoma" panose="020B0604030504040204" pitchFamily="34" charset="0"/>
                <a:ea typeface="新細明體" panose="02020500000000000000" pitchFamily="18" charset="-120"/>
              </a:rPr>
              <a:t>隧道的出口</a:t>
            </a:r>
            <a:endParaRPr lang="en-US" altLang="zh-TW" b="1" dirty="0">
              <a:solidFill>
                <a:schemeClr val="bg1"/>
              </a:solidFill>
              <a:latin typeface="Tahoma" panose="020B0604030504040204" pitchFamily="34" charset="0"/>
              <a:ea typeface="新細明體" panose="02020500000000000000" pitchFamily="18" charset="-120"/>
            </a:endParaRPr>
          </a:p>
          <a:p>
            <a:pPr eaLnBrk="1" hangingPunct="1"/>
            <a:endParaRPr lang="zh-TW" altLang="zh-TW" dirty="0">
              <a:latin typeface="Times New Roman" panose="02020603050405020304" pitchFamily="18" charset="0"/>
            </a:endParaRPr>
          </a:p>
        </p:txBody>
      </p:sp>
    </p:spTree>
    <p:extLst>
      <p:ext uri="{BB962C8B-B14F-4D97-AF65-F5344CB8AC3E}">
        <p14:creationId xmlns:p14="http://schemas.microsoft.com/office/powerpoint/2010/main" val="658309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ffectLst/>
              </a:rPr>
              <a:t>隨著新工藝節點的不斷推出，電晶體中原子的數量已經越來越少，種種物理限制約束著它的進一步發展。比如當閘極長度足夠短的時候，就會發生量子穿隧效應，會導致漏電流增加。</a:t>
            </a:r>
            <a:endParaRPr lang="en-US" altLang="zh-TW" dirty="0">
              <a:effectLst/>
            </a:endParaRPr>
          </a:p>
          <a:p>
            <a:endParaRPr lang="en-US" altLang="zh-TW"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b="1" dirty="0">
                <a:solidFill>
                  <a:srgbClr val="444444"/>
                </a:solidFill>
                <a:effectLst/>
                <a:latin typeface="新細明體" panose="02020500000000000000" pitchFamily="18" charset="-120"/>
                <a:ea typeface="微軟正黑體" panose="020B0604030504040204" pitchFamily="34" charset="-120"/>
                <a:cs typeface="新細明體" panose="02020500000000000000" pitchFamily="18" charset="-120"/>
              </a:rPr>
              <a:t>市場人士表示，英特爾極力維護摩爾定律，除了是英特爾創辦人</a:t>
            </a:r>
            <a:r>
              <a:rPr lang="en-US" altLang="zh-TW" sz="1800" b="1" dirty="0">
                <a:solidFill>
                  <a:srgbClr val="444444"/>
                </a:solidFill>
                <a:effectLst/>
                <a:latin typeface="新細明體" panose="02020500000000000000" pitchFamily="18" charset="-120"/>
                <a:ea typeface="微軟正黑體" panose="020B0604030504040204" pitchFamily="34" charset="-120"/>
                <a:cs typeface="新細明體" panose="02020500000000000000" pitchFamily="18" charset="-120"/>
              </a:rPr>
              <a:t> Gordon Moore </a:t>
            </a:r>
            <a:r>
              <a:rPr lang="zh-TW" altLang="zh-TW" sz="1800" b="1" dirty="0">
                <a:solidFill>
                  <a:srgbClr val="444444"/>
                </a:solidFill>
                <a:effectLst/>
                <a:latin typeface="新細明體" panose="02020500000000000000" pitchFamily="18" charset="-120"/>
                <a:ea typeface="微軟正黑體" panose="020B0604030504040204" pitchFamily="34" charset="-120"/>
                <a:cs typeface="新細明體" panose="02020500000000000000" pitchFamily="18" charset="-120"/>
              </a:rPr>
              <a:t>提出，不會拆自己招牌，過去也一直是半導體製造技術領導者，持續引領半導體技術。</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但近年英特爾被台積電和三星超越，兩家都開始生產</a:t>
            </a:r>
            <a:r>
              <a:rPr lang="en-US"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 5 </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奈米處理器，英特爾仍停在</a:t>
            </a:r>
            <a:r>
              <a:rPr lang="en-US"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 10 </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奈米和</a:t>
            </a:r>
            <a:r>
              <a:rPr lang="en-US"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 7 </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奈米節點。</a:t>
            </a:r>
            <a:r>
              <a:rPr lang="zh-TW" altLang="zh-TW" sz="1800" b="1" dirty="0">
                <a:solidFill>
                  <a:srgbClr val="444444"/>
                </a:solidFill>
                <a:effectLst/>
                <a:ea typeface="微軟正黑體" panose="020B0604030504040204" pitchFamily="34" charset="-120"/>
                <a:cs typeface="Mangal" panose="02040503050203030202" pitchFamily="18" charset="0"/>
              </a:rPr>
              <a:t>據</a:t>
            </a:r>
            <a:r>
              <a:rPr lang="en-US" altLang="zh-TW" sz="1800" b="1" dirty="0">
                <a:solidFill>
                  <a:srgbClr val="444444"/>
                </a:solidFill>
                <a:effectLst/>
                <a:ea typeface="微軟正黑體" panose="020B0604030504040204" pitchFamily="34" charset="-120"/>
                <a:cs typeface="Mangal" panose="02040503050203030202" pitchFamily="18" charset="0"/>
              </a:rPr>
              <a:t> </a:t>
            </a:r>
            <a:r>
              <a:rPr lang="en-US" altLang="zh-TW" sz="1800" b="1" dirty="0" err="1">
                <a:solidFill>
                  <a:srgbClr val="444444"/>
                </a:solidFill>
                <a:effectLst/>
                <a:ea typeface="微軟正黑體" panose="020B0604030504040204" pitchFamily="34" charset="-120"/>
                <a:cs typeface="Mangal" panose="02040503050203030202" pitchFamily="18" charset="0"/>
              </a:rPr>
              <a:t>Gelsinger</a:t>
            </a:r>
            <a:r>
              <a:rPr lang="en-US" altLang="zh-TW" sz="1800" b="1" dirty="0">
                <a:solidFill>
                  <a:srgbClr val="444444"/>
                </a:solidFill>
                <a:effectLst/>
                <a:ea typeface="微軟正黑體" panose="020B0604030504040204" pitchFamily="34" charset="-120"/>
                <a:cs typeface="Mangal" panose="02040503050203030202" pitchFamily="18" charset="0"/>
              </a:rPr>
              <a:t> </a:t>
            </a:r>
            <a:r>
              <a:rPr lang="zh-TW" altLang="zh-TW" sz="1800" b="1" dirty="0">
                <a:solidFill>
                  <a:srgbClr val="444444"/>
                </a:solidFill>
                <a:effectLst/>
                <a:ea typeface="微軟正黑體" panose="020B0604030504040204" pitchFamily="34" charset="-120"/>
                <a:cs typeface="Mangal" panose="02040503050203030202" pitchFamily="18" charset="0"/>
              </a:rPr>
              <a:t>規劃，</a:t>
            </a:r>
            <a:r>
              <a:rPr lang="zh-TW" altLang="zh-TW" sz="1800" b="1" dirty="0">
                <a:solidFill>
                  <a:srgbClr val="444444"/>
                </a:solidFill>
                <a:effectLst/>
                <a:highlight>
                  <a:srgbClr val="FFFF00"/>
                </a:highlight>
                <a:ea typeface="微軟正黑體" panose="020B0604030504040204" pitchFamily="34" charset="-120"/>
                <a:cs typeface="Mangal" panose="02040503050203030202" pitchFamily="18" charset="0"/>
              </a:rPr>
              <a:t>英特爾</a:t>
            </a:r>
            <a:r>
              <a:rPr lang="en-US" altLang="zh-TW" sz="1800" b="1" dirty="0">
                <a:solidFill>
                  <a:srgbClr val="444444"/>
                </a:solidFill>
                <a:effectLst/>
                <a:highlight>
                  <a:srgbClr val="FFFF00"/>
                </a:highlight>
                <a:ea typeface="微軟正黑體" panose="020B0604030504040204" pitchFamily="34" charset="-120"/>
                <a:cs typeface="Mangal" panose="02040503050203030202" pitchFamily="18" charset="0"/>
              </a:rPr>
              <a:t> 4 </a:t>
            </a:r>
            <a:r>
              <a:rPr lang="zh-TW" altLang="zh-TW" sz="1800" b="1" dirty="0">
                <a:solidFill>
                  <a:srgbClr val="444444"/>
                </a:solidFill>
                <a:effectLst/>
                <a:highlight>
                  <a:srgbClr val="FFFF00"/>
                </a:highlight>
                <a:ea typeface="微軟正黑體" panose="020B0604030504040204" pitchFamily="34" charset="-120"/>
                <a:cs typeface="Mangal" panose="02040503050203030202" pitchFamily="18" charset="0"/>
              </a:rPr>
              <a:t>年內將開發</a:t>
            </a:r>
            <a:r>
              <a:rPr lang="en-US" altLang="zh-TW" sz="1800" b="1" dirty="0">
                <a:solidFill>
                  <a:srgbClr val="444444"/>
                </a:solidFill>
                <a:effectLst/>
                <a:highlight>
                  <a:srgbClr val="FFFF00"/>
                </a:highlight>
                <a:ea typeface="微軟正黑體" panose="020B0604030504040204" pitchFamily="34" charset="-120"/>
                <a:cs typeface="Mangal" panose="02040503050203030202" pitchFamily="18" charset="0"/>
              </a:rPr>
              <a:t> 5 </a:t>
            </a:r>
            <a:r>
              <a:rPr lang="zh-TW" altLang="zh-TW" sz="1800" b="1" dirty="0">
                <a:solidFill>
                  <a:srgbClr val="444444"/>
                </a:solidFill>
                <a:effectLst/>
                <a:highlight>
                  <a:srgbClr val="FFFF00"/>
                </a:highlight>
                <a:ea typeface="微軟正黑體" panose="020B0604030504040204" pitchFamily="34" charset="-120"/>
                <a:cs typeface="Mangal" panose="02040503050203030202" pitchFamily="18" charset="0"/>
              </a:rPr>
              <a:t>個節點製程，以趕上台積電三星。</a:t>
            </a:r>
            <a:endParaRPr lang="zh-TW" altLang="zh-TW" sz="1800" dirty="0">
              <a:effectLst/>
              <a:latin typeface="新細明體" panose="02020500000000000000" pitchFamily="18" charset="-120"/>
              <a:ea typeface="新細明體" panose="02020500000000000000" pitchFamily="18" charset="-120"/>
              <a:cs typeface="新細明體" panose="02020500000000000000" pitchFamily="18" charset="-120"/>
            </a:endParaRPr>
          </a:p>
          <a:p>
            <a:endParaRPr lang="zh-TW" altLang="en-US" b="1"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52</a:t>
            </a:fld>
            <a:endParaRPr lang="zh-TW" altLang="en-US"/>
          </a:p>
        </p:txBody>
      </p:sp>
    </p:spTree>
    <p:extLst>
      <p:ext uri="{BB962C8B-B14F-4D97-AF65-F5344CB8AC3E}">
        <p14:creationId xmlns:p14="http://schemas.microsoft.com/office/powerpoint/2010/main" val="1902794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0" dirty="0">
                <a:effectLst/>
                <a:latin typeface="Calibri" panose="020F0502020204030204" pitchFamily="34" charset="0"/>
                <a:ea typeface="新細明體" panose="02020500000000000000" pitchFamily="18" charset="-120"/>
                <a:cs typeface="新細明體" panose="02020500000000000000" pitchFamily="18" charset="-120"/>
              </a:rPr>
              <a:t>特點如下：規模較小</a:t>
            </a:r>
            <a:r>
              <a:rPr lang="en-US" altLang="zh-TW" sz="1800" kern="0" dirty="0">
                <a:effectLst/>
                <a:latin typeface="Calibri" panose="020F0502020204030204" pitchFamily="34" charset="0"/>
                <a:ea typeface="新細明體" panose="02020500000000000000" pitchFamily="18" charset="-120"/>
                <a:cs typeface="新細明體" panose="02020500000000000000" pitchFamily="18" charset="-120"/>
              </a:rPr>
              <a:t>  </a:t>
            </a:r>
            <a:r>
              <a:rPr lang="zh-TW" altLang="zh-TW" sz="1800" kern="0" dirty="0">
                <a:effectLst/>
                <a:latin typeface="Calibri" panose="020F0502020204030204" pitchFamily="34" charset="0"/>
                <a:ea typeface="新細明體" panose="02020500000000000000" pitchFamily="18" charset="-120"/>
                <a:cs typeface="新細明體" panose="02020500000000000000" pitchFamily="18" charset="-120"/>
              </a:rPr>
              <a:t>局部性 易於理解和解釋 結構簡單 用途明確：  </a:t>
            </a:r>
            <a:endParaRPr lang="zh-TW" altLang="zh-TW" sz="1800" kern="100" dirty="0">
              <a:effectLst/>
              <a:latin typeface="Calibri" panose="020F0502020204030204" pitchFamily="34" charset="0"/>
              <a:ea typeface="新細明體" panose="02020500000000000000" pitchFamily="18" charset="-120"/>
              <a:cs typeface="Mangal" panose="02040503050203030202" pitchFamily="18" charset="0"/>
            </a:endParaRPr>
          </a:p>
          <a:p>
            <a:r>
              <a:rPr lang="en-US" altLang="zh-TW" sz="1800" kern="0" dirty="0">
                <a:effectLst/>
                <a:latin typeface="新細明體" panose="02020500000000000000" pitchFamily="18" charset="-120"/>
                <a:ea typeface="新細明體" panose="02020500000000000000" pitchFamily="18" charset="-120"/>
                <a:cs typeface="新細明體" panose="02020500000000000000" pitchFamily="18" charset="-120"/>
              </a:rPr>
              <a:t> </a:t>
            </a:r>
            <a:endParaRPr lang="zh-TW" altLang="zh-TW" sz="1800" kern="100" dirty="0">
              <a:effectLst/>
              <a:latin typeface="Calibri" panose="020F0502020204030204" pitchFamily="34" charset="0"/>
              <a:ea typeface="新細明體" panose="02020500000000000000" pitchFamily="18" charset="-120"/>
              <a:cs typeface="Mangal" panose="02040503050203030202" pitchFamily="18" charset="0"/>
            </a:endParaRPr>
          </a:p>
          <a:p>
            <a:r>
              <a:rPr lang="zh-TW" altLang="zh-TW" sz="1800" kern="0" dirty="0">
                <a:effectLst/>
                <a:latin typeface="Calibri" panose="020F0502020204030204" pitchFamily="34" charset="0"/>
                <a:ea typeface="新細明體" panose="02020500000000000000" pitchFamily="18" charset="-120"/>
                <a:cs typeface="新細明體" panose="02020500000000000000" pitchFamily="18" charset="-120"/>
              </a:rPr>
              <a:t>小數據在各種領域中都具有重要意義，特別是在小型企業、新創公司、研究機構以及一些具體領域的應用中。</a:t>
            </a:r>
            <a:endParaRPr lang="en-US" altLang="zh-TW" sz="1800" kern="0" dirty="0">
              <a:effectLst/>
              <a:latin typeface="Calibri" panose="020F0502020204030204" pitchFamily="34" charset="0"/>
              <a:ea typeface="新細明體" panose="02020500000000000000" pitchFamily="18" charset="-120"/>
              <a:cs typeface="新細明體" panose="02020500000000000000" pitchFamily="18" charset="-120"/>
            </a:endParaRPr>
          </a:p>
          <a:p>
            <a:r>
              <a:rPr lang="zh-TW" altLang="zh-TW" sz="1800" kern="0" dirty="0">
                <a:effectLst/>
                <a:latin typeface="Calibri" panose="020F0502020204030204" pitchFamily="34" charset="0"/>
                <a:ea typeface="新細明體" panose="02020500000000000000" pitchFamily="18" charset="-120"/>
                <a:cs typeface="新細明體" panose="02020500000000000000" pitchFamily="18" charset="-120"/>
              </a:rPr>
              <a:t>它可以用來做出營銷決策、進行產品優化、瞭解客戶需求等。與大資料不同，小資料更加側重於深入瞭解特定群體或特定情境下的資料，以獲取有針對性的洞察和價值。</a:t>
            </a:r>
            <a:endParaRPr lang="en-US" altLang="zh-TW" sz="1800" kern="0" dirty="0">
              <a:effectLst/>
              <a:latin typeface="Calibri" panose="020F0502020204030204" pitchFamily="34" charset="0"/>
              <a:ea typeface="新細明體" panose="02020500000000000000" pitchFamily="18" charset="-120"/>
              <a:cs typeface="新細明體" panose="02020500000000000000" pitchFamily="18" charset="-120"/>
            </a:endParaRPr>
          </a:p>
          <a:p>
            <a:endParaRPr lang="en-US" altLang="zh-TW" sz="1800" kern="0" dirty="0">
              <a:effectLst/>
              <a:latin typeface="Calibri" panose="020F0502020204030204" pitchFamily="34" charset="0"/>
              <a:ea typeface="新細明體" panose="02020500000000000000" pitchFamily="18" charset="-120"/>
              <a:cs typeface="Mangal" panose="02040503050203030202" pitchFamily="18" charset="0"/>
            </a:endParaRPr>
          </a:p>
          <a:p>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Json</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類似</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XML</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的資料交換格式，本身就是一種半結構化的檔案了，可以自我描述和容易理解的資料交換格式，使用大括號定義成對的鍵和</a:t>
            </a:r>
            <a:r>
              <a:rPr lang="zh-TW" altLang="zh-TW" sz="1800" kern="100" dirty="0">
                <a:effectLst/>
                <a:latin typeface="Calibri" panose="020F0502020204030204" pitchFamily="34" charset="0"/>
                <a:ea typeface="微軟正黑體" panose="020B0604030504040204" pitchFamily="34" charset="-120"/>
                <a:cs typeface="微軟正黑體" panose="020B0604030504040204" pitchFamily="34" charset="-120"/>
              </a:rPr>
              <a:t>值</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(Key-value pairs) </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不需特別再去定義架構。</a:t>
            </a:r>
            <a:endParaRPr lang="zh-TW" altLang="zh-TW" sz="1800" kern="100" dirty="0">
              <a:effectLst/>
              <a:latin typeface="Calibri" panose="020F0502020204030204" pitchFamily="34" charset="0"/>
              <a:ea typeface="新細明體" panose="02020500000000000000" pitchFamily="18" charset="-120"/>
              <a:cs typeface="Mangal" panose="02040503050203030202" pitchFamily="18" charset="0"/>
            </a:endParaRP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由於</a:t>
            </a: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Text Mining</a:t>
            </a:r>
            <a:r>
              <a:rPr lang="zh-TW"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是針對文字進行分析，且文字多屬半結構化或非結構資料，因此要先對文字進行前處理（</a:t>
            </a: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Pre-Processing</a:t>
            </a:r>
            <a:r>
              <a:rPr lang="zh-TW"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），並透過某些統計方法與演算法，例如</a:t>
            </a: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TF-IDF (Term Frequency - Inverse Document Frequency, </a:t>
            </a:r>
            <a:r>
              <a:rPr lang="zh-TW"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詞頻</a:t>
            </a: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逆向檔案頻率</a:t>
            </a: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，對文字進行分析與運用，進而取得必要的資訊，作為決策的參考依據。</a:t>
            </a: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53</a:t>
            </a:fld>
            <a:endParaRPr lang="zh-TW" altLang="en-US"/>
          </a:p>
        </p:txBody>
      </p:sp>
    </p:spTree>
    <p:extLst>
      <p:ext uri="{BB962C8B-B14F-4D97-AF65-F5344CB8AC3E}">
        <p14:creationId xmlns:p14="http://schemas.microsoft.com/office/powerpoint/2010/main" val="1671135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假設一家醫院訓練了一個</a:t>
            </a:r>
            <a:r>
              <a:rPr lang="en-US" altLang="zh-TW" sz="1200" kern="1200" dirty="0">
                <a:solidFill>
                  <a:schemeClr val="tx1"/>
                </a:solidFill>
                <a:effectLst/>
                <a:latin typeface="+mn-lt"/>
                <a:ea typeface="+mn-ea"/>
                <a:cs typeface="+mn-cs"/>
              </a:rPr>
              <a:t> AI </a:t>
            </a:r>
            <a:r>
              <a:rPr lang="zh-TW" altLang="zh-TW" sz="1200" kern="1200" dirty="0">
                <a:solidFill>
                  <a:schemeClr val="tx1"/>
                </a:solidFill>
                <a:effectLst/>
                <a:latin typeface="+mn-lt"/>
                <a:ea typeface="+mn-ea"/>
                <a:cs typeface="+mn-cs"/>
              </a:rPr>
              <a:t>模型來預測罕見疾病的發病風險。如果攻擊者成功推論出某位患者的數據曾用於訓練這個模型，</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即使模型輸出的是風險分數，攻擊者也</a:t>
            </a:r>
            <a:r>
              <a:rPr lang="zh-TW" altLang="zh-TW" sz="1200" b="1" kern="1200" dirty="0">
                <a:solidFill>
                  <a:schemeClr val="tx1"/>
                </a:solidFill>
                <a:effectLst/>
                <a:latin typeface="+mn-lt"/>
                <a:ea typeface="+mn-ea"/>
                <a:cs typeface="+mn-cs"/>
              </a:rPr>
              <a:t>推論出</a:t>
            </a:r>
            <a:r>
              <a:rPr lang="en-US" altLang="zh-TW" sz="1200" b="1" kern="1200" dirty="0">
                <a:solidFill>
                  <a:schemeClr val="tx1"/>
                </a:solidFill>
                <a:effectLst/>
                <a:latin typeface="+mn-lt"/>
                <a:ea typeface="+mn-ea"/>
                <a:cs typeface="+mn-cs"/>
              </a:rPr>
              <a:t> (Infer)</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了這個人可能患有該</a:t>
            </a:r>
            <a:r>
              <a:rPr lang="zh-TW" altLang="zh-TW" sz="1200" b="1" kern="1200" dirty="0">
                <a:solidFill>
                  <a:schemeClr val="tx1"/>
                </a:solidFill>
                <a:effectLst/>
                <a:latin typeface="+mn-lt"/>
                <a:ea typeface="+mn-ea"/>
                <a:cs typeface="+mn-cs"/>
              </a:rPr>
              <a:t>罕見疾病</a:t>
            </a:r>
            <a:r>
              <a:rPr lang="zh-TW" altLang="zh-TW" sz="1200" kern="1200" dirty="0">
                <a:solidFill>
                  <a:schemeClr val="tx1"/>
                </a:solidFill>
                <a:effectLst/>
                <a:latin typeface="+mn-lt"/>
                <a:ea typeface="+mn-ea"/>
                <a:cs typeface="+mn-cs"/>
              </a:rPr>
              <a:t>，從而洩露了極為敏感的健康資訊。</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r>
              <a:rPr lang="en-US" altLang="zh-TW" dirty="0">
                <a:effectLst/>
              </a:rPr>
              <a:t>• </a:t>
            </a:r>
            <a:r>
              <a:rPr lang="zh-TW" altLang="en-US" dirty="0">
                <a:effectLst/>
              </a:rPr>
              <a:t>攻擊步驟：</a:t>
            </a:r>
          </a:p>
          <a:p>
            <a:r>
              <a:rPr lang="en-US" altLang="zh-TW" dirty="0">
                <a:effectLst/>
              </a:rPr>
              <a:t>1. </a:t>
            </a:r>
            <a:r>
              <a:rPr lang="zh-TW" altLang="en-US" dirty="0">
                <a:effectLst/>
              </a:rPr>
              <a:t>攻擊者選擇一個目標患者 </a:t>
            </a:r>
            <a:r>
              <a:rPr lang="en-US" altLang="zh-TW" dirty="0">
                <a:effectLst/>
              </a:rPr>
              <a:t>X</a:t>
            </a:r>
            <a:r>
              <a:rPr lang="zh-TW" altLang="en-US" dirty="0">
                <a:effectLst/>
              </a:rPr>
              <a:t>。</a:t>
            </a:r>
          </a:p>
          <a:p>
            <a:r>
              <a:rPr lang="en-US" altLang="zh-TW" dirty="0">
                <a:effectLst/>
              </a:rPr>
              <a:t>2. </a:t>
            </a:r>
            <a:r>
              <a:rPr lang="zh-TW" altLang="en-US" dirty="0">
                <a:effectLst/>
              </a:rPr>
              <a:t>攻擊者將 </a:t>
            </a:r>
            <a:r>
              <a:rPr lang="en-US" altLang="zh-TW" dirty="0">
                <a:effectLst/>
              </a:rPr>
              <a:t>X </a:t>
            </a:r>
            <a:r>
              <a:rPr lang="zh-TW" altLang="en-US" dirty="0">
                <a:effectLst/>
              </a:rPr>
              <a:t>的數據輸入到訓練好的 </a:t>
            </a:r>
            <a:r>
              <a:rPr lang="en-US" altLang="zh-TW" dirty="0">
                <a:effectLst/>
              </a:rPr>
              <a:t>AI </a:t>
            </a:r>
            <a:r>
              <a:rPr lang="zh-TW" altLang="en-US" dirty="0">
                <a:effectLst/>
              </a:rPr>
              <a:t>模型 </a:t>
            </a:r>
            <a:r>
              <a:rPr lang="en-US" altLang="zh-TW" dirty="0">
                <a:effectLst/>
              </a:rPr>
              <a:t>F </a:t>
            </a:r>
            <a:r>
              <a:rPr lang="zh-TW" altLang="en-US" dirty="0">
                <a:effectLst/>
              </a:rPr>
              <a:t>中，觀察模型的輸出行為（例如：模型給出的風險分數和信心程度）。</a:t>
            </a:r>
          </a:p>
          <a:p>
            <a:r>
              <a:rPr lang="en-US" altLang="zh-TW" dirty="0">
                <a:effectLst/>
              </a:rPr>
              <a:t>3. </a:t>
            </a:r>
            <a:r>
              <a:rPr lang="zh-TW" altLang="en-US" dirty="0">
                <a:effectLst/>
              </a:rPr>
              <a:t>如果模型 </a:t>
            </a:r>
            <a:r>
              <a:rPr lang="en-US" altLang="zh-TW" dirty="0">
                <a:effectLst/>
              </a:rPr>
              <a:t>F </a:t>
            </a:r>
            <a:r>
              <a:rPr lang="zh-TW" altLang="en-US" dirty="0">
                <a:effectLst/>
              </a:rPr>
              <a:t>對 </a:t>
            </a:r>
            <a:r>
              <a:rPr lang="en-US" altLang="zh-TW" dirty="0">
                <a:effectLst/>
              </a:rPr>
              <a:t>X </a:t>
            </a:r>
            <a:r>
              <a:rPr lang="zh-TW" altLang="en-US" dirty="0">
                <a:effectLst/>
              </a:rPr>
              <a:t>的輸出表現出極高的信心（或極端的分數），攻擊者就會推論：「患者 </a:t>
            </a:r>
            <a:r>
              <a:rPr lang="en-US" altLang="zh-TW" dirty="0">
                <a:effectLst/>
              </a:rPr>
              <a:t>X </a:t>
            </a:r>
            <a:r>
              <a:rPr lang="zh-TW" altLang="en-US" dirty="0">
                <a:effectLst/>
              </a:rPr>
              <a:t>的數據極可能在訓練集中！」</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57</a:t>
            </a:fld>
            <a:endParaRPr lang="zh-TW" altLang="en-US"/>
          </a:p>
        </p:txBody>
      </p:sp>
    </p:spTree>
    <p:extLst>
      <p:ext uri="{BB962C8B-B14F-4D97-AF65-F5344CB8AC3E}">
        <p14:creationId xmlns:p14="http://schemas.microsoft.com/office/powerpoint/2010/main" val="3041901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E197C-3DDB-006B-6978-57332662062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E07B725-EDE8-3A11-6D34-CB1DFA9B33E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9A1EAAD-2D35-8F0C-9693-FE97B4DE3C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 </a:t>
            </a:r>
            <a:r>
              <a:rPr lang="en-US" altLang="zh-TW" dirty="0">
                <a:effectLst/>
              </a:rPr>
              <a:t> </a:t>
            </a:r>
            <a:endParaRPr lang="zh-TW" altLang="zh-TW" sz="1200" kern="1200" dirty="0">
              <a:solidFill>
                <a:schemeClr val="tx1"/>
              </a:solidFill>
              <a:effectLst/>
              <a:latin typeface="+mn-lt"/>
              <a:ea typeface="+mn-ea"/>
              <a:cs typeface="+mn-cs"/>
            </a:endParaRPr>
          </a:p>
          <a:p>
            <a:r>
              <a:rPr lang="zh-TW" altLang="en-US" b="1" dirty="0"/>
              <a:t>成員推論攻擊 </a:t>
            </a:r>
            <a:r>
              <a:rPr lang="en-US" altLang="zh-TW" b="1" dirty="0"/>
              <a:t>(Membership Inference Attack)</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5F151B6B-7159-5006-3629-06926A9F4602}"/>
              </a:ext>
            </a:extLst>
          </p:cNvPr>
          <p:cNvSpPr>
            <a:spLocks noGrp="1"/>
          </p:cNvSpPr>
          <p:nvPr>
            <p:ph type="sldNum" sz="quarter" idx="5"/>
          </p:nvPr>
        </p:nvSpPr>
        <p:spPr/>
        <p:txBody>
          <a:bodyPr/>
          <a:lstStyle/>
          <a:p>
            <a:fld id="{F18A0BFF-6330-4569-975E-B50BF169FA45}" type="slidenum">
              <a:rPr lang="zh-TW" altLang="en-US" smtClean="0"/>
              <a:t>58</a:t>
            </a:fld>
            <a:endParaRPr lang="zh-TW" altLang="en-US"/>
          </a:p>
        </p:txBody>
      </p:sp>
    </p:spTree>
    <p:extLst>
      <p:ext uri="{BB962C8B-B14F-4D97-AF65-F5344CB8AC3E}">
        <p14:creationId xmlns:p14="http://schemas.microsoft.com/office/powerpoint/2010/main" val="4252321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DBEC0-2A7F-A91F-B009-6B4AF192577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6670CE4-B4CD-FC67-B0A4-74234324C01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A7ACE15-3D5E-0F7A-9E32-A49B674E7D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假設一家醫院訓練了一個</a:t>
            </a:r>
            <a:r>
              <a:rPr lang="en-US" altLang="zh-TW" sz="1200" kern="1200" dirty="0">
                <a:solidFill>
                  <a:schemeClr val="tx1"/>
                </a:solidFill>
                <a:effectLst/>
                <a:latin typeface="+mn-lt"/>
                <a:ea typeface="+mn-ea"/>
                <a:cs typeface="+mn-cs"/>
              </a:rPr>
              <a:t> AI </a:t>
            </a:r>
            <a:r>
              <a:rPr lang="zh-TW" altLang="zh-TW" sz="1200" kern="1200" dirty="0">
                <a:solidFill>
                  <a:schemeClr val="tx1"/>
                </a:solidFill>
                <a:effectLst/>
                <a:latin typeface="+mn-lt"/>
                <a:ea typeface="+mn-ea"/>
                <a:cs typeface="+mn-cs"/>
              </a:rPr>
              <a:t>模型來預測罕見疾病的發病風險。如果攻擊者成功推論出某位患者的數據曾用於訓練這個模型，</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即使模型輸出的是風險分數，攻擊者也</a:t>
            </a:r>
            <a:r>
              <a:rPr lang="zh-TW" altLang="zh-TW" sz="1200" b="1" kern="1200" dirty="0">
                <a:solidFill>
                  <a:schemeClr val="tx1"/>
                </a:solidFill>
                <a:effectLst/>
                <a:latin typeface="+mn-lt"/>
                <a:ea typeface="+mn-ea"/>
                <a:cs typeface="+mn-cs"/>
              </a:rPr>
              <a:t>推論出</a:t>
            </a:r>
            <a:r>
              <a:rPr lang="en-US" altLang="zh-TW" sz="1200" b="1" kern="1200" dirty="0">
                <a:solidFill>
                  <a:schemeClr val="tx1"/>
                </a:solidFill>
                <a:effectLst/>
                <a:latin typeface="+mn-lt"/>
                <a:ea typeface="+mn-ea"/>
                <a:cs typeface="+mn-cs"/>
              </a:rPr>
              <a:t> (Infer)</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了這個人可能患有該</a:t>
            </a:r>
            <a:r>
              <a:rPr lang="zh-TW" altLang="zh-TW" sz="1200" b="1" kern="1200" dirty="0">
                <a:solidFill>
                  <a:schemeClr val="tx1"/>
                </a:solidFill>
                <a:effectLst/>
                <a:latin typeface="+mn-lt"/>
                <a:ea typeface="+mn-ea"/>
                <a:cs typeface="+mn-cs"/>
              </a:rPr>
              <a:t>罕見疾病</a:t>
            </a:r>
            <a:r>
              <a:rPr lang="zh-TW" altLang="zh-TW" sz="1200" kern="1200" dirty="0">
                <a:solidFill>
                  <a:schemeClr val="tx1"/>
                </a:solidFill>
                <a:effectLst/>
                <a:latin typeface="+mn-lt"/>
                <a:ea typeface="+mn-ea"/>
                <a:cs typeface="+mn-cs"/>
              </a:rPr>
              <a:t>，從而洩露了極為敏感的健康資訊。</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r>
              <a:rPr lang="en-US" altLang="zh-TW" dirty="0">
                <a:effectLst/>
              </a:rPr>
              <a:t>• </a:t>
            </a:r>
            <a:r>
              <a:rPr lang="zh-TW" altLang="en-US" dirty="0">
                <a:effectLst/>
              </a:rPr>
              <a:t>攻擊步驟：</a:t>
            </a:r>
          </a:p>
          <a:p>
            <a:r>
              <a:rPr lang="en-US" altLang="zh-TW" dirty="0">
                <a:effectLst/>
              </a:rPr>
              <a:t>1. </a:t>
            </a:r>
            <a:r>
              <a:rPr lang="zh-TW" altLang="en-US" dirty="0">
                <a:effectLst/>
              </a:rPr>
              <a:t>攻擊者選擇一個目標患者 </a:t>
            </a:r>
            <a:r>
              <a:rPr lang="en-US" altLang="zh-TW" dirty="0">
                <a:effectLst/>
              </a:rPr>
              <a:t>X</a:t>
            </a:r>
            <a:r>
              <a:rPr lang="zh-TW" altLang="en-US" dirty="0">
                <a:effectLst/>
              </a:rPr>
              <a:t>。</a:t>
            </a:r>
          </a:p>
          <a:p>
            <a:r>
              <a:rPr lang="en-US" altLang="zh-TW" dirty="0">
                <a:effectLst/>
              </a:rPr>
              <a:t>2. </a:t>
            </a:r>
            <a:r>
              <a:rPr lang="zh-TW" altLang="en-US" dirty="0">
                <a:effectLst/>
              </a:rPr>
              <a:t>攻擊者將 </a:t>
            </a:r>
            <a:r>
              <a:rPr lang="en-US" altLang="zh-TW" dirty="0">
                <a:effectLst/>
              </a:rPr>
              <a:t>X </a:t>
            </a:r>
            <a:r>
              <a:rPr lang="zh-TW" altLang="en-US" dirty="0">
                <a:effectLst/>
              </a:rPr>
              <a:t>的數據輸入到訓練好的 </a:t>
            </a:r>
            <a:r>
              <a:rPr lang="en-US" altLang="zh-TW" dirty="0">
                <a:effectLst/>
              </a:rPr>
              <a:t>AI </a:t>
            </a:r>
            <a:r>
              <a:rPr lang="zh-TW" altLang="en-US" dirty="0">
                <a:effectLst/>
              </a:rPr>
              <a:t>模型 </a:t>
            </a:r>
            <a:r>
              <a:rPr lang="en-US" altLang="zh-TW" dirty="0">
                <a:effectLst/>
              </a:rPr>
              <a:t>F </a:t>
            </a:r>
            <a:r>
              <a:rPr lang="zh-TW" altLang="en-US" dirty="0">
                <a:effectLst/>
              </a:rPr>
              <a:t>中，觀察模型的輸出行為（例如：模型給出的風險分數和信心程度）。</a:t>
            </a:r>
          </a:p>
          <a:p>
            <a:r>
              <a:rPr lang="en-US" altLang="zh-TW" dirty="0">
                <a:effectLst/>
              </a:rPr>
              <a:t>3. </a:t>
            </a:r>
            <a:r>
              <a:rPr lang="zh-TW" altLang="en-US" dirty="0">
                <a:effectLst/>
              </a:rPr>
              <a:t>如果模型 </a:t>
            </a:r>
            <a:r>
              <a:rPr lang="en-US" altLang="zh-TW" dirty="0">
                <a:effectLst/>
              </a:rPr>
              <a:t>F </a:t>
            </a:r>
            <a:r>
              <a:rPr lang="zh-TW" altLang="en-US" dirty="0">
                <a:effectLst/>
              </a:rPr>
              <a:t>對 </a:t>
            </a:r>
            <a:r>
              <a:rPr lang="en-US" altLang="zh-TW" dirty="0">
                <a:effectLst/>
              </a:rPr>
              <a:t>X </a:t>
            </a:r>
            <a:r>
              <a:rPr lang="zh-TW" altLang="en-US" dirty="0">
                <a:effectLst/>
              </a:rPr>
              <a:t>的輸出表現出極高的信心（或極端的分數），攻擊者就會推論：「患者 </a:t>
            </a:r>
            <a:r>
              <a:rPr lang="en-US" altLang="zh-TW" dirty="0">
                <a:effectLst/>
              </a:rPr>
              <a:t>X </a:t>
            </a:r>
            <a:r>
              <a:rPr lang="zh-TW" altLang="en-US" dirty="0">
                <a:effectLst/>
              </a:rPr>
              <a:t>的數據極可能在訓練集中！」</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a:extLst>
              <a:ext uri="{FF2B5EF4-FFF2-40B4-BE49-F238E27FC236}">
                <a16:creationId xmlns:a16="http://schemas.microsoft.com/office/drawing/2014/main" id="{0FEBE2FF-9EB2-FB86-6070-5E1756811C87}"/>
              </a:ext>
            </a:extLst>
          </p:cNvPr>
          <p:cNvSpPr>
            <a:spLocks noGrp="1"/>
          </p:cNvSpPr>
          <p:nvPr>
            <p:ph type="sldNum" sz="quarter" idx="5"/>
          </p:nvPr>
        </p:nvSpPr>
        <p:spPr/>
        <p:txBody>
          <a:bodyPr/>
          <a:lstStyle/>
          <a:p>
            <a:fld id="{F18A0BFF-6330-4569-975E-B50BF169FA45}" type="slidenum">
              <a:rPr lang="zh-TW" altLang="en-US" smtClean="0"/>
              <a:t>59</a:t>
            </a:fld>
            <a:endParaRPr lang="zh-TW" altLang="en-US"/>
          </a:p>
        </p:txBody>
      </p:sp>
    </p:spTree>
    <p:extLst>
      <p:ext uri="{BB962C8B-B14F-4D97-AF65-F5344CB8AC3E}">
        <p14:creationId xmlns:p14="http://schemas.microsoft.com/office/powerpoint/2010/main" val="654975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0" dirty="0">
                <a:effectLst/>
                <a:ea typeface="新細明體" panose="02020500000000000000" pitchFamily="18" charset="-120"/>
                <a:cs typeface="新細明體" panose="02020500000000000000" pitchFamily="18" charset="-120"/>
              </a:rPr>
              <a:t>協同過濾是一種推薦系統技術，通常有兩種主要類型：用戶</a:t>
            </a:r>
            <a:r>
              <a:rPr lang="en-US" altLang="zh-TW" sz="1800" kern="0" dirty="0">
                <a:effectLst/>
                <a:ea typeface="新細明體" panose="02020500000000000000" pitchFamily="18" charset="-120"/>
                <a:cs typeface="新細明體" panose="02020500000000000000" pitchFamily="18" charset="-120"/>
              </a:rPr>
              <a:t>-</a:t>
            </a:r>
            <a:r>
              <a:rPr lang="zh-TW" altLang="zh-TW" sz="1800" kern="0" dirty="0">
                <a:effectLst/>
                <a:ea typeface="新細明體" panose="02020500000000000000" pitchFamily="18" charset="-120"/>
                <a:cs typeface="新細明體" panose="02020500000000000000" pitchFamily="18" charset="-120"/>
              </a:rPr>
              <a:t>用戶協同過濾和物品</a:t>
            </a:r>
            <a:r>
              <a:rPr lang="en-US" altLang="zh-TW" sz="1800" kern="0" dirty="0">
                <a:effectLst/>
                <a:ea typeface="新細明體" panose="02020500000000000000" pitchFamily="18" charset="-120"/>
                <a:cs typeface="新細明體" panose="02020500000000000000" pitchFamily="18" charset="-120"/>
              </a:rPr>
              <a:t>-</a:t>
            </a:r>
            <a:r>
              <a:rPr lang="zh-TW" altLang="zh-TW" sz="1800" kern="0" dirty="0">
                <a:effectLst/>
                <a:ea typeface="新細明體" panose="02020500000000000000" pitchFamily="18" charset="-120"/>
                <a:cs typeface="新細明體" panose="02020500000000000000" pitchFamily="18" charset="-120"/>
              </a:rPr>
              <a:t>物品協同過濾。</a:t>
            </a:r>
            <a:endParaRPr lang="en-US" altLang="zh-TW" sz="1800" kern="0" dirty="0">
              <a:effectLst/>
              <a:ea typeface="新細明體" panose="02020500000000000000" pitchFamily="18"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0" dirty="0">
                <a:effectLst/>
                <a:latin typeface="Calibri" panose="020F0502020204030204" pitchFamily="34" charset="0"/>
                <a:ea typeface="新細明體" panose="02020500000000000000" pitchFamily="18" charset="-120"/>
                <a:cs typeface="新細明體" panose="02020500000000000000" pitchFamily="18" charset="-120"/>
              </a:rPr>
              <a:t>在物品</a:t>
            </a:r>
            <a:r>
              <a:rPr lang="en-US" altLang="zh-TW" sz="1800" kern="0" dirty="0">
                <a:effectLst/>
                <a:latin typeface="Calibri" panose="020F0502020204030204" pitchFamily="34" charset="0"/>
                <a:ea typeface="新細明體" panose="02020500000000000000" pitchFamily="18" charset="-120"/>
                <a:cs typeface="新細明體" panose="02020500000000000000" pitchFamily="18" charset="-120"/>
              </a:rPr>
              <a:t>-</a:t>
            </a:r>
            <a:r>
              <a:rPr lang="zh-TW" altLang="zh-TW" sz="1800" kern="0" dirty="0">
                <a:effectLst/>
                <a:latin typeface="Calibri" panose="020F0502020204030204" pitchFamily="34" charset="0"/>
                <a:ea typeface="新細明體" panose="02020500000000000000" pitchFamily="18" charset="-120"/>
                <a:cs typeface="新細明體" panose="02020500000000000000" pitchFamily="18" charset="-120"/>
              </a:rPr>
              <a:t>物品協同過濾中，系統會計算物品之間的相似性，然後基於用戶之前的行為和評級，向用戶推薦與他們喜歡的物品相似的其他物品。這個方法通常涉及計算物品之間的余弦相似性或其他相似性度量。</a:t>
            </a:r>
            <a:endParaRPr lang="zh-TW" altLang="zh-TW" sz="1800" kern="100" dirty="0">
              <a:effectLst/>
              <a:latin typeface="Calibri" panose="020F0502020204030204" pitchFamily="34" charset="0"/>
              <a:ea typeface="新細明體" panose="02020500000000000000" pitchFamily="18" charset="-120"/>
              <a:cs typeface="Mangal" panose="02040503050203030202"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60</a:t>
            </a:fld>
            <a:endParaRPr lang="zh-TW" altLang="en-US"/>
          </a:p>
        </p:txBody>
      </p:sp>
    </p:spTree>
    <p:extLst>
      <p:ext uri="{BB962C8B-B14F-4D97-AF65-F5344CB8AC3E}">
        <p14:creationId xmlns:p14="http://schemas.microsoft.com/office/powerpoint/2010/main" val="32830583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Mangal" panose="02040503050203030202" pitchFamily="18" charset="0"/>
              </a:rPr>
              <a:t>隱私權：追蹤員工工作效率可能涉及到員工的個人資料和隱私權。在許多國家，特別是在歐洲，有嚴格的資料保護法規，例如通用資料保護條例（</a:t>
            </a:r>
            <a:r>
              <a:rPr lang="en-US" altLang="zh-TW" sz="1800" kern="100" dirty="0">
                <a:effectLst/>
                <a:latin typeface="Calibri" panose="020F0502020204030204" pitchFamily="34" charset="0"/>
                <a:ea typeface="新細明體" panose="02020500000000000000" pitchFamily="18" charset="-120"/>
                <a:cs typeface="Mangal" panose="02040503050203030202" pitchFamily="18" charset="0"/>
              </a:rPr>
              <a:t>GDPR</a:t>
            </a:r>
            <a:r>
              <a:rPr lang="zh-TW" altLang="zh-TW" sz="1800" kern="100" dirty="0">
                <a:effectLst/>
                <a:latin typeface="Calibri" panose="020F0502020204030204" pitchFamily="34" charset="0"/>
                <a:ea typeface="新細明體" panose="02020500000000000000" pitchFamily="18" charset="-120"/>
                <a:cs typeface="Mangal" panose="02040503050203030202" pitchFamily="18" charset="0"/>
              </a:rPr>
              <a:t>）。</a:t>
            </a:r>
            <a:endParaRPr lang="en-US" altLang="zh-TW" sz="1800" kern="100" dirty="0">
              <a:effectLst/>
              <a:latin typeface="Calibri" panose="020F0502020204030204" pitchFamily="34" charset="0"/>
              <a:ea typeface="新細明體" panose="02020500000000000000" pitchFamily="18" charset="-120"/>
              <a:cs typeface="Mangal" panose="02040503050203030202"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Mangal" panose="02040503050203030202" pitchFamily="18" charset="0"/>
              </a:rPr>
              <a:t>這意味著雇主需要獲得員工的明確同意來收集和處理其個人資料。如果員工的時間和行為被追蹤，雇主可能需要提供合法的理由和透明度。</a:t>
            </a: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64</a:t>
            </a:fld>
            <a:endParaRPr lang="zh-TW" altLang="en-US"/>
          </a:p>
        </p:txBody>
      </p:sp>
    </p:spTree>
    <p:extLst>
      <p:ext uri="{BB962C8B-B14F-4D97-AF65-F5344CB8AC3E}">
        <p14:creationId xmlns:p14="http://schemas.microsoft.com/office/powerpoint/2010/main" val="676779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ffectLst/>
              </a:rPr>
              <a:t>程式設計師仍然有很大的前途，即使像</a:t>
            </a:r>
            <a:r>
              <a:rPr lang="en-US" altLang="zh-TW" dirty="0">
                <a:effectLst/>
              </a:rPr>
              <a:t>ChatGPT</a:t>
            </a:r>
            <a:r>
              <a:rPr lang="zh-TW" altLang="en-US" dirty="0">
                <a:effectLst/>
              </a:rPr>
              <a:t>這樣的工具可以產生</a:t>
            </a:r>
            <a:r>
              <a:rPr lang="en-US" altLang="zh-TW" dirty="0">
                <a:effectLst/>
              </a:rPr>
              <a:t>Python</a:t>
            </a:r>
            <a:r>
              <a:rPr lang="zh-TW" altLang="en-US" dirty="0">
                <a:effectLst/>
              </a:rPr>
              <a:t>程式碼。以下是幾個原因：</a:t>
            </a:r>
          </a:p>
          <a:p>
            <a:r>
              <a:rPr lang="zh-TW" altLang="en-US" dirty="0">
                <a:effectLst/>
              </a:rPr>
              <a:t>工具輔助而非替代：</a:t>
            </a:r>
            <a:r>
              <a:rPr lang="en-US" altLang="zh-TW" dirty="0">
                <a:effectLst/>
              </a:rPr>
              <a:t>ChatGPT</a:t>
            </a:r>
            <a:r>
              <a:rPr lang="zh-TW" altLang="en-US" dirty="0">
                <a:effectLst/>
              </a:rPr>
              <a:t>等工具可以輔助程式設計師，幫助他們更快速地完成重複性工作或提供靈感，但它們無法完全取代人類的創意和問題解決能力。</a:t>
            </a:r>
          </a:p>
          <a:p>
            <a:br>
              <a:rPr lang="zh-TW" altLang="en-US" dirty="0">
                <a:effectLst/>
              </a:rPr>
            </a:br>
            <a:r>
              <a:rPr lang="zh-TW" altLang="en-US" dirty="0">
                <a:effectLst/>
              </a:rPr>
              <a:t>複雜項目管理：開發複雜的軟體項目涉及需求分析、系統設計、測試、調試和維護等多個階段，這些都需要深厚的技術專業知識和團隊合作。</a:t>
            </a:r>
          </a:p>
          <a:p>
            <a:r>
              <a:rPr lang="zh-TW" altLang="en-US" dirty="0">
                <a:effectLst/>
              </a:rPr>
              <a:t>創新和定制化：程式設計師能夠理解用戶需求，並創造性地設計和實現解決方案。這種能力無法被簡單的工具取代。</a:t>
            </a:r>
          </a:p>
          <a:p>
            <a:r>
              <a:rPr lang="zh-TW" altLang="en-US" dirty="0">
                <a:effectLst/>
              </a:rPr>
              <a:t>工具限制：像</a:t>
            </a:r>
            <a:r>
              <a:rPr lang="en-US" altLang="zh-TW" dirty="0">
                <a:effectLst/>
              </a:rPr>
              <a:t>ChatGPT</a:t>
            </a:r>
            <a:r>
              <a:rPr lang="zh-TW" altLang="en-US" dirty="0">
                <a:effectLst/>
              </a:rPr>
              <a:t>這樣的工具仍有局限性，比如可能產生錯誤的程式碼，缺乏上下文理解等。因此，程式設計師的專業知識仍然至關重要，以確保程式碼的正確性和效能。</a:t>
            </a:r>
          </a:p>
          <a:p>
            <a:r>
              <a:rPr lang="zh-TW" altLang="en-US" dirty="0">
                <a:effectLst/>
              </a:rPr>
              <a:t>持續發展的技術：程式設計和技術領域不斷演變，新的語言、框架和工具層出不窮。程式設計師需要不斷學習和適應，這是人工智慧目前難以實現的。</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65</a:t>
            </a:fld>
            <a:endParaRPr lang="zh-TW" altLang="en-US"/>
          </a:p>
        </p:txBody>
      </p:sp>
    </p:spTree>
    <p:extLst>
      <p:ext uri="{BB962C8B-B14F-4D97-AF65-F5344CB8AC3E}">
        <p14:creationId xmlns:p14="http://schemas.microsoft.com/office/powerpoint/2010/main" val="1659152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66</a:t>
            </a:fld>
            <a:endParaRPr lang="zh-TW" altLang="en-US"/>
          </a:p>
        </p:txBody>
      </p:sp>
    </p:spTree>
    <p:extLst>
      <p:ext uri="{BB962C8B-B14F-4D97-AF65-F5344CB8AC3E}">
        <p14:creationId xmlns:p14="http://schemas.microsoft.com/office/powerpoint/2010/main" val="180926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25BD87D-497D-408D-8EA7-021F774FF054}"/>
              </a:ext>
            </a:extLst>
          </p:cNvPr>
          <p:cNvSpPr>
            <a:spLocks noGrp="1" noRot="1" noChangeAspect="1" noChangeArrowheads="1" noTextEdit="1"/>
          </p:cNvSpPr>
          <p:nvPr>
            <p:ph type="sldImg"/>
          </p:nvPr>
        </p:nvSpPr>
        <p:spPr>
          <a:xfrm>
            <a:off x="569913" y="838200"/>
            <a:ext cx="5410200" cy="3044825"/>
          </a:xfrm>
          <a:ln/>
        </p:spPr>
      </p:sp>
      <p:sp>
        <p:nvSpPr>
          <p:cNvPr id="31747" name="Rectangle 3">
            <a:extLst>
              <a:ext uri="{FF2B5EF4-FFF2-40B4-BE49-F238E27FC236}">
                <a16:creationId xmlns:a16="http://schemas.microsoft.com/office/drawing/2014/main" id="{7280556C-D7E7-42BB-A4DC-51D1FB57D6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effectLst/>
              </a:rPr>
              <a:t>天堂決定以連動 </a:t>
            </a:r>
            <a:r>
              <a:rPr lang="en-US" altLang="zh-TW" dirty="0">
                <a:effectLst/>
              </a:rPr>
              <a:t>Pokémon Go </a:t>
            </a:r>
            <a:r>
              <a:rPr lang="zh-TW" altLang="en-US" dirty="0">
                <a:effectLst/>
              </a:rPr>
              <a:t>開發新作，預計會在 </a:t>
            </a:r>
            <a:r>
              <a:rPr lang="en-US" altLang="zh-TW" dirty="0">
                <a:effectLst/>
              </a:rPr>
              <a:t>2018 </a:t>
            </a:r>
            <a:r>
              <a:rPr lang="zh-TW" altLang="en-US" dirty="0">
                <a:effectLst/>
              </a:rPr>
              <a:t>年 </a:t>
            </a:r>
            <a:r>
              <a:rPr lang="en-US" altLang="zh-TW" dirty="0">
                <a:effectLst/>
              </a:rPr>
              <a:t>11 </a:t>
            </a:r>
            <a:r>
              <a:rPr lang="zh-TW" altLang="en-US" dirty="0">
                <a:effectLst/>
              </a:rPr>
              <a:t>月中與大家見面。所有深愛神奇寶貝的玩家們，可以看看這次遊戲的發佈，引頸期盼</a:t>
            </a:r>
            <a:r>
              <a:rPr lang="en-US" altLang="zh-TW" dirty="0">
                <a:effectLst/>
              </a:rPr>
              <a:t>《Pokémon Let’s Go</a:t>
            </a:r>
            <a:r>
              <a:rPr lang="zh-TW" altLang="en-US" dirty="0">
                <a:effectLst/>
              </a:rPr>
              <a:t>！</a:t>
            </a:r>
            <a:r>
              <a:rPr lang="en-US" altLang="zh-TW" dirty="0">
                <a:effectLst/>
              </a:rPr>
              <a:t>》</a:t>
            </a:r>
            <a:r>
              <a:rPr lang="zh-TW" altLang="en-US" dirty="0">
                <a:effectLst/>
              </a:rPr>
              <a:t>的現身。</a:t>
            </a:r>
            <a:endParaRPr lang="en-US" altLang="zh-TW" dirty="0">
              <a:effectLst/>
            </a:endParaRPr>
          </a:p>
          <a:p>
            <a:endParaRPr lang="en-US" altLang="zh-TW" dirty="0">
              <a:effectLst/>
              <a:latin typeface="Times New Roman" panose="02020603050405020304" pitchFamily="18" charset="0"/>
            </a:endParaRPr>
          </a:p>
          <a:p>
            <a:r>
              <a:rPr lang="zh-TW" altLang="en-US" dirty="0">
                <a:effectLst/>
              </a:rPr>
              <a:t>以單機雙打，以及與手機遊戲</a:t>
            </a:r>
            <a:r>
              <a:rPr lang="en-US" altLang="zh-TW" dirty="0">
                <a:effectLst/>
              </a:rPr>
              <a:t>《Pokémon Go》</a:t>
            </a:r>
            <a:r>
              <a:rPr lang="zh-TW" altLang="en-US" dirty="0">
                <a:effectLst/>
              </a:rPr>
              <a:t>連動為主要賣點，強調家庭同樂元素。除此之外，官方更會推出專用裝置「精靈球 </a:t>
            </a:r>
            <a:r>
              <a:rPr lang="en-US" altLang="zh-TW" dirty="0">
                <a:effectLst/>
              </a:rPr>
              <a:t>Plus</a:t>
            </a:r>
            <a:r>
              <a:rPr lang="zh-TW" altLang="en-US" dirty="0">
                <a:effectLst/>
              </a:rPr>
              <a:t>」，讓玩家將心愛的</a:t>
            </a:r>
            <a:r>
              <a:rPr lang="en-US" altLang="zh-TW" dirty="0">
                <a:effectLst/>
              </a:rPr>
              <a:t>Pokémon</a:t>
            </a:r>
            <a:r>
              <a:rPr lang="zh-TW" altLang="en-US" dirty="0">
                <a:effectLst/>
              </a:rPr>
              <a:t>從遊戲帶到現實，延續冒險故事。</a:t>
            </a:r>
            <a:endParaRPr lang="zh-TW" altLang="en-US" dirty="0">
              <a:latin typeface="Times New Roman" panose="02020603050405020304" pitchFamily="18" charset="0"/>
            </a:endParaRPr>
          </a:p>
        </p:txBody>
      </p:sp>
    </p:spTree>
    <p:extLst>
      <p:ext uri="{BB962C8B-B14F-4D97-AF65-F5344CB8AC3E}">
        <p14:creationId xmlns:p14="http://schemas.microsoft.com/office/powerpoint/2010/main" val="38172234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D6599-A4D2-4C11-0296-83C8175FC10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F7B9F96-72D1-BAAD-7DE7-5885F68FEC4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B27F553-67EB-BD9A-A101-9D80034EEB20}"/>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22A148A9-4261-0D60-8C61-71D07AC91BDE}"/>
              </a:ext>
            </a:extLst>
          </p:cNvPr>
          <p:cNvSpPr>
            <a:spLocks noGrp="1"/>
          </p:cNvSpPr>
          <p:nvPr>
            <p:ph type="sldNum" sz="quarter" idx="5"/>
          </p:nvPr>
        </p:nvSpPr>
        <p:spPr/>
        <p:txBody>
          <a:bodyPr/>
          <a:lstStyle/>
          <a:p>
            <a:fld id="{F18A0BFF-6330-4569-975E-B50BF169FA45}" type="slidenum">
              <a:rPr lang="zh-TW" altLang="en-US" smtClean="0"/>
              <a:t>67</a:t>
            </a:fld>
            <a:endParaRPr lang="zh-TW" altLang="en-US"/>
          </a:p>
        </p:txBody>
      </p:sp>
    </p:spTree>
    <p:extLst>
      <p:ext uri="{BB962C8B-B14F-4D97-AF65-F5344CB8AC3E}">
        <p14:creationId xmlns:p14="http://schemas.microsoft.com/office/powerpoint/2010/main" val="2883957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BC6CF-4442-63B1-C7EB-D838143D3EC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38A8510-18A4-4D1B-860F-C0755D40EA0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0D234BE-7E4D-06D7-0509-EB6C4612E3C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5D1C0D49-FB1F-C240-16BF-81D19CE5229D}"/>
              </a:ext>
            </a:extLst>
          </p:cNvPr>
          <p:cNvSpPr>
            <a:spLocks noGrp="1"/>
          </p:cNvSpPr>
          <p:nvPr>
            <p:ph type="sldNum" sz="quarter" idx="5"/>
          </p:nvPr>
        </p:nvSpPr>
        <p:spPr/>
        <p:txBody>
          <a:bodyPr/>
          <a:lstStyle/>
          <a:p>
            <a:fld id="{F18A0BFF-6330-4569-975E-B50BF169FA45}" type="slidenum">
              <a:rPr lang="zh-TW" altLang="en-US" smtClean="0"/>
              <a:t>68</a:t>
            </a:fld>
            <a:endParaRPr lang="zh-TW" altLang="en-US"/>
          </a:p>
        </p:txBody>
      </p:sp>
    </p:spTree>
    <p:extLst>
      <p:ext uri="{BB962C8B-B14F-4D97-AF65-F5344CB8AC3E}">
        <p14:creationId xmlns:p14="http://schemas.microsoft.com/office/powerpoint/2010/main" val="4206557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F8B6F006-65AE-8D0E-13CB-B72B3E31B0BB}"/>
              </a:ext>
            </a:extLst>
          </p:cNvPr>
          <p:cNvSpPr>
            <a:spLocks noGrp="1" noRot="1" noChangeAspect="1" noChangeArrowheads="1" noTextEdit="1"/>
          </p:cNvSpPr>
          <p:nvPr>
            <p:ph type="sldImg"/>
          </p:nvPr>
        </p:nvSpPr>
        <p:spPr>
          <a:ln/>
        </p:spPr>
      </p:sp>
      <p:sp>
        <p:nvSpPr>
          <p:cNvPr id="155651" name="Notes Placeholder 2">
            <a:extLst>
              <a:ext uri="{FF2B5EF4-FFF2-40B4-BE49-F238E27FC236}">
                <a16:creationId xmlns:a16="http://schemas.microsoft.com/office/drawing/2014/main" id="{6E4710EA-3981-06B3-A2AD-9B1F4E1B70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latin typeface="Times New Roman" panose="02020603050405020304" pitchFamily="18" charset="0"/>
              </a:rPr>
              <a:t>截至 </a:t>
            </a:r>
            <a:r>
              <a:rPr lang="en-US" altLang="zh-TW">
                <a:latin typeface="Times New Roman" panose="02020603050405020304" pitchFamily="18" charset="0"/>
              </a:rPr>
              <a:t>2023 </a:t>
            </a:r>
            <a:r>
              <a:rPr lang="zh-TW" altLang="en-US">
                <a:latin typeface="Times New Roman" panose="02020603050405020304" pitchFamily="18" charset="0"/>
              </a:rPr>
              <a:t>年，人工智慧在一系列任務中的表現水準已經超越了人類的能力。</a:t>
            </a:r>
            <a:endParaRPr lang="en-US" altLang="zh-TW">
              <a:latin typeface="Times New Roman" panose="02020603050405020304" pitchFamily="18" charset="0"/>
            </a:endParaRPr>
          </a:p>
          <a:p>
            <a:r>
              <a:rPr lang="zh-TW" altLang="en-US">
                <a:latin typeface="Times New Roman" panose="02020603050405020304" pitchFamily="18" charset="0"/>
              </a:rPr>
              <a:t>圖</a:t>
            </a:r>
            <a:r>
              <a:rPr lang="en-US" altLang="zh-TW">
                <a:latin typeface="Times New Roman" panose="02020603050405020304" pitchFamily="18" charset="0"/>
              </a:rPr>
              <a:t>2.1.16 </a:t>
            </a:r>
            <a:r>
              <a:rPr lang="zh-TW" altLang="en-US">
                <a:latin typeface="Times New Roman" panose="02020603050405020304" pitchFamily="18" charset="0"/>
              </a:rPr>
              <a:t>展示了人工智慧系統相對於人類基線的進展，涉及九個人工智慧基準，對應九個任務（例如，圖像分類或基礎水平閱讀理解）。項任務。</a:t>
            </a:r>
            <a:endParaRPr lang="en-US" altLang="zh-TW">
              <a:latin typeface="Times New Roman" panose="02020603050405020304" pitchFamily="18" charset="0"/>
            </a:endParaRPr>
          </a:p>
          <a:p>
            <a:endParaRPr lang="en-US" altLang="zh-TW">
              <a:latin typeface="Times New Roman" panose="02020603050405020304" pitchFamily="18" charset="0"/>
            </a:endParaRPr>
          </a:p>
          <a:p>
            <a:endParaRPr lang="zh-TW" altLang="zh-TW">
              <a:latin typeface="Times New Roman" panose="02020603050405020304" pitchFamily="18" charset="0"/>
            </a:endParaRPr>
          </a:p>
        </p:txBody>
      </p:sp>
      <p:sp>
        <p:nvSpPr>
          <p:cNvPr id="155652" name="Slide Number Placeholder 3">
            <a:extLst>
              <a:ext uri="{FF2B5EF4-FFF2-40B4-BE49-F238E27FC236}">
                <a16:creationId xmlns:a16="http://schemas.microsoft.com/office/drawing/2014/main" id="{A5B1FE52-F7F8-7EC0-FDCD-709659794F5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167DB5-ABCF-4B68-9B5A-B48B35A3D2CA}" type="slidenum">
              <a:rPr lang="en-US" altLang="zh-TW" smtClean="0">
                <a:latin typeface="Tahoma" panose="020B0604030504040204" pitchFamily="34" charset="0"/>
              </a:rPr>
              <a:pPr>
                <a:spcBef>
                  <a:spcPct val="0"/>
                </a:spcBef>
              </a:pPr>
              <a:t>69</a:t>
            </a:fld>
            <a:endParaRPr lang="en-US" altLang="zh-TW">
              <a:latin typeface="Tahoma" panose="020B0604030504040204" pitchFamily="34" charset="0"/>
            </a:endParaRPr>
          </a:p>
        </p:txBody>
      </p:sp>
    </p:spTree>
    <p:extLst>
      <p:ext uri="{BB962C8B-B14F-4D97-AF65-F5344CB8AC3E}">
        <p14:creationId xmlns:p14="http://schemas.microsoft.com/office/powerpoint/2010/main" val="381312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1A909-CCD2-2804-38A8-94253759E5C6}"/>
            </a:ext>
          </a:extLst>
        </p:cNvPr>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1ADC3D02-9C6E-89BD-E1A0-CF4430ED5129}"/>
              </a:ext>
            </a:extLst>
          </p:cNvPr>
          <p:cNvSpPr>
            <a:spLocks noGrp="1" noRot="1" noChangeAspect="1" noChangeArrowheads="1" noTextEdit="1"/>
          </p:cNvSpPr>
          <p:nvPr>
            <p:ph type="sldImg"/>
          </p:nvPr>
        </p:nvSpPr>
        <p:spPr>
          <a:ln/>
        </p:spPr>
      </p:sp>
      <p:sp>
        <p:nvSpPr>
          <p:cNvPr id="155651" name="Notes Placeholder 2">
            <a:extLst>
              <a:ext uri="{FF2B5EF4-FFF2-40B4-BE49-F238E27FC236}">
                <a16:creationId xmlns:a16="http://schemas.microsoft.com/office/drawing/2014/main" id="{1FDF3B87-078E-8A81-49E2-10EA992BF9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latin typeface="Times New Roman" panose="02020603050405020304" pitchFamily="18" charset="0"/>
              </a:rPr>
              <a:t>截至 </a:t>
            </a:r>
            <a:r>
              <a:rPr lang="en-US" altLang="zh-TW">
                <a:latin typeface="Times New Roman" panose="02020603050405020304" pitchFamily="18" charset="0"/>
              </a:rPr>
              <a:t>2023 </a:t>
            </a:r>
            <a:r>
              <a:rPr lang="zh-TW" altLang="en-US">
                <a:latin typeface="Times New Roman" panose="02020603050405020304" pitchFamily="18" charset="0"/>
              </a:rPr>
              <a:t>年，人工智慧在一系列任務中的表現水準已經超越了人類的能力。</a:t>
            </a:r>
            <a:endParaRPr lang="en-US" altLang="zh-TW">
              <a:latin typeface="Times New Roman" panose="02020603050405020304" pitchFamily="18" charset="0"/>
            </a:endParaRPr>
          </a:p>
          <a:p>
            <a:r>
              <a:rPr lang="zh-TW" altLang="en-US">
                <a:latin typeface="Times New Roman" panose="02020603050405020304" pitchFamily="18" charset="0"/>
              </a:rPr>
              <a:t>圖</a:t>
            </a:r>
            <a:r>
              <a:rPr lang="en-US" altLang="zh-TW">
                <a:latin typeface="Times New Roman" panose="02020603050405020304" pitchFamily="18" charset="0"/>
              </a:rPr>
              <a:t>2.1.16 </a:t>
            </a:r>
            <a:r>
              <a:rPr lang="zh-TW" altLang="en-US">
                <a:latin typeface="Times New Roman" panose="02020603050405020304" pitchFamily="18" charset="0"/>
              </a:rPr>
              <a:t>展示了人工智慧系統相對於人類基線的進展，涉及九個人工智慧基準，對應九個任務（例如，圖像分類或基礎水平閱讀理解）。項任務。</a:t>
            </a:r>
            <a:endParaRPr lang="en-US" altLang="zh-TW">
              <a:latin typeface="Times New Roman" panose="02020603050405020304" pitchFamily="18" charset="0"/>
            </a:endParaRPr>
          </a:p>
          <a:p>
            <a:endParaRPr lang="en-US" altLang="zh-TW">
              <a:latin typeface="Times New Roman" panose="02020603050405020304" pitchFamily="18" charset="0"/>
            </a:endParaRPr>
          </a:p>
          <a:p>
            <a:endParaRPr lang="zh-TW" altLang="zh-TW">
              <a:latin typeface="Times New Roman" panose="02020603050405020304" pitchFamily="18" charset="0"/>
            </a:endParaRPr>
          </a:p>
        </p:txBody>
      </p:sp>
      <p:sp>
        <p:nvSpPr>
          <p:cNvPr id="155652" name="Slide Number Placeholder 3">
            <a:extLst>
              <a:ext uri="{FF2B5EF4-FFF2-40B4-BE49-F238E27FC236}">
                <a16:creationId xmlns:a16="http://schemas.microsoft.com/office/drawing/2014/main" id="{A0372470-A44F-D1CC-400F-A5B2A55471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167DB5-ABCF-4B68-9B5A-B48B35A3D2CA}" type="slidenum">
              <a:rPr lang="en-US" altLang="zh-TW" smtClean="0">
                <a:latin typeface="Tahoma" panose="020B0604030504040204" pitchFamily="34" charset="0"/>
              </a:rPr>
              <a:pPr>
                <a:spcBef>
                  <a:spcPct val="0"/>
                </a:spcBef>
              </a:pPr>
              <a:t>70</a:t>
            </a:fld>
            <a:endParaRPr lang="en-US" altLang="zh-TW">
              <a:latin typeface="Tahoma" panose="020B0604030504040204" pitchFamily="34" charset="0"/>
            </a:endParaRPr>
          </a:p>
        </p:txBody>
      </p:sp>
    </p:spTree>
    <p:extLst>
      <p:ext uri="{BB962C8B-B14F-4D97-AF65-F5344CB8AC3E}">
        <p14:creationId xmlns:p14="http://schemas.microsoft.com/office/powerpoint/2010/main" val="3788282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ffectLst/>
              </a:rPr>
              <a:t>GPT-3</a:t>
            </a:r>
            <a:r>
              <a:rPr lang="zh-TW" altLang="en-US" dirty="0">
                <a:effectLst/>
              </a:rPr>
              <a:t>和</a:t>
            </a:r>
            <a:r>
              <a:rPr lang="en-US" altLang="zh-TW" dirty="0">
                <a:effectLst/>
              </a:rPr>
              <a:t>ChatGPT</a:t>
            </a:r>
            <a:r>
              <a:rPr lang="zh-TW" altLang="en-US" dirty="0">
                <a:effectLst/>
              </a:rPr>
              <a:t>，作為</a:t>
            </a:r>
            <a:r>
              <a:rPr lang="en-US" altLang="zh-TW" dirty="0">
                <a:effectLst/>
              </a:rPr>
              <a:t>GPT</a:t>
            </a:r>
            <a:r>
              <a:rPr lang="zh-TW" altLang="en-US" dirty="0">
                <a:effectLst/>
              </a:rPr>
              <a:t>系列的最新版本，擁有多達</a:t>
            </a:r>
            <a:r>
              <a:rPr lang="en-US" altLang="zh-TW" dirty="0">
                <a:effectLst/>
              </a:rPr>
              <a:t>1750</a:t>
            </a:r>
            <a:r>
              <a:rPr lang="zh-TW" altLang="en-US" dirty="0">
                <a:effectLst/>
              </a:rPr>
              <a:t>億個參數，這使得它成為迄今為止最龐大、最強大的語言模型之一。</a:t>
            </a:r>
            <a:r>
              <a:rPr lang="en-US" altLang="zh-TW" dirty="0">
                <a:effectLst/>
              </a:rPr>
              <a:t>ChatGPT</a:t>
            </a:r>
            <a:r>
              <a:rPr lang="zh-TW" altLang="en-US" dirty="0">
                <a:effectLst/>
              </a:rPr>
              <a:t>是針對對話生成任務進行優化的，可以產生更具對話性和人性化的回應，以滿足對話應用的需求。</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74</a:t>
            </a:fld>
            <a:endParaRPr lang="zh-TW" altLang="en-US"/>
          </a:p>
        </p:txBody>
      </p:sp>
    </p:spTree>
    <p:extLst>
      <p:ext uri="{BB962C8B-B14F-4D97-AF65-F5344CB8AC3E}">
        <p14:creationId xmlns:p14="http://schemas.microsoft.com/office/powerpoint/2010/main" val="8707133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影像版面配置區 1">
            <a:extLst>
              <a:ext uri="{FF2B5EF4-FFF2-40B4-BE49-F238E27FC236}">
                <a16:creationId xmlns:a16="http://schemas.microsoft.com/office/drawing/2014/main" id="{7C4E5422-D4FB-8677-4305-5A66CF8C24C6}"/>
              </a:ext>
            </a:extLst>
          </p:cNvPr>
          <p:cNvSpPr>
            <a:spLocks noGrp="1" noRot="1" noChangeAspect="1" noChangeArrowheads="1" noTextEdit="1"/>
          </p:cNvSpPr>
          <p:nvPr>
            <p:ph type="sldImg"/>
          </p:nvPr>
        </p:nvSpPr>
        <p:spPr>
          <a:ln/>
        </p:spPr>
      </p:sp>
      <p:sp>
        <p:nvSpPr>
          <p:cNvPr id="47107" name="備忘稿版面配置區 2">
            <a:extLst>
              <a:ext uri="{FF2B5EF4-FFF2-40B4-BE49-F238E27FC236}">
                <a16:creationId xmlns:a16="http://schemas.microsoft.com/office/drawing/2014/main" id="{CD1CF4F1-14C2-8E37-1B40-0B33ED30E0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solidFill>
                  <a:srgbClr val="333333"/>
                </a:solidFill>
                <a:latin typeface="微軟正黑體" panose="020B0604030504040204" pitchFamily="34" charset="-120"/>
                <a:ea typeface="微軟正黑體" panose="020B0604030504040204" pitchFamily="34" charset="-120"/>
              </a:rPr>
              <a:t>接下來的故事，大家都很清楚了，現在不只百層，結合了雲端運算和各種</a:t>
            </a:r>
            <a:r>
              <a:rPr lang="en-US" altLang="zh-TW" dirty="0">
                <a:solidFill>
                  <a:srgbClr val="333333"/>
                </a:solidFill>
                <a:latin typeface="微軟正黑體" panose="020B0604030504040204" pitchFamily="34" charset="-120"/>
                <a:ea typeface="微軟正黑體" panose="020B0604030504040204" pitchFamily="34" charset="-120"/>
              </a:rPr>
              <a:t>AI</a:t>
            </a:r>
            <a:r>
              <a:rPr lang="zh-TW" altLang="en-US" dirty="0">
                <a:solidFill>
                  <a:srgbClr val="333333"/>
                </a:solidFill>
                <a:latin typeface="微軟正黑體" panose="020B0604030504040204" pitchFamily="34" charset="-120"/>
                <a:ea typeface="微軟正黑體" panose="020B0604030504040204" pitchFamily="34" charset="-120"/>
              </a:rPr>
              <a:t>專用晶片，上千層的運算都做得到。舉凡醫療影像分析、自駕車、臉部辨識、語言翻譯、語音助理、遊戲、資安、科學研究等領域的各式</a:t>
            </a:r>
            <a:r>
              <a:rPr lang="en-US" altLang="zh-TW" dirty="0">
                <a:solidFill>
                  <a:srgbClr val="333333"/>
                </a:solidFill>
                <a:latin typeface="微軟正黑體" panose="020B0604030504040204" pitchFamily="34" charset="-120"/>
                <a:ea typeface="微軟正黑體" panose="020B0604030504040204" pitchFamily="34" charset="-120"/>
              </a:rPr>
              <a:t>AI</a:t>
            </a:r>
            <a:r>
              <a:rPr lang="zh-TW" altLang="en-US" dirty="0">
                <a:solidFill>
                  <a:srgbClr val="333333"/>
                </a:solidFill>
                <a:latin typeface="微軟正黑體" panose="020B0604030504040204" pitchFamily="34" charset="-120"/>
                <a:ea typeface="微軟正黑體" panose="020B0604030504040204" pitchFamily="34" charset="-120"/>
              </a:rPr>
              <a:t>應用大量出現。</a:t>
            </a:r>
            <a:endParaRPr lang="en-US" altLang="zh-TW" dirty="0">
              <a:solidFill>
                <a:srgbClr val="333333"/>
              </a:solidFill>
              <a:latin typeface="微軟正黑體" panose="020B0604030504040204" pitchFamily="34" charset="-120"/>
              <a:ea typeface="微軟正黑體" panose="020B0604030504040204" pitchFamily="34" charset="-120"/>
            </a:endParaRPr>
          </a:p>
          <a:p>
            <a:endParaRPr lang="en-US" altLang="zh-TW" dirty="0">
              <a:solidFill>
                <a:srgbClr val="333333"/>
              </a:solidFill>
              <a:latin typeface="微軟正黑體" panose="020B0604030504040204" pitchFamily="34" charset="-120"/>
              <a:ea typeface="微軟正黑體" panose="020B0604030504040204" pitchFamily="34" charset="-120"/>
            </a:endParaRPr>
          </a:p>
          <a:p>
            <a:r>
              <a:rPr lang="zh-TW" altLang="en-US" b="0" i="0" dirty="0">
                <a:solidFill>
                  <a:srgbClr val="374151"/>
                </a:solidFill>
                <a:effectLst/>
                <a:latin typeface="Söhne"/>
              </a:rPr>
              <a:t>增加</a:t>
            </a:r>
            <a:r>
              <a:rPr lang="en-US" altLang="zh-TW" b="0" i="0" dirty="0">
                <a:solidFill>
                  <a:srgbClr val="374151"/>
                </a:solidFill>
                <a:effectLst/>
                <a:latin typeface="Söhne"/>
              </a:rPr>
              <a:t>CNN</a:t>
            </a:r>
            <a:r>
              <a:rPr lang="zh-TW" altLang="en-US" b="0" i="0" dirty="0">
                <a:solidFill>
                  <a:srgbClr val="374151"/>
                </a:solidFill>
                <a:effectLst/>
                <a:latin typeface="Söhne"/>
              </a:rPr>
              <a:t>的層數通常可以提高模型的表示能力和學習複雜特徵的能力，進而可能達到更高的準確率。這種現象被稱為深度網路（</a:t>
            </a:r>
            <a:r>
              <a:rPr lang="en-US" altLang="zh-TW" b="0" i="0" dirty="0">
                <a:solidFill>
                  <a:srgbClr val="374151"/>
                </a:solidFill>
                <a:effectLst/>
                <a:latin typeface="Söhne"/>
              </a:rPr>
              <a:t>Deep Network</a:t>
            </a:r>
            <a:r>
              <a:rPr lang="zh-TW" altLang="en-US" b="0" i="0" dirty="0">
                <a:solidFill>
                  <a:srgbClr val="374151"/>
                </a:solidFill>
                <a:effectLst/>
                <a:latin typeface="Söhne"/>
              </a:rPr>
              <a:t>）的優勢。</a:t>
            </a:r>
            <a:endParaRPr lang="zh-TW" altLang="en-US" dirty="0">
              <a:latin typeface="Times New Roman" panose="02020603050405020304" pitchFamily="18" charset="0"/>
            </a:endParaRPr>
          </a:p>
        </p:txBody>
      </p:sp>
      <p:sp>
        <p:nvSpPr>
          <p:cNvPr id="47108" name="投影片編號版面配置區 3">
            <a:extLst>
              <a:ext uri="{FF2B5EF4-FFF2-40B4-BE49-F238E27FC236}">
                <a16:creationId xmlns:a16="http://schemas.microsoft.com/office/drawing/2014/main" id="{4998CFB1-4D60-0155-81B4-5E4661C3F6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9CC66A65-38C2-43DE-8B3D-3CC8A84F880B}" type="slidenum">
              <a:rPr lang="zh-TW" altLang="en-US" smtClean="0"/>
              <a:pPr/>
              <a:t>75</a:t>
            </a:fld>
            <a:endParaRPr lang="en-US" altLang="zh-TW"/>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74151"/>
                </a:solidFill>
                <a:effectLst/>
                <a:latin typeface="Söhne"/>
              </a:rPr>
              <a:t>總結來說，</a:t>
            </a:r>
            <a:r>
              <a:rPr lang="en-US" altLang="zh-TW" b="0" i="0" dirty="0">
                <a:solidFill>
                  <a:srgbClr val="374151"/>
                </a:solidFill>
                <a:effectLst/>
                <a:latin typeface="Söhne"/>
              </a:rPr>
              <a:t>CNN</a:t>
            </a:r>
            <a:r>
              <a:rPr lang="zh-TW" altLang="en-US" b="0" i="0" dirty="0">
                <a:solidFill>
                  <a:srgbClr val="374151"/>
                </a:solidFill>
                <a:effectLst/>
                <a:latin typeface="Söhne"/>
              </a:rPr>
              <a:t>主要用於處理網格型數據，特別是圖像和視頻；</a:t>
            </a:r>
            <a:endParaRPr lang="en-US" altLang="zh-TW" b="0" i="0" dirty="0">
              <a:solidFill>
                <a:srgbClr val="374151"/>
              </a:solidFill>
              <a:effectLst/>
              <a:latin typeface="Söhne"/>
            </a:endParaRPr>
          </a:p>
          <a:p>
            <a:r>
              <a:rPr lang="en-US" altLang="zh-TW" b="0" i="0" dirty="0">
                <a:solidFill>
                  <a:srgbClr val="374151"/>
                </a:solidFill>
                <a:effectLst/>
                <a:latin typeface="Söhne"/>
              </a:rPr>
              <a:t>RNN</a:t>
            </a:r>
            <a:r>
              <a:rPr lang="zh-TW" altLang="en-US" b="0" i="0" dirty="0">
                <a:solidFill>
                  <a:srgbClr val="374151"/>
                </a:solidFill>
                <a:effectLst/>
                <a:latin typeface="Söhne"/>
              </a:rPr>
              <a:t>主要用於處理序列型數據，特別是自然語言、時間序列等；</a:t>
            </a:r>
            <a:endParaRPr lang="en-US" altLang="zh-TW" b="0" i="0" dirty="0">
              <a:solidFill>
                <a:srgbClr val="374151"/>
              </a:solidFill>
              <a:effectLst/>
              <a:latin typeface="Söhne"/>
            </a:endParaRPr>
          </a:p>
          <a:p>
            <a:r>
              <a:rPr lang="zh-TW" altLang="en-US" b="0" i="0" dirty="0">
                <a:solidFill>
                  <a:srgbClr val="374151"/>
                </a:solidFill>
                <a:effectLst/>
                <a:latin typeface="Söhne"/>
              </a:rPr>
              <a:t>而</a:t>
            </a:r>
            <a:r>
              <a:rPr lang="en-US" altLang="zh-TW" b="0" i="0" dirty="0">
                <a:solidFill>
                  <a:srgbClr val="374151"/>
                </a:solidFill>
                <a:effectLst/>
                <a:latin typeface="Söhne"/>
              </a:rPr>
              <a:t>Transformer</a:t>
            </a:r>
            <a:r>
              <a:rPr lang="zh-TW" altLang="en-US" b="0" i="0" dirty="0">
                <a:solidFill>
                  <a:srgbClr val="374151"/>
                </a:solidFill>
                <a:effectLst/>
                <a:latin typeface="Söhne"/>
              </a:rPr>
              <a:t>模型也用於處理序列型數據，並在自然語言處理等領域取得了重要突破。</a:t>
            </a:r>
            <a:endParaRPr lang="en-US" altLang="zh-TW" b="0" i="0" dirty="0">
              <a:solidFill>
                <a:srgbClr val="374151"/>
              </a:solidFill>
              <a:effectLst/>
              <a:latin typeface="Söhne"/>
            </a:endParaRPr>
          </a:p>
          <a:p>
            <a:endParaRPr lang="en-US" altLang="zh-TW" b="0" i="0" dirty="0">
              <a:solidFill>
                <a:srgbClr val="374151"/>
              </a:solidFill>
              <a:effectLst/>
              <a:latin typeface="Söhne"/>
            </a:endParaRPr>
          </a:p>
          <a:p>
            <a:r>
              <a:rPr lang="zh-TW" altLang="en-US" b="0" i="0" dirty="0">
                <a:solidFill>
                  <a:srgbClr val="374151"/>
                </a:solidFill>
                <a:effectLst/>
                <a:latin typeface="Söhne"/>
              </a:rPr>
              <a:t>每種模型都有其獨特的適用範疇和優缺點，根據任務的特性選擇適當的模型非常重要。</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76</a:t>
            </a:fld>
            <a:endParaRPr lang="zh-TW" altLang="en-US"/>
          </a:p>
        </p:txBody>
      </p:sp>
    </p:spTree>
    <p:extLst>
      <p:ext uri="{BB962C8B-B14F-4D97-AF65-F5344CB8AC3E}">
        <p14:creationId xmlns:p14="http://schemas.microsoft.com/office/powerpoint/2010/main" val="589188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79</a:t>
            </a:fld>
            <a:endParaRPr lang="zh-TW" altLang="en-US"/>
          </a:p>
        </p:txBody>
      </p:sp>
    </p:spTree>
    <p:extLst>
      <p:ext uri="{BB962C8B-B14F-4D97-AF65-F5344CB8AC3E}">
        <p14:creationId xmlns:p14="http://schemas.microsoft.com/office/powerpoint/2010/main" val="30229646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mn-ea"/>
                <a:cs typeface="+mn-cs"/>
              </a:rPr>
              <a:t>SaaS </a:t>
            </a:r>
            <a:r>
              <a:rPr lang="en-US" altLang="zh-TW" sz="1200" kern="1200" dirty="0">
                <a:solidFill>
                  <a:schemeClr val="tx1"/>
                </a:solidFill>
                <a:effectLst/>
                <a:latin typeface="+mn-lt"/>
                <a:ea typeface="+mn-ea"/>
                <a:cs typeface="+mn-cs"/>
              </a:rPr>
              <a:t>Software as a Service  - Gmail</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ChatGPT</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Zoom </a:t>
            </a:r>
            <a:r>
              <a:rPr lang="zh-TW" altLang="zh-TW" sz="1200" kern="1200" dirty="0">
                <a:solidFill>
                  <a:schemeClr val="tx1"/>
                </a:solidFill>
                <a:effectLst/>
                <a:latin typeface="+mn-lt"/>
                <a:ea typeface="+mn-ea"/>
                <a:cs typeface="+mn-cs"/>
              </a:rPr>
              <a:t>最低（直接使用）</a:t>
            </a: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80</a:t>
            </a:fld>
            <a:endParaRPr lang="zh-TW" altLang="en-US"/>
          </a:p>
        </p:txBody>
      </p:sp>
    </p:spTree>
    <p:extLst>
      <p:ext uri="{BB962C8B-B14F-4D97-AF65-F5344CB8AC3E}">
        <p14:creationId xmlns:p14="http://schemas.microsoft.com/office/powerpoint/2010/main" val="21698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AA25099-0773-0EDA-4549-CA9B2DD76ACE}"/>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40743DC1-12A4-18EB-2316-53D7A63B58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#1Used - Good. The book has been read but remains in clean condition. All pages are intact and the cover is intact. Some minor wear to the spine.</a:t>
            </a:r>
          </a:p>
          <a:p>
            <a:r>
              <a:rPr lang="zh-TW" altLang="en-US" dirty="0"/>
              <a:t>二手 </a:t>
            </a:r>
            <a:r>
              <a:rPr lang="en-US" altLang="zh-TW" dirty="0"/>
              <a:t>- </a:t>
            </a:r>
            <a:r>
              <a:rPr lang="zh-TW" altLang="en-US" dirty="0"/>
              <a:t>好。 該書已被閱讀，但仍保持乾淨狀態。 所有頁面都完好無損，封面也完好無損。 對脊柱有一些輕微磨損。</a:t>
            </a:r>
            <a:endParaRPr lang="en-US" altLang="zh-TW" dirty="0"/>
          </a:p>
          <a:p>
            <a:endParaRPr lang="en-US" altLang="zh-TW" dirty="0"/>
          </a:p>
          <a:p>
            <a:r>
              <a:rPr lang="en-US" altLang="zh-TW" dirty="0"/>
              <a:t>#2 Used - Good. 1927. 470 pages. No dust jacket. Green cloth. Pages and binding are presentable with no major defects. Minor issues present such as mild cracking, inscriptions, inserts, light foxing, tanning and thumb marking. Overall a good condition item. Boards are a little rub worn, slight shelf wear to corners, spine and edges. Corners are a little bumped. Spine ends are mildly crushed. Tanning to spine and edges.</a:t>
            </a:r>
            <a:r>
              <a:rPr lang="zh-TW" altLang="en-US" dirty="0"/>
              <a:t>二手 </a:t>
            </a:r>
            <a:r>
              <a:rPr lang="en-US" altLang="zh-TW" dirty="0"/>
              <a:t>- </a:t>
            </a:r>
            <a:r>
              <a:rPr lang="zh-TW" altLang="en-US" dirty="0"/>
              <a:t>好。 </a:t>
            </a:r>
            <a:r>
              <a:rPr lang="en-US" altLang="zh-TW" dirty="0"/>
              <a:t>1927 </a:t>
            </a:r>
            <a:r>
              <a:rPr lang="zh-TW" altLang="en-US" dirty="0"/>
              <a:t>年。</a:t>
            </a:r>
            <a:r>
              <a:rPr lang="en-US" altLang="zh-TW" dirty="0"/>
              <a:t>470 </a:t>
            </a:r>
            <a:r>
              <a:rPr lang="zh-TW" altLang="en-US" dirty="0"/>
              <a:t>頁。 沒有防塵套。 綠布。 頁面和裝訂完好，沒有重大缺陷。 存在一些小問題，例如輕微裂紋、銘文、嵌件、輕微變形、曬黑和拇指標記。 總體而言是一個狀況良好的物品。 木板有一點磨損，角落、書脊和邊緣有輕微的架子磨損。 邊角有點凹凸不平。 書脊末端被輕微壓碎。 曬黑書脊和邊緣。</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7</a:t>
            </a:fld>
            <a:endParaRPr lang="zh-TW" altLang="en-US"/>
          </a:p>
        </p:txBody>
      </p:sp>
    </p:spTree>
    <p:extLst>
      <p:ext uri="{BB962C8B-B14F-4D97-AF65-F5344CB8AC3E}">
        <p14:creationId xmlns:p14="http://schemas.microsoft.com/office/powerpoint/2010/main" val="32206576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8C8C8C"/>
                </a:solidFill>
                <a:effectLst/>
                <a:latin typeface="Inter"/>
              </a:rPr>
              <a:t>洗腎時難以計算的理想脫水體重數值，以及併發心血管疾病的高死亡率，都讓洗腎變得更加危險。</a:t>
            </a:r>
            <a:endParaRPr lang="en-US" altLang="zh-TW" b="0" i="0" dirty="0">
              <a:solidFill>
                <a:srgbClr val="8C8C8C"/>
              </a:solidFill>
              <a:effectLst/>
              <a:latin typeface="Inter"/>
            </a:endParaRPr>
          </a:p>
          <a:p>
            <a:r>
              <a:rPr lang="zh-TW" altLang="en-US" b="0" i="0" dirty="0">
                <a:solidFill>
                  <a:srgbClr val="8C8C8C"/>
                </a:solidFill>
                <a:effectLst/>
                <a:latin typeface="Inter"/>
              </a:rPr>
              <a:t>「即時血液透析</a:t>
            </a:r>
            <a:r>
              <a:rPr lang="en-US" altLang="zh-TW" b="0" i="0" dirty="0">
                <a:solidFill>
                  <a:srgbClr val="8C8C8C"/>
                </a:solidFill>
                <a:effectLst/>
                <a:latin typeface="Inter"/>
              </a:rPr>
              <a:t>AI</a:t>
            </a:r>
            <a:r>
              <a:rPr lang="zh-TW" altLang="en-US" b="0" i="0">
                <a:solidFill>
                  <a:srgbClr val="8C8C8C"/>
                </a:solidFill>
                <a:effectLst/>
                <a:latin typeface="Inter"/>
              </a:rPr>
              <a:t>預判系統」能即時監測腎友狀況。</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86</a:t>
            </a:fld>
            <a:endParaRPr lang="zh-TW" altLang="en-US"/>
          </a:p>
        </p:txBody>
      </p:sp>
    </p:spTree>
    <p:extLst>
      <p:ext uri="{BB962C8B-B14F-4D97-AF65-F5344CB8AC3E}">
        <p14:creationId xmlns:p14="http://schemas.microsoft.com/office/powerpoint/2010/main" val="84770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666666"/>
                </a:solidFill>
                <a:effectLst/>
                <a:latin typeface="Poppins" panose="00000500000000000000" pitchFamily="2" charset="0"/>
              </a:rPr>
              <a:t> </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87</a:t>
            </a:fld>
            <a:endParaRPr lang="zh-TW" altLang="en-US"/>
          </a:p>
        </p:txBody>
      </p:sp>
    </p:spTree>
    <p:extLst>
      <p:ext uri="{BB962C8B-B14F-4D97-AF65-F5344CB8AC3E}">
        <p14:creationId xmlns:p14="http://schemas.microsoft.com/office/powerpoint/2010/main" val="8876588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202122"/>
                </a:solidFill>
                <a:effectLst/>
                <a:latin typeface="Arial" panose="020B0604020202020204" pitchFamily="34" charset="0"/>
              </a:rPr>
              <a:t>該定律通常以傳真機為例來說明：單獨的傳真機是無用的，但每個傳真機的價值隨著網路中傳真機的總數增加而增加，因為每個使用者可以與更多的人傳送和接收檔案。同樣，在社群網路中，服務的使用者數量越多，服務對社群的價值就越高。</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89</a:t>
            </a:fld>
            <a:endParaRPr lang="zh-TW" altLang="en-US"/>
          </a:p>
        </p:txBody>
      </p:sp>
    </p:spTree>
    <p:extLst>
      <p:ext uri="{BB962C8B-B14F-4D97-AF65-F5344CB8AC3E}">
        <p14:creationId xmlns:p14="http://schemas.microsoft.com/office/powerpoint/2010/main" val="28900444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ffectLst/>
              </a:rPr>
              <a:t>　</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90</a:t>
            </a:fld>
            <a:endParaRPr lang="zh-TW" altLang="en-US"/>
          </a:p>
        </p:txBody>
      </p:sp>
    </p:spTree>
    <p:extLst>
      <p:ext uri="{BB962C8B-B14F-4D97-AF65-F5344CB8AC3E}">
        <p14:creationId xmlns:p14="http://schemas.microsoft.com/office/powerpoint/2010/main" val="27862340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ffectLst/>
              </a:rPr>
              <a:t>　</a:t>
            </a:r>
            <a:r>
              <a:rPr lang="zh-TW" altLang="en-US" b="0" i="0" dirty="0">
                <a:solidFill>
                  <a:srgbClr val="4D5156"/>
                </a:solidFill>
                <a:effectLst/>
                <a:latin typeface="arial" panose="020B0604020202020204" pitchFamily="34" charset="0"/>
              </a:rPr>
              <a:t>聖杯（傳說耶穌在最後的晚餐上使用過）</a:t>
            </a:r>
            <a:r>
              <a:rPr lang="en-US" altLang="zh-TW" b="0" i="0" dirty="0">
                <a:solidFill>
                  <a:srgbClr val="4D5156"/>
                </a:solidFill>
                <a:effectLst/>
                <a:latin typeface="arial" panose="020B0604020202020204" pitchFamily="34" charset="0"/>
              </a:rPr>
              <a:t>, </a:t>
            </a:r>
            <a:r>
              <a:rPr lang="zh-TW" altLang="en-US" b="0" i="0" dirty="0">
                <a:solidFill>
                  <a:srgbClr val="4D5156"/>
                </a:solidFill>
                <a:effectLst/>
                <a:latin typeface="arial" panose="020B0604020202020204" pitchFamily="34" charset="0"/>
              </a:rPr>
              <a:t>極難找到（或得到）之物。</a:t>
            </a:r>
            <a:r>
              <a:rPr lang="en-US" altLang="zh-TW" b="0" i="0" dirty="0">
                <a:solidFill>
                  <a:srgbClr val="4D5156"/>
                </a:solidFill>
                <a:effectLst/>
                <a:latin typeface="arial" panose="020B0604020202020204" pitchFamily="34" charset="0"/>
              </a:rPr>
              <a:t>【</a:t>
            </a:r>
            <a:r>
              <a:rPr lang="zh-TW" altLang="en-US" b="0" i="0" dirty="0">
                <a:solidFill>
                  <a:srgbClr val="4D5156"/>
                </a:solidFill>
                <a:effectLst/>
                <a:latin typeface="arial" panose="020B0604020202020204" pitchFamily="34" charset="0"/>
              </a:rPr>
              <a:t>喻</a:t>
            </a:r>
            <a:r>
              <a:rPr lang="en-US" altLang="zh-TW" b="0" i="0" dirty="0">
                <a:solidFill>
                  <a:srgbClr val="4D5156"/>
                </a:solidFill>
                <a:effectLst/>
                <a:latin typeface="arial" panose="020B0604020202020204" pitchFamily="34" charset="0"/>
              </a:rPr>
              <a:t>】</a:t>
            </a:r>
            <a:r>
              <a:rPr lang="zh-TW" altLang="en-US" b="0" i="0" dirty="0">
                <a:solidFill>
                  <a:srgbClr val="4D5156"/>
                </a:solidFill>
                <a:effectLst/>
                <a:latin typeface="arial" panose="020B0604020202020204" pitchFamily="34" charset="0"/>
              </a:rPr>
              <a:t>終極目標；最終夢想</a:t>
            </a:r>
            <a:r>
              <a:rPr lang="en-US" altLang="zh-TW" b="0" i="0" dirty="0">
                <a:solidFill>
                  <a:srgbClr val="4D5156"/>
                </a:solidFill>
                <a:effectLst/>
                <a:latin typeface="arial" panose="020B0604020202020204" pitchFamily="34" charset="0"/>
              </a:rPr>
              <a:t>. </a:t>
            </a:r>
          </a:p>
          <a:p>
            <a:r>
              <a:rPr lang="zh-TW" altLang="en-US" sz="1200" b="1" dirty="0">
                <a:solidFill>
                  <a:srgbClr val="003399"/>
                </a:solidFill>
              </a:rPr>
              <a:t>五項核心衡量指標</a:t>
            </a:r>
            <a:r>
              <a:rPr lang="zh-TW" altLang="en-US" dirty="0"/>
              <a:t>第一項指標是「留客率」（</a:t>
            </a:r>
            <a:r>
              <a:rPr lang="en-US" altLang="zh-TW" dirty="0"/>
              <a:t>retention rate</a:t>
            </a:r>
            <a:r>
              <a:rPr lang="zh-TW" altLang="en-US" dirty="0"/>
              <a:t>）。該指標衡量既有客戶在一定 時間內會繼續使用企業服務或產品的比率。用過 </a:t>
            </a:r>
            <a:r>
              <a:rPr lang="en-US" altLang="zh-TW" dirty="0"/>
              <a:t>iPhone </a:t>
            </a:r>
            <a:r>
              <a:rPr lang="zh-TW" altLang="en-US" dirty="0"/>
              <a:t>的消費者幾乎都死忠地隨著 </a:t>
            </a:r>
            <a:r>
              <a:rPr lang="en-US" altLang="zh-TW" dirty="0"/>
              <a:t>iPhone </a:t>
            </a:r>
            <a:r>
              <a:rPr lang="zh-TW" altLang="en-US" dirty="0"/>
              <a:t>升級，很少人 會改換成安卓系統的手機</a:t>
            </a:r>
            <a:endParaRPr lang="en-US" altLang="zh-TW" dirty="0"/>
          </a:p>
          <a:p>
            <a:r>
              <a:rPr lang="zh-TW" altLang="en-US" dirty="0"/>
              <a:t>第二項指標是「成長率」（</a:t>
            </a:r>
            <a:r>
              <a:rPr lang="en-US" altLang="zh-TW" dirty="0"/>
              <a:t>growth rate</a:t>
            </a:r>
            <a:r>
              <a:rPr lang="zh-TW" altLang="en-US" dirty="0"/>
              <a:t>）。</a:t>
            </a:r>
            <a:endParaRPr lang="en-US" altLang="zh-TW" dirty="0"/>
          </a:p>
          <a:p>
            <a:r>
              <a:rPr lang="zh-TW" altLang="en-US" dirty="0"/>
              <a:t>第三項指標是「獲取客戶成本」（</a:t>
            </a:r>
            <a:r>
              <a:rPr lang="en-US" altLang="zh-TW" dirty="0"/>
              <a:t>customer acquisition cost</a:t>
            </a:r>
            <a:r>
              <a:rPr lang="zh-TW" altLang="en-US" dirty="0"/>
              <a:t> </a:t>
            </a:r>
            <a:r>
              <a:rPr lang="en-US" altLang="zh-TW" dirty="0"/>
              <a:t>) ;</a:t>
            </a:r>
            <a:r>
              <a:rPr lang="zh-TW" altLang="en-US" dirty="0"/>
              <a:t>第四項指標是「客戶轉化率」（</a:t>
            </a:r>
            <a:r>
              <a:rPr lang="en-US" altLang="zh-TW" dirty="0"/>
              <a:t>conversion rate</a:t>
            </a:r>
            <a:r>
              <a:rPr lang="zh-TW" altLang="en-US" dirty="0"/>
              <a:t>），是指潛在客戶接觸到該 企業的相關資訊後，會被企業轉化成客戶的比率。例如，我們常接到金融機構的 來電詢問我們是否需要貸款</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91</a:t>
            </a:fld>
            <a:endParaRPr lang="zh-TW" altLang="en-US"/>
          </a:p>
        </p:txBody>
      </p:sp>
    </p:spTree>
    <p:extLst>
      <p:ext uri="{BB962C8B-B14F-4D97-AF65-F5344CB8AC3E}">
        <p14:creationId xmlns:p14="http://schemas.microsoft.com/office/powerpoint/2010/main" val="14286036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雖然很難找到</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Targe</a:t>
            </a:r>
            <a:r>
              <a:rPr lang="en-US"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t</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的專有資料，但可以參考一些公開的零售資料集，例如</a:t>
            </a:r>
            <a:r>
              <a:rPr lang="en-US"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UCI</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機器學習庫中的</a:t>
            </a:r>
            <a:r>
              <a:rPr lang="en-US"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線上零售資料集</a:t>
            </a:r>
            <a:r>
              <a:rPr lang="en-US"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，這個資料集包含了大量的交易資料，可以用於建立類似的客戶生命週期價值預測、購買趨勢分析和個性化行銷模型</a:t>
            </a:r>
            <a:r>
              <a:rPr lang="en-US"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92</a:t>
            </a:fld>
            <a:endParaRPr lang="zh-TW" altLang="en-US"/>
          </a:p>
        </p:txBody>
      </p:sp>
    </p:spTree>
    <p:extLst>
      <p:ext uri="{BB962C8B-B14F-4D97-AF65-F5344CB8AC3E}">
        <p14:creationId xmlns:p14="http://schemas.microsoft.com/office/powerpoint/2010/main" val="12082245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ffectLst/>
              </a:rPr>
              <a:t>　</a:t>
            </a:r>
            <a:r>
              <a:rPr lang="zh-TW" altLang="en-US" b="0" i="0" dirty="0">
                <a:solidFill>
                  <a:srgbClr val="4D5156"/>
                </a:solidFill>
                <a:effectLst/>
                <a:latin typeface="arial" panose="020B0604020202020204" pitchFamily="34" charset="0"/>
              </a:rPr>
              <a:t>聖杯（傳說耶穌在最後的晚餐上使用過）</a:t>
            </a:r>
            <a:r>
              <a:rPr lang="en-US" altLang="zh-TW" b="0" i="0" dirty="0">
                <a:solidFill>
                  <a:srgbClr val="4D5156"/>
                </a:solidFill>
                <a:effectLst/>
                <a:latin typeface="arial" panose="020B0604020202020204" pitchFamily="34" charset="0"/>
              </a:rPr>
              <a:t>, </a:t>
            </a:r>
            <a:r>
              <a:rPr lang="zh-TW" altLang="en-US" b="0" i="0" dirty="0">
                <a:solidFill>
                  <a:srgbClr val="4D5156"/>
                </a:solidFill>
                <a:effectLst/>
                <a:latin typeface="arial" panose="020B0604020202020204" pitchFamily="34" charset="0"/>
              </a:rPr>
              <a:t>極難找到（或得到）之物。</a:t>
            </a:r>
            <a:r>
              <a:rPr lang="en-US" altLang="zh-TW" b="0" i="0" dirty="0">
                <a:solidFill>
                  <a:srgbClr val="4D5156"/>
                </a:solidFill>
                <a:effectLst/>
                <a:latin typeface="arial" panose="020B0604020202020204" pitchFamily="34" charset="0"/>
              </a:rPr>
              <a:t>【</a:t>
            </a:r>
            <a:r>
              <a:rPr lang="zh-TW" altLang="en-US" b="0" i="0" dirty="0">
                <a:solidFill>
                  <a:srgbClr val="4D5156"/>
                </a:solidFill>
                <a:effectLst/>
                <a:latin typeface="arial" panose="020B0604020202020204" pitchFamily="34" charset="0"/>
              </a:rPr>
              <a:t>喻</a:t>
            </a:r>
            <a:r>
              <a:rPr lang="en-US" altLang="zh-TW" b="0" i="0" dirty="0">
                <a:solidFill>
                  <a:srgbClr val="4D5156"/>
                </a:solidFill>
                <a:effectLst/>
                <a:latin typeface="arial" panose="020B0604020202020204" pitchFamily="34" charset="0"/>
              </a:rPr>
              <a:t>】</a:t>
            </a:r>
            <a:r>
              <a:rPr lang="zh-TW" altLang="en-US" b="0" i="0" dirty="0">
                <a:solidFill>
                  <a:srgbClr val="4D5156"/>
                </a:solidFill>
                <a:effectLst/>
                <a:latin typeface="arial" panose="020B0604020202020204" pitchFamily="34" charset="0"/>
              </a:rPr>
              <a:t>終極目標；最終夢想</a:t>
            </a:r>
            <a:r>
              <a:rPr lang="en-US" altLang="zh-TW" b="0" i="0" dirty="0">
                <a:solidFill>
                  <a:srgbClr val="4D5156"/>
                </a:solidFill>
                <a:effectLst/>
                <a:latin typeface="arial" panose="020B0604020202020204" pitchFamily="34" charset="0"/>
              </a:rPr>
              <a:t>. </a:t>
            </a:r>
          </a:p>
          <a:p>
            <a:r>
              <a:rPr lang="zh-TW" altLang="en-US" sz="1200" b="1" dirty="0">
                <a:solidFill>
                  <a:srgbClr val="003399"/>
                </a:solidFill>
              </a:rPr>
              <a:t>五項核心衡量指標</a:t>
            </a:r>
            <a:r>
              <a:rPr lang="zh-TW" altLang="en-US" dirty="0"/>
              <a:t>第一項指標是「留客率」（</a:t>
            </a:r>
            <a:r>
              <a:rPr lang="en-US" altLang="zh-TW" dirty="0"/>
              <a:t>retention rate</a:t>
            </a:r>
            <a:r>
              <a:rPr lang="zh-TW" altLang="en-US" dirty="0"/>
              <a:t>）。該指標衡量既有客戶在一定 時間內會繼續使用企業服務或產品的比率。用過 </a:t>
            </a:r>
            <a:r>
              <a:rPr lang="en-US" altLang="zh-TW" dirty="0"/>
              <a:t>iPhone </a:t>
            </a:r>
            <a:r>
              <a:rPr lang="zh-TW" altLang="en-US" dirty="0"/>
              <a:t>的消費者幾乎都死忠地隨著 </a:t>
            </a:r>
            <a:r>
              <a:rPr lang="en-US" altLang="zh-TW" dirty="0"/>
              <a:t>iPhone </a:t>
            </a:r>
            <a:r>
              <a:rPr lang="zh-TW" altLang="en-US" dirty="0"/>
              <a:t>升級，很少人 會改換成安卓系統的手機</a:t>
            </a:r>
            <a:endParaRPr lang="en-US" altLang="zh-TW" dirty="0"/>
          </a:p>
          <a:p>
            <a:r>
              <a:rPr lang="zh-TW" altLang="en-US" dirty="0"/>
              <a:t>第二項指標是「成長率」（</a:t>
            </a:r>
            <a:r>
              <a:rPr lang="en-US" altLang="zh-TW" dirty="0"/>
              <a:t>growth rate</a:t>
            </a:r>
            <a:r>
              <a:rPr lang="zh-TW" altLang="en-US" dirty="0"/>
              <a:t>）。</a:t>
            </a:r>
            <a:endParaRPr lang="en-US" altLang="zh-TW" dirty="0"/>
          </a:p>
          <a:p>
            <a:r>
              <a:rPr lang="zh-TW" altLang="en-US" dirty="0"/>
              <a:t>第三項指標是「獲取客戶成本」（</a:t>
            </a:r>
            <a:r>
              <a:rPr lang="en-US" altLang="zh-TW" dirty="0"/>
              <a:t>customer acquisition cost</a:t>
            </a:r>
            <a:r>
              <a:rPr lang="zh-TW" altLang="en-US" dirty="0"/>
              <a:t> </a:t>
            </a:r>
            <a:r>
              <a:rPr lang="en-US" altLang="zh-TW" dirty="0"/>
              <a:t>) ;</a:t>
            </a:r>
            <a:r>
              <a:rPr lang="zh-TW" altLang="en-US" dirty="0"/>
              <a:t>第四項指標是「客戶轉化率」（</a:t>
            </a:r>
            <a:r>
              <a:rPr lang="en-US" altLang="zh-TW" dirty="0"/>
              <a:t>conversion rate</a:t>
            </a:r>
            <a:r>
              <a:rPr lang="zh-TW" altLang="en-US" dirty="0"/>
              <a:t>），是指潛在客戶接觸到該 企業的相關資訊後，會被企業轉化成客戶的比率。例如，我們常接到金融機構的 來電詢問我們是否需要貸款</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94</a:t>
            </a:fld>
            <a:endParaRPr lang="zh-TW" altLang="en-US"/>
          </a:p>
        </p:txBody>
      </p:sp>
    </p:spTree>
    <p:extLst>
      <p:ext uri="{BB962C8B-B14F-4D97-AF65-F5344CB8AC3E}">
        <p14:creationId xmlns:p14="http://schemas.microsoft.com/office/powerpoint/2010/main" val="39951349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D5156"/>
                </a:solidFill>
                <a:effectLst/>
                <a:latin typeface="arial" panose="020B0604020202020204" pitchFamily="34" charset="0"/>
              </a:rPr>
              <a:t>The </a:t>
            </a:r>
            <a:r>
              <a:rPr lang="en-US" altLang="zh-TW" b="0" i="0" dirty="0">
                <a:solidFill>
                  <a:srgbClr val="EA4335"/>
                </a:solidFill>
                <a:effectLst/>
                <a:latin typeface="arial" panose="020B0604020202020204" pitchFamily="34" charset="0"/>
              </a:rPr>
              <a:t>Long Tail</a:t>
            </a:r>
            <a:r>
              <a:rPr lang="en-US" altLang="zh-TW" b="0" i="0" dirty="0">
                <a:solidFill>
                  <a:srgbClr val="4D5156"/>
                </a:solidFill>
                <a:effectLst/>
                <a:latin typeface="arial" panose="020B0604020202020204" pitchFamily="34" charset="0"/>
              </a:rPr>
              <a:t> Effect</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97</a:t>
            </a:fld>
            <a:endParaRPr lang="zh-TW" altLang="en-US"/>
          </a:p>
        </p:txBody>
      </p:sp>
    </p:spTree>
    <p:extLst>
      <p:ext uri="{BB962C8B-B14F-4D97-AF65-F5344CB8AC3E}">
        <p14:creationId xmlns:p14="http://schemas.microsoft.com/office/powerpoint/2010/main" val="9610422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投影片影像版面配置區 1">
            <a:extLst>
              <a:ext uri="{FF2B5EF4-FFF2-40B4-BE49-F238E27FC236}">
                <a16:creationId xmlns:a16="http://schemas.microsoft.com/office/drawing/2014/main" id="{2F2E22BC-9758-4960-90B5-3A7F16BAD996}"/>
              </a:ext>
            </a:extLst>
          </p:cNvPr>
          <p:cNvSpPr>
            <a:spLocks noGrp="1" noRot="1" noChangeAspect="1" noChangeArrowheads="1" noTextEdit="1"/>
          </p:cNvSpPr>
          <p:nvPr>
            <p:ph type="sldImg"/>
          </p:nvPr>
        </p:nvSpPr>
        <p:spPr>
          <a:ln/>
        </p:spPr>
      </p:sp>
      <p:sp>
        <p:nvSpPr>
          <p:cNvPr id="119811" name="備忘稿版面配置區 2">
            <a:extLst>
              <a:ext uri="{FF2B5EF4-FFF2-40B4-BE49-F238E27FC236}">
                <a16:creationId xmlns:a16="http://schemas.microsoft.com/office/drawing/2014/main" id="{BB96D1D9-4B7D-47D8-ACEA-62ED61161C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119812" name="投影片編號版面配置區 3">
            <a:extLst>
              <a:ext uri="{FF2B5EF4-FFF2-40B4-BE49-F238E27FC236}">
                <a16:creationId xmlns:a16="http://schemas.microsoft.com/office/drawing/2014/main" id="{97C56B0E-0356-48B1-8D81-4F8F4BF7B8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9E0EBE8E-A97C-42C3-98F5-07075DC12F77}" type="slidenum">
              <a:rPr lang="zh-TW" altLang="en-US" smtClean="0"/>
              <a:pPr/>
              <a:t>98</a:t>
            </a:fld>
            <a:endParaRPr lang="en-US" altLang="zh-TW"/>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8DE49EC-4BE8-4BFD-A51D-B18C3D0CFC43}"/>
              </a:ext>
            </a:extLst>
          </p:cNvPr>
          <p:cNvSpPr>
            <a:spLocks noGrp="1" noRot="1" noChangeAspect="1" noChangeArrowheads="1" noTextEdit="1"/>
          </p:cNvSpPr>
          <p:nvPr>
            <p:ph type="sldImg"/>
          </p:nvPr>
        </p:nvSpPr>
        <p:spPr>
          <a:xfrm>
            <a:off x="569913" y="838200"/>
            <a:ext cx="5410200" cy="3044825"/>
          </a:xfrm>
          <a:ln/>
        </p:spPr>
      </p:sp>
      <p:sp>
        <p:nvSpPr>
          <p:cNvPr id="13315" name="Rectangle 3">
            <a:extLst>
              <a:ext uri="{FF2B5EF4-FFF2-40B4-BE49-F238E27FC236}">
                <a16:creationId xmlns:a16="http://schemas.microsoft.com/office/drawing/2014/main" id="{13050521-D60F-46D6-90F7-D2989AAE45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8</a:t>
            </a:fld>
            <a:endParaRPr lang="zh-TW" altLang="en-US"/>
          </a:p>
        </p:txBody>
      </p:sp>
    </p:spTree>
    <p:extLst>
      <p:ext uri="{BB962C8B-B14F-4D97-AF65-F5344CB8AC3E}">
        <p14:creationId xmlns:p14="http://schemas.microsoft.com/office/powerpoint/2010/main" val="35941551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212529"/>
                </a:solidFill>
                <a:effectLst/>
                <a:latin typeface="Noto Sans TC"/>
              </a:rPr>
              <a:t>結構洞是在超連結世界中，該連結而未連結的節點，在你搭高鐵時，坐你旁邊的那個人，跟你之間就存在一個結構洞，如果你們開始交談，就是彌補結構洞的開始。</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100</a:t>
            </a:fld>
            <a:endParaRPr lang="zh-TW" altLang="en-US"/>
          </a:p>
        </p:txBody>
      </p:sp>
    </p:spTree>
    <p:extLst>
      <p:ext uri="{BB962C8B-B14F-4D97-AF65-F5344CB8AC3E}">
        <p14:creationId xmlns:p14="http://schemas.microsoft.com/office/powerpoint/2010/main" val="38614764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effectLst/>
                <a:latin typeface="Roboto Condensed" panose="02000000000000000000" pitchFamily="2" charset="0"/>
              </a:rPr>
              <a:t>2018</a:t>
            </a:r>
            <a:r>
              <a:rPr lang="zh-TW" altLang="en-US" b="0" i="0" dirty="0">
                <a:effectLst/>
                <a:latin typeface="Roboto Condensed" panose="02000000000000000000" pitchFamily="2" charset="0"/>
              </a:rPr>
              <a:t>年</a:t>
            </a:r>
            <a:r>
              <a:rPr lang="en-US" altLang="zh-TW" b="0" i="0" dirty="0">
                <a:effectLst/>
                <a:latin typeface="Roboto Condensed" panose="02000000000000000000" pitchFamily="2" charset="0"/>
              </a:rPr>
              <a:t>10</a:t>
            </a:r>
            <a:r>
              <a:rPr lang="zh-TW" altLang="en-US" b="0" i="0" dirty="0">
                <a:effectLst/>
                <a:latin typeface="Roboto Condensed" panose="02000000000000000000" pitchFamily="2" charset="0"/>
              </a:rPr>
              <a:t>月</a:t>
            </a:r>
            <a:r>
              <a:rPr lang="en-US" altLang="zh-TW" b="0" i="0" dirty="0">
                <a:effectLst/>
                <a:latin typeface="Roboto Condensed" panose="02000000000000000000" pitchFamily="2" charset="0"/>
              </a:rPr>
              <a:t>9</a:t>
            </a:r>
            <a:r>
              <a:rPr lang="zh-TW" altLang="en-US" b="0" i="0" dirty="0">
                <a:effectLst/>
                <a:latin typeface="Roboto Condensed" panose="02000000000000000000" pitchFamily="2" charset="0"/>
              </a:rPr>
              <a:t>日出版的「</a:t>
            </a:r>
            <a:r>
              <a:rPr lang="en-US" altLang="zh-TW" b="0" i="0" dirty="0" err="1">
                <a:effectLst/>
                <a:latin typeface="Roboto Condensed" panose="02000000000000000000" pitchFamily="2" charset="0"/>
              </a:rPr>
              <a:t>Blitzscaling</a:t>
            </a:r>
            <a:r>
              <a:rPr lang="en-US" altLang="zh-TW" b="0" i="0" dirty="0">
                <a:effectLst/>
                <a:latin typeface="Roboto Condensed" panose="02000000000000000000" pitchFamily="2" charset="0"/>
              </a:rPr>
              <a:t>: The Lightning-Fast Path to Building Massively Valuable Companies</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102</a:t>
            </a:fld>
            <a:endParaRPr lang="zh-TW" altLang="en-US"/>
          </a:p>
        </p:txBody>
      </p:sp>
    </p:spTree>
    <p:extLst>
      <p:ext uri="{BB962C8B-B14F-4D97-AF65-F5344CB8AC3E}">
        <p14:creationId xmlns:p14="http://schemas.microsoft.com/office/powerpoint/2010/main" val="38579435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以下是一些可能導致網紅經濟</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走火入魔</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的情況和原因，以及潛在的影響：內容低俗化和博眼球 過度商業化和虛假宣傳 心理健康問題 法律和道德風險。</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103</a:t>
            </a:fld>
            <a:endParaRPr lang="zh-TW" altLang="en-US"/>
          </a:p>
        </p:txBody>
      </p:sp>
    </p:spTree>
    <p:extLst>
      <p:ext uri="{BB962C8B-B14F-4D97-AF65-F5344CB8AC3E}">
        <p14:creationId xmlns:p14="http://schemas.microsoft.com/office/powerpoint/2010/main" val="8942537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1200" dirty="0">
                <a:solidFill>
                  <a:schemeClr val="tx1"/>
                </a:solidFill>
                <a:effectLst/>
                <a:latin typeface="+mn-lt"/>
                <a:ea typeface="+mn-ea"/>
                <a:cs typeface="+mn-cs"/>
              </a:rPr>
              <a:t>Too Good To Be True </a:t>
            </a:r>
            <a:r>
              <a:rPr lang="en-US" altLang="zh-TW" sz="1200" kern="1200" dirty="0">
                <a:solidFill>
                  <a:schemeClr val="tx1"/>
                </a:solidFill>
                <a:effectLst/>
                <a:latin typeface="+mn-lt"/>
                <a:ea typeface="+mn-ea"/>
                <a:cs typeface="+mn-cs"/>
              </a:rPr>
              <a:t>How virtual celebrities are changing entertainment</a:t>
            </a:r>
            <a:r>
              <a:rPr lang="en-US" altLang="zh-TW" dirty="0">
                <a:effectLst/>
              </a:rPr>
              <a:t> </a:t>
            </a:r>
            <a:r>
              <a:rPr lang="zh-TW" altLang="en-US" sz="1200" b="1" kern="1200" dirty="0">
                <a:solidFill>
                  <a:schemeClr val="tx1"/>
                </a:solidFill>
                <a:effectLst/>
                <a:latin typeface="+mn-lt"/>
                <a:ea typeface="+mn-ea"/>
                <a:cs typeface="+mn-cs"/>
              </a:rPr>
              <a:t>美得──不真實</a:t>
            </a:r>
            <a:r>
              <a:rPr lang="zh-TW" altLang="en-US" dirty="0">
                <a:effectLst/>
              </a:rPr>
              <a:t> </a:t>
            </a:r>
            <a:r>
              <a:rPr lang="zh-TW" altLang="en-US" sz="1200" kern="1200" dirty="0">
                <a:solidFill>
                  <a:schemeClr val="tx1"/>
                </a:solidFill>
                <a:effectLst/>
                <a:latin typeface="+mn-lt"/>
                <a:ea typeface="+mn-ea"/>
                <a:cs typeface="+mn-cs"/>
              </a:rPr>
              <a:t>虛擬名人正逐步重塑你我所知的娛樂世界</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dirty="0">
                <a:effectLst/>
              </a:rPr>
              <a:t>How virtual celebrities are changing entertainment</a:t>
            </a:r>
          </a:p>
          <a:p>
            <a:br>
              <a:rPr lang="en-US" altLang="zh-TW" dirty="0">
                <a:effectLst/>
              </a:rPr>
            </a:br>
            <a:r>
              <a:rPr lang="en-US" altLang="zh-TW" dirty="0">
                <a:effectLst/>
              </a:rPr>
              <a:t>She sings, dances and interacts with her sea of adoring fans as her electric blue hair glows under the stage lights. But there’s something different about this pop star — she doesn’t physically exist. The digital superstar dancing on stage is Hatsune Miku, a virtual celebrity, and she’s part of a growing trend that transcends the boundary between the physical and digital worlds.</a:t>
            </a:r>
          </a:p>
          <a:p>
            <a:r>
              <a:rPr lang="zh-TW" altLang="en-US" dirty="0">
                <a:effectLst/>
              </a:rPr>
              <a:t>她載歌載舞，與許多粉絲互動，電光藍的秀發在舞檯燈光下熠熠生輝。但這位流行歌手卻與眾不同</a:t>
            </a:r>
            <a:r>
              <a:rPr lang="en-US" altLang="zh-TW" dirty="0">
                <a:effectLst/>
              </a:rPr>
              <a:t>——</a:t>
            </a:r>
            <a:r>
              <a:rPr lang="zh-TW" altLang="en-US" dirty="0">
                <a:effectLst/>
              </a:rPr>
              <a:t>她並非真實存在。這位在舞台上翩翩起舞的數位巨星是初音未來，一位虛擬明星，她正引領著一股跨越現實世界與數位世界界限的潮流。</a:t>
            </a:r>
            <a:br>
              <a:rPr lang="en-US" altLang="zh-TW" dirty="0">
                <a:effectLst/>
              </a:rPr>
            </a:br>
            <a:r>
              <a:rPr lang="en-US" altLang="zh-TW" dirty="0">
                <a:effectLst/>
              </a:rPr>
              <a:t>Virtual celebrities, also known as (AKA) virtual influencers, are digital characters that are created using a blend of technologies including computer-generated images (CGI) and artificial intelligence (AI). They are designed to look and behave like real people and are able to sing, dance, model clothing, endorse products, engage with fans on social media and even advocate for causes. While some people embrace this new trend, others reject it for fear that interactions with digital personalities might lack credibility.</a:t>
            </a:r>
            <a:r>
              <a:rPr lang="zh-TW" altLang="en-US" dirty="0">
                <a:effectLst/>
              </a:rPr>
              <a:t>虛擬明星，又稱虛擬網紅，是利用電腦生成影像 </a:t>
            </a:r>
            <a:r>
              <a:rPr lang="en-US" altLang="zh-TW" dirty="0">
                <a:effectLst/>
              </a:rPr>
              <a:t>(CGI) </a:t>
            </a:r>
            <a:r>
              <a:rPr lang="zh-TW" altLang="en-US" dirty="0">
                <a:effectLst/>
              </a:rPr>
              <a:t>和人工智慧 </a:t>
            </a:r>
            <a:r>
              <a:rPr lang="en-US" altLang="zh-TW" dirty="0">
                <a:effectLst/>
              </a:rPr>
              <a:t>(AI) </a:t>
            </a:r>
            <a:r>
              <a:rPr lang="zh-TW" altLang="en-US" dirty="0">
                <a:effectLst/>
              </a:rPr>
              <a:t>等多種技術打造的數位角色。他們被設計成外觀和行為與真人相似，能夠唱歌、跳舞、擔任服裝模特兒、代言產品、在社群媒體上與粉絲互動，甚至為公益事業發聲。有些人欣然接受這種新趨勢，但有些人對此持反對態度，因為他們擔心與數位名人的互動可能缺乏可信度。</a:t>
            </a:r>
            <a:endParaRPr lang="en-US" altLang="zh-TW" dirty="0">
              <a:effectLst/>
            </a:endParaRPr>
          </a:p>
          <a:p>
            <a:br>
              <a:rPr lang="en-US" altLang="zh-TW" dirty="0">
                <a:effectLst/>
              </a:rPr>
            </a:br>
            <a:endParaRPr lang="en-US" altLang="zh-TW" dirty="0">
              <a:effectLst/>
            </a:endParaRPr>
          </a:p>
          <a:p>
            <a:br>
              <a:rPr lang="en-US" altLang="zh-TW" dirty="0">
                <a:effectLst/>
              </a:rPr>
            </a:br>
            <a:endParaRPr lang="en-US" altLang="zh-TW" dirty="0">
              <a:effectLst/>
            </a:endParaRPr>
          </a:p>
          <a:p>
            <a:r>
              <a:rPr lang="en-US" altLang="zh-TW" dirty="0">
                <a:effectLst/>
              </a:rPr>
              <a:t>What makes 16-year-old Hatsune Miku special is that she is a collaboration between human creativity and technology and “sings” over 100,000 songs created by individual fans. Her voice is a product of a complex voice synthesizer called Vocaloid, and her performances are entirely digital. She has even performed with major artists like Lady Gaga and Pharrell Williams. Miku’s live concerts, where holograms or LED screens are used to bring her to “life,” have sold out in cities around the world.</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104</a:t>
            </a:fld>
            <a:endParaRPr lang="zh-TW" altLang="en-US"/>
          </a:p>
        </p:txBody>
      </p:sp>
    </p:spTree>
    <p:extLst>
      <p:ext uri="{BB962C8B-B14F-4D97-AF65-F5344CB8AC3E}">
        <p14:creationId xmlns:p14="http://schemas.microsoft.com/office/powerpoint/2010/main" val="27229163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0A075-6D11-4BF5-6991-F182E80D386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AE6D715-C3F7-67C5-1D2E-9EA3C4F6959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89C5901-1437-87F4-4C6D-2AD82D7DDF30}"/>
              </a:ext>
            </a:extLst>
          </p:cNvPr>
          <p:cNvSpPr>
            <a:spLocks noGrp="1"/>
          </p:cNvSpPr>
          <p:nvPr>
            <p:ph type="body" idx="1"/>
          </p:nvPr>
        </p:nvSpPr>
        <p:spPr/>
        <p:txBody>
          <a:bodyPr/>
          <a:lstStyle/>
          <a:p>
            <a:r>
              <a:rPr lang="en-US" altLang="zh-TW" sz="1200" b="1" kern="1200" dirty="0">
                <a:solidFill>
                  <a:schemeClr val="tx1"/>
                </a:solidFill>
                <a:effectLst/>
                <a:latin typeface="+mn-lt"/>
                <a:ea typeface="+mn-ea"/>
                <a:cs typeface="+mn-cs"/>
              </a:rPr>
              <a:t> </a:t>
            </a:r>
            <a:r>
              <a:rPr lang="zh-TW" altLang="en-US" dirty="0">
                <a:effectLst/>
              </a:rPr>
              <a:t> </a:t>
            </a:r>
            <a:endParaRPr lang="zh-TW" altLang="en-US" dirty="0"/>
          </a:p>
        </p:txBody>
      </p:sp>
      <p:sp>
        <p:nvSpPr>
          <p:cNvPr id="4" name="投影片編號版面配置區 3">
            <a:extLst>
              <a:ext uri="{FF2B5EF4-FFF2-40B4-BE49-F238E27FC236}">
                <a16:creationId xmlns:a16="http://schemas.microsoft.com/office/drawing/2014/main" id="{94DC008C-FE66-7ABB-A168-79B64CBD88CA}"/>
              </a:ext>
            </a:extLst>
          </p:cNvPr>
          <p:cNvSpPr>
            <a:spLocks noGrp="1"/>
          </p:cNvSpPr>
          <p:nvPr>
            <p:ph type="sldNum" sz="quarter" idx="5"/>
          </p:nvPr>
        </p:nvSpPr>
        <p:spPr/>
        <p:txBody>
          <a:bodyPr/>
          <a:lstStyle/>
          <a:p>
            <a:fld id="{F18A0BFF-6330-4569-975E-B50BF169FA45}" type="slidenum">
              <a:rPr lang="zh-TW" altLang="en-US" smtClean="0"/>
              <a:t>105</a:t>
            </a:fld>
            <a:endParaRPr lang="zh-TW" altLang="en-US"/>
          </a:p>
        </p:txBody>
      </p:sp>
    </p:spTree>
    <p:extLst>
      <p:ext uri="{BB962C8B-B14F-4D97-AF65-F5344CB8AC3E}">
        <p14:creationId xmlns:p14="http://schemas.microsoft.com/office/powerpoint/2010/main" val="40479208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86356-AD03-06A4-BD61-2E30423C965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E371B63-331C-0A1E-2F9D-4EEE25B6E6B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1834961-1B01-57E8-4383-BBEC93CB26C0}"/>
              </a:ext>
            </a:extLst>
          </p:cNvPr>
          <p:cNvSpPr>
            <a:spLocks noGrp="1"/>
          </p:cNvSpPr>
          <p:nvPr>
            <p:ph type="body" idx="1"/>
          </p:nvPr>
        </p:nvSpPr>
        <p:spPr/>
        <p:txBody>
          <a:bodyPr/>
          <a:lstStyle/>
          <a:p>
            <a:r>
              <a:rPr lang="en-US" altLang="zh-TW" sz="1200" b="1" kern="1200" dirty="0">
                <a:solidFill>
                  <a:schemeClr val="tx1"/>
                </a:solidFill>
                <a:effectLst/>
                <a:latin typeface="+mn-lt"/>
                <a:ea typeface="+mn-ea"/>
                <a:cs typeface="+mn-cs"/>
              </a:rPr>
              <a:t> </a:t>
            </a:r>
            <a:endParaRPr lang="en-US" altLang="zh-TW" dirty="0">
              <a:effectLst/>
            </a:endParaRPr>
          </a:p>
          <a:p>
            <a:endParaRPr lang="en-US" altLang="zh-TW" dirty="0">
              <a:effectLst/>
            </a:endParaRPr>
          </a:p>
          <a:p>
            <a:r>
              <a:rPr lang="en-US" altLang="zh-TW" dirty="0">
                <a:effectLst/>
              </a:rPr>
              <a:t>What makes 16-year-old Hatsune Miku special is that she is a collaboration between human creativity and technology and “sings” over 100,000 songs created by individual fans. Her voice is a product of a complex voice synthesizer called Vocaloid, and her performances are entirely digital. She has even performed with major artists like Lady Gaga and Pharrell Williams. Miku’s live concerts, where holograms or LED screens are used to bring her to “life,” have sold out in cities around the world.</a:t>
            </a:r>
            <a:endParaRPr lang="zh-TW" altLang="en-US" dirty="0"/>
          </a:p>
        </p:txBody>
      </p:sp>
      <p:sp>
        <p:nvSpPr>
          <p:cNvPr id="4" name="投影片編號版面配置區 3">
            <a:extLst>
              <a:ext uri="{FF2B5EF4-FFF2-40B4-BE49-F238E27FC236}">
                <a16:creationId xmlns:a16="http://schemas.microsoft.com/office/drawing/2014/main" id="{C992ACC8-6793-003F-7920-9788951B81AC}"/>
              </a:ext>
            </a:extLst>
          </p:cNvPr>
          <p:cNvSpPr>
            <a:spLocks noGrp="1"/>
          </p:cNvSpPr>
          <p:nvPr>
            <p:ph type="sldNum" sz="quarter" idx="5"/>
          </p:nvPr>
        </p:nvSpPr>
        <p:spPr/>
        <p:txBody>
          <a:bodyPr/>
          <a:lstStyle/>
          <a:p>
            <a:fld id="{F18A0BFF-6330-4569-975E-B50BF169FA45}" type="slidenum">
              <a:rPr lang="zh-TW" altLang="en-US" smtClean="0"/>
              <a:t>106</a:t>
            </a:fld>
            <a:endParaRPr lang="zh-TW" altLang="en-US"/>
          </a:p>
        </p:txBody>
      </p:sp>
    </p:spTree>
    <p:extLst>
      <p:ext uri="{BB962C8B-B14F-4D97-AF65-F5344CB8AC3E}">
        <p14:creationId xmlns:p14="http://schemas.microsoft.com/office/powerpoint/2010/main" val="17823684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29F39-A877-A7A8-EEFF-84BAB435233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4BBC46B-E159-354D-60B6-552B6DBB38D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736FAD9-2037-351D-EDF4-6C9A0438B038}"/>
              </a:ext>
            </a:extLst>
          </p:cNvPr>
          <p:cNvSpPr>
            <a:spLocks noGrp="1"/>
          </p:cNvSpPr>
          <p:nvPr>
            <p:ph type="body" idx="1"/>
          </p:nvPr>
        </p:nvSpPr>
        <p:spPr/>
        <p:txBody>
          <a:bodyPr/>
          <a:lstStyle/>
          <a:p>
            <a:r>
              <a:rPr lang="en-US" altLang="zh-TW" sz="1200" b="1" kern="1200" dirty="0">
                <a:solidFill>
                  <a:schemeClr val="tx1"/>
                </a:solidFill>
                <a:effectLst/>
                <a:latin typeface="+mn-lt"/>
                <a:ea typeface="+mn-ea"/>
                <a:cs typeface="+mn-cs"/>
              </a:rPr>
              <a:t> </a:t>
            </a:r>
            <a:endParaRPr lang="en-US" altLang="zh-TW" dirty="0">
              <a:effectLst/>
            </a:endParaRPr>
          </a:p>
          <a:p>
            <a:endParaRPr lang="en-US" altLang="zh-TW" dirty="0">
              <a:effectLst/>
            </a:endParaRPr>
          </a:p>
          <a:p>
            <a:r>
              <a:rPr lang="en-US" altLang="zh-TW" dirty="0">
                <a:effectLst/>
              </a:rPr>
              <a:t>What makes 16-year-old Hatsune Miku special is that she is a collaboration between human creativity and technology and “sings” over 100,000 songs created by individual fans. Her voice is a product of a complex voice synthesizer called Vocaloid, and her performances are entirely digital. She has even performed with major artists like Lady Gaga and Pharrell Williams. Miku’s live concerts, where holograms or LED screens are used to bring her to “life,” have sold out in cities around the world.</a:t>
            </a:r>
            <a:endParaRPr lang="zh-TW" altLang="en-US" dirty="0"/>
          </a:p>
        </p:txBody>
      </p:sp>
      <p:sp>
        <p:nvSpPr>
          <p:cNvPr id="4" name="投影片編號版面配置區 3">
            <a:extLst>
              <a:ext uri="{FF2B5EF4-FFF2-40B4-BE49-F238E27FC236}">
                <a16:creationId xmlns:a16="http://schemas.microsoft.com/office/drawing/2014/main" id="{BC827B12-1CB9-9261-FCF1-99B0610643CB}"/>
              </a:ext>
            </a:extLst>
          </p:cNvPr>
          <p:cNvSpPr>
            <a:spLocks noGrp="1"/>
          </p:cNvSpPr>
          <p:nvPr>
            <p:ph type="sldNum" sz="quarter" idx="5"/>
          </p:nvPr>
        </p:nvSpPr>
        <p:spPr/>
        <p:txBody>
          <a:bodyPr/>
          <a:lstStyle/>
          <a:p>
            <a:fld id="{F18A0BFF-6330-4569-975E-B50BF169FA45}" type="slidenum">
              <a:rPr lang="zh-TW" altLang="en-US" smtClean="0"/>
              <a:t>107</a:t>
            </a:fld>
            <a:endParaRPr lang="zh-TW" altLang="en-US"/>
          </a:p>
        </p:txBody>
      </p:sp>
    </p:spTree>
    <p:extLst>
      <p:ext uri="{BB962C8B-B14F-4D97-AF65-F5344CB8AC3E}">
        <p14:creationId xmlns:p14="http://schemas.microsoft.com/office/powerpoint/2010/main" val="1752578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1AE3A2CE-83A1-4B41-A57C-E97253501E72}"/>
              </a:ext>
            </a:extLst>
          </p:cNvPr>
          <p:cNvSpPr>
            <a:spLocks noGrp="1" noRot="1" noChangeAspect="1" noChangeArrowheads="1" noTextEdit="1"/>
          </p:cNvSpPr>
          <p:nvPr>
            <p:ph type="sldImg"/>
          </p:nvPr>
        </p:nvSpPr>
        <p:spPr>
          <a:xfrm>
            <a:off x="569913" y="838200"/>
            <a:ext cx="5410200" cy="3044825"/>
          </a:xfrm>
          <a:ln/>
        </p:spPr>
      </p:sp>
      <p:sp>
        <p:nvSpPr>
          <p:cNvPr id="73731" name="Rectangle 3">
            <a:extLst>
              <a:ext uri="{FF2B5EF4-FFF2-40B4-BE49-F238E27FC236}">
                <a16:creationId xmlns:a16="http://schemas.microsoft.com/office/drawing/2014/main" id="{D6285208-AEA9-40E0-8CF9-A34BF8D6C8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草間彌生雖然是一位當代前衛藝術家，但她的成功與網紅經濟有很多相似之處。她通過藝術、社交媒體、品牌合作和個人品牌建設，成功地擴大了她的影響力和市場價值。</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17371971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1AE3A2CE-83A1-4B41-A57C-E97253501E72}"/>
              </a:ext>
            </a:extLst>
          </p:cNvPr>
          <p:cNvSpPr>
            <a:spLocks noGrp="1" noRot="1" noChangeAspect="1" noChangeArrowheads="1" noTextEdit="1"/>
          </p:cNvSpPr>
          <p:nvPr>
            <p:ph type="sldImg"/>
          </p:nvPr>
        </p:nvSpPr>
        <p:spPr>
          <a:xfrm>
            <a:off x="569913" y="838200"/>
            <a:ext cx="5410200" cy="3044825"/>
          </a:xfrm>
          <a:ln/>
        </p:spPr>
      </p:sp>
      <p:sp>
        <p:nvSpPr>
          <p:cNvPr id="73731" name="Rectangle 3">
            <a:extLst>
              <a:ext uri="{FF2B5EF4-FFF2-40B4-BE49-F238E27FC236}">
                <a16:creationId xmlns:a16="http://schemas.microsoft.com/office/drawing/2014/main" id="{D6285208-AEA9-40E0-8CF9-A34BF8D6C8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Oh Rozy</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作為一位虛擬網紅，確實在社交媒體上掀起了一股新潮流，但她並不是在摧毀傳統網紅。</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虛擬網紅和傳統網紅有各自的優勢和市場定位，兩者可以在社交媒體生態系統中共存並相互補充。虛擬網紅的興起促使傳統網紅和品牌商更積極地尋求創新和差異化，以應對不斷變化的市場需求和技術環境。</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dirty="0">
                <a:latin typeface="Times New Roman" panose="02020603050405020304" pitchFamily="18" charset="0"/>
              </a:rPr>
              <a:t>韓國電視節目主持人一直在製造麻煩。在過去的一年裡，一人因在電視直播中說髒話而被解僱，另一人因誹謗已故喜劇演員而被解僱。第三個人被指控虐待初級同事。解決方法就是手：虛擬人</a:t>
            </a:r>
          </a:p>
        </p:txBody>
      </p:sp>
    </p:spTree>
    <p:extLst>
      <p:ext uri="{BB962C8B-B14F-4D97-AF65-F5344CB8AC3E}">
        <p14:creationId xmlns:p14="http://schemas.microsoft.com/office/powerpoint/2010/main" val="5229222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D53DC-8459-243A-C7C8-D7C4920D4129}"/>
            </a:ext>
          </a:extLst>
        </p:cNvPr>
        <p:cNvGrpSpPr/>
        <p:nvPr/>
      </p:nvGrpSpPr>
      <p:grpSpPr>
        <a:xfrm>
          <a:off x="0" y="0"/>
          <a:ext cx="0" cy="0"/>
          <a:chOff x="0" y="0"/>
          <a:chExt cx="0" cy="0"/>
        </a:xfrm>
      </p:grpSpPr>
      <p:sp>
        <p:nvSpPr>
          <p:cNvPr id="73730" name="Rectangle 2">
            <a:extLst>
              <a:ext uri="{FF2B5EF4-FFF2-40B4-BE49-F238E27FC236}">
                <a16:creationId xmlns:a16="http://schemas.microsoft.com/office/drawing/2014/main" id="{D29A6E87-B581-A9F3-9865-4798A0DA6BED}"/>
              </a:ext>
            </a:extLst>
          </p:cNvPr>
          <p:cNvSpPr>
            <a:spLocks noGrp="1" noRot="1" noChangeAspect="1" noChangeArrowheads="1" noTextEdit="1"/>
          </p:cNvSpPr>
          <p:nvPr>
            <p:ph type="sldImg"/>
          </p:nvPr>
        </p:nvSpPr>
        <p:spPr>
          <a:xfrm>
            <a:off x="569913" y="838200"/>
            <a:ext cx="5410200" cy="3044825"/>
          </a:xfrm>
          <a:ln/>
        </p:spPr>
      </p:sp>
      <p:sp>
        <p:nvSpPr>
          <p:cNvPr id="73731" name="Rectangle 3">
            <a:extLst>
              <a:ext uri="{FF2B5EF4-FFF2-40B4-BE49-F238E27FC236}">
                <a16:creationId xmlns:a16="http://schemas.microsoft.com/office/drawing/2014/main" id="{C326E539-0BA8-A8DD-2D99-9B5C3A651D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Oh Rozy</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作為一位虛擬網紅，確實在社交媒體上掀起了一股新潮流，但她並不是在摧毀傳統網紅。</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虛擬網紅和傳統網紅有各自的優勢和市場定位，兩者可以在社交媒體生態系統中共存並相互補充。虛擬網紅的興起促使傳統網紅和品牌商更積極地尋求創新和差異化，以應對不斷變化的市場需求和技術環境。</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dirty="0">
                <a:latin typeface="Times New Roman" panose="02020603050405020304" pitchFamily="18" charset="0"/>
              </a:rPr>
              <a:t>韓國電視節目主持人一直在製造麻煩。在過去的一年裡，一人因在電視直播中說髒話而被解僱，另一人因誹謗已故喜劇演員而被解僱。第三個人被指控虐待初級同事。解決方法就是手：虛擬人</a:t>
            </a:r>
          </a:p>
        </p:txBody>
      </p:sp>
    </p:spTree>
    <p:extLst>
      <p:ext uri="{BB962C8B-B14F-4D97-AF65-F5344CB8AC3E}">
        <p14:creationId xmlns:p14="http://schemas.microsoft.com/office/powerpoint/2010/main" val="3926344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F468C94-6CFE-AFC1-8521-661FF5239280}"/>
              </a:ext>
            </a:extLst>
          </p:cNvPr>
          <p:cNvSpPr>
            <a:spLocks noGrp="1" noRot="1" noChangeAspect="1" noChangeArrowheads="1" noTextEdit="1"/>
          </p:cNvSpPr>
          <p:nvPr>
            <p:ph type="sldImg"/>
          </p:nvPr>
        </p:nvSpPr>
        <p:spPr>
          <a:xfrm>
            <a:off x="569913" y="838200"/>
            <a:ext cx="5410200" cy="3044825"/>
          </a:xfrm>
          <a:ln/>
        </p:spPr>
      </p:sp>
      <p:sp>
        <p:nvSpPr>
          <p:cNvPr id="37891" name="Rectangle 3">
            <a:extLst>
              <a:ext uri="{FF2B5EF4-FFF2-40B4-BE49-F238E27FC236}">
                <a16:creationId xmlns:a16="http://schemas.microsoft.com/office/drawing/2014/main" id="{BE7270AD-1F98-1B48-0C0A-0A8F7AA5E2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zh-TW" sz="1200" b="1" kern="1200" dirty="0">
                <a:solidFill>
                  <a:schemeClr val="tx1"/>
                </a:solidFill>
                <a:effectLst/>
                <a:latin typeface="+mn-lt"/>
                <a:ea typeface="+mn-ea"/>
                <a:cs typeface="+mn-cs"/>
              </a:rPr>
              <a:t>三位記者獲獎</a:t>
            </a:r>
            <a:br>
              <a:rPr lang="en-US" altLang="zh-TW" sz="1200" kern="1200" dirty="0">
                <a:solidFill>
                  <a:schemeClr val="tx1"/>
                </a:solidFill>
                <a:effectLst/>
                <a:latin typeface="+mn-lt"/>
                <a:ea typeface="+mn-ea"/>
                <a:cs typeface="+mn-cs"/>
              </a:rPr>
            </a:br>
            <a:r>
              <a:rPr lang="zh-TW" altLang="zh-TW" sz="1200" kern="1200" dirty="0">
                <a:solidFill>
                  <a:schemeClr val="tx1"/>
                </a:solidFill>
                <a:effectLst/>
                <a:latin typeface="+mn-lt"/>
                <a:ea typeface="+mn-ea"/>
                <a:cs typeface="+mn-cs"/>
              </a:rPr>
              <a:t>根據公開記錄，</a:t>
            </a:r>
            <a:r>
              <a:rPr lang="en-US" altLang="zh-TW" sz="1200" kern="1200" dirty="0">
                <a:solidFill>
                  <a:schemeClr val="tx1"/>
                </a:solidFill>
                <a:effectLst/>
                <a:latin typeface="+mn-lt"/>
                <a:ea typeface="+mn-ea"/>
                <a:cs typeface="+mn-cs"/>
              </a:rPr>
              <a:t>2019 </a:t>
            </a:r>
            <a:r>
              <a:rPr lang="zh-TW" altLang="zh-TW" sz="1200" kern="1200" dirty="0">
                <a:solidFill>
                  <a:schemeClr val="tx1"/>
                </a:solidFill>
                <a:effectLst/>
                <a:latin typeface="+mn-lt"/>
                <a:ea typeface="+mn-ea"/>
                <a:cs typeface="+mn-cs"/>
              </a:rPr>
              <a:t>年</a:t>
            </a:r>
            <a:r>
              <a:rPr lang="en-US" altLang="zh-TW" sz="1200" kern="1200" dirty="0">
                <a:solidFill>
                  <a:schemeClr val="tx1"/>
                </a:solidFill>
                <a:effectLst/>
                <a:latin typeface="+mn-lt"/>
                <a:ea typeface="+mn-ea"/>
                <a:cs typeface="+mn-cs"/>
              </a:rPr>
              <a:t> Pulitzer </a:t>
            </a:r>
            <a:r>
              <a:rPr lang="zh-TW" altLang="zh-TW" sz="1200" kern="1200" dirty="0">
                <a:solidFill>
                  <a:schemeClr val="tx1"/>
                </a:solidFill>
                <a:effectLst/>
                <a:latin typeface="+mn-lt"/>
                <a:ea typeface="+mn-ea"/>
                <a:cs typeface="+mn-cs"/>
              </a:rPr>
              <a:t>的「解說性報導」（</a:t>
            </a:r>
            <a:r>
              <a:rPr lang="en-US" altLang="zh-TW" sz="1200" kern="1200" dirty="0">
                <a:solidFill>
                  <a:schemeClr val="tx1"/>
                </a:solidFill>
                <a:effectLst/>
                <a:latin typeface="+mn-lt"/>
                <a:ea typeface="+mn-ea"/>
                <a:cs typeface="+mn-cs"/>
              </a:rPr>
              <a:t>Explanatory Reporting</a:t>
            </a:r>
            <a:r>
              <a:rPr lang="zh-TW" altLang="zh-TW" sz="1200" kern="1200" dirty="0">
                <a:solidFill>
                  <a:schemeClr val="tx1"/>
                </a:solidFill>
                <a:effectLst/>
                <a:latin typeface="+mn-lt"/>
                <a:ea typeface="+mn-ea"/>
                <a:cs typeface="+mn-cs"/>
              </a:rPr>
              <a:t>）獎項頒給紐約時報的 </a:t>
            </a:r>
            <a:r>
              <a:rPr lang="en-US" altLang="zh-TW" sz="1200" b="1" kern="1200" dirty="0">
                <a:solidFill>
                  <a:schemeClr val="tx1"/>
                </a:solidFill>
                <a:effectLst/>
                <a:latin typeface="+mn-lt"/>
                <a:ea typeface="+mn-ea"/>
                <a:cs typeface="+mn-cs"/>
              </a:rPr>
              <a:t>David Barstow</a:t>
            </a:r>
            <a:r>
              <a:rPr lang="zh-TW" altLang="zh-TW" sz="1200" b="1" kern="1200" dirty="0">
                <a:solidFill>
                  <a:schemeClr val="tx1"/>
                </a:solidFill>
                <a:effectLst/>
                <a:latin typeface="+mn-lt"/>
                <a:ea typeface="+mn-ea"/>
                <a:cs typeface="+mn-cs"/>
              </a:rPr>
              <a:t>、</a:t>
            </a:r>
            <a:r>
              <a:rPr lang="en-US" altLang="zh-TW" sz="1200" b="1" kern="1200" dirty="0">
                <a:solidFill>
                  <a:schemeClr val="tx1"/>
                </a:solidFill>
                <a:effectLst/>
                <a:latin typeface="+mn-lt"/>
                <a:ea typeface="+mn-ea"/>
                <a:cs typeface="+mn-cs"/>
              </a:rPr>
              <a:t>Susanne Craig </a:t>
            </a:r>
            <a:r>
              <a:rPr lang="zh-TW" altLang="zh-TW" sz="1200" b="1" kern="1200" dirty="0">
                <a:solidFill>
                  <a:schemeClr val="tx1"/>
                </a:solidFill>
                <a:effectLst/>
                <a:latin typeface="+mn-lt"/>
                <a:ea typeface="+mn-ea"/>
                <a:cs typeface="+mn-cs"/>
              </a:rPr>
              <a:t>和</a:t>
            </a:r>
            <a:r>
              <a:rPr lang="en-US" altLang="zh-TW" sz="1200" b="1" kern="1200" dirty="0">
                <a:solidFill>
                  <a:schemeClr val="tx1"/>
                </a:solidFill>
                <a:effectLst/>
                <a:latin typeface="+mn-lt"/>
                <a:ea typeface="+mn-ea"/>
                <a:cs typeface="+mn-cs"/>
              </a:rPr>
              <a:t> Russ Buettner</a:t>
            </a:r>
            <a:r>
              <a:rPr lang="zh-TW" altLang="zh-TW" sz="1200" kern="1200" dirty="0">
                <a:solidFill>
                  <a:schemeClr val="tx1"/>
                </a:solidFill>
                <a:effectLst/>
                <a:latin typeface="+mn-lt"/>
                <a:ea typeface="+mn-ea"/>
                <a:cs typeface="+mn-cs"/>
              </a:rPr>
              <a:t>，</a:t>
            </a:r>
            <a:endParaRPr lang="zh-TW" altLang="en-US" dirty="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effectLst/>
                <a:latin typeface="Roboto Condensed" panose="02000000000000000000" pitchFamily="2" charset="0"/>
              </a:rPr>
              <a:t>2018</a:t>
            </a:r>
            <a:r>
              <a:rPr lang="zh-TW" altLang="en-US" b="0" i="0" dirty="0">
                <a:effectLst/>
                <a:latin typeface="Roboto Condensed" panose="02000000000000000000" pitchFamily="2" charset="0"/>
              </a:rPr>
              <a:t>年</a:t>
            </a:r>
            <a:r>
              <a:rPr lang="en-US" altLang="zh-TW" b="0" i="0" dirty="0">
                <a:effectLst/>
                <a:latin typeface="Roboto Condensed" panose="02000000000000000000" pitchFamily="2" charset="0"/>
              </a:rPr>
              <a:t>10</a:t>
            </a:r>
            <a:r>
              <a:rPr lang="zh-TW" altLang="en-US" b="0" i="0" dirty="0">
                <a:effectLst/>
                <a:latin typeface="Roboto Condensed" panose="02000000000000000000" pitchFamily="2" charset="0"/>
              </a:rPr>
              <a:t>月</a:t>
            </a:r>
            <a:r>
              <a:rPr lang="en-US" altLang="zh-TW" b="0" i="0" dirty="0">
                <a:effectLst/>
                <a:latin typeface="Roboto Condensed" panose="02000000000000000000" pitchFamily="2" charset="0"/>
              </a:rPr>
              <a:t>9</a:t>
            </a:r>
            <a:r>
              <a:rPr lang="zh-TW" altLang="en-US" b="0" i="0" dirty="0">
                <a:effectLst/>
                <a:latin typeface="Roboto Condensed" panose="02000000000000000000" pitchFamily="2" charset="0"/>
              </a:rPr>
              <a:t>日出版的「</a:t>
            </a:r>
            <a:r>
              <a:rPr lang="en-US" altLang="zh-TW" b="0" i="0" dirty="0" err="1">
                <a:effectLst/>
                <a:latin typeface="Roboto Condensed" panose="02000000000000000000" pitchFamily="2" charset="0"/>
              </a:rPr>
              <a:t>Blitzscaling</a:t>
            </a:r>
            <a:r>
              <a:rPr lang="en-US" altLang="zh-TW" b="0" i="0" dirty="0">
                <a:effectLst/>
                <a:latin typeface="Roboto Condensed" panose="02000000000000000000" pitchFamily="2" charset="0"/>
              </a:rPr>
              <a:t>: The Lightning-Fast Path to Building Massively Valuable Companies</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111</a:t>
            </a:fld>
            <a:endParaRPr lang="zh-TW" altLang="en-US"/>
          </a:p>
        </p:txBody>
      </p:sp>
    </p:spTree>
    <p:extLst>
      <p:ext uri="{BB962C8B-B14F-4D97-AF65-F5344CB8AC3E}">
        <p14:creationId xmlns:p14="http://schemas.microsoft.com/office/powerpoint/2010/main" val="41138658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effectLst/>
                <a:latin typeface="Roboto Condensed" panose="02000000000000000000" pitchFamily="2" charset="0"/>
              </a:rPr>
              <a:t>2018</a:t>
            </a:r>
            <a:r>
              <a:rPr lang="zh-TW" altLang="en-US" b="0" i="0" dirty="0">
                <a:effectLst/>
                <a:latin typeface="Roboto Condensed" panose="02000000000000000000" pitchFamily="2" charset="0"/>
              </a:rPr>
              <a:t>年</a:t>
            </a:r>
            <a:r>
              <a:rPr lang="en-US" altLang="zh-TW" b="0" i="0" dirty="0">
                <a:effectLst/>
                <a:latin typeface="Roboto Condensed" panose="02000000000000000000" pitchFamily="2" charset="0"/>
              </a:rPr>
              <a:t>10</a:t>
            </a:r>
            <a:r>
              <a:rPr lang="zh-TW" altLang="en-US" b="0" i="0" dirty="0">
                <a:effectLst/>
                <a:latin typeface="Roboto Condensed" panose="02000000000000000000" pitchFamily="2" charset="0"/>
              </a:rPr>
              <a:t>月</a:t>
            </a:r>
            <a:r>
              <a:rPr lang="en-US" altLang="zh-TW" b="0" i="0" dirty="0">
                <a:effectLst/>
                <a:latin typeface="Roboto Condensed" panose="02000000000000000000" pitchFamily="2" charset="0"/>
              </a:rPr>
              <a:t>9</a:t>
            </a:r>
            <a:r>
              <a:rPr lang="zh-TW" altLang="en-US" b="0" i="0" dirty="0">
                <a:effectLst/>
                <a:latin typeface="Roboto Condensed" panose="02000000000000000000" pitchFamily="2" charset="0"/>
              </a:rPr>
              <a:t>日出版的「</a:t>
            </a:r>
            <a:r>
              <a:rPr lang="en-US" altLang="zh-TW" b="0" i="0" dirty="0" err="1">
                <a:effectLst/>
                <a:latin typeface="Roboto Condensed" panose="02000000000000000000" pitchFamily="2" charset="0"/>
              </a:rPr>
              <a:t>Blitzscaling</a:t>
            </a:r>
            <a:r>
              <a:rPr lang="en-US" altLang="zh-TW" b="0" i="0" dirty="0">
                <a:effectLst/>
                <a:latin typeface="Roboto Condensed" panose="02000000000000000000" pitchFamily="2" charset="0"/>
              </a:rPr>
              <a:t>: The Lightning-Fast Path to Building Massively Valuable Companies</a:t>
            </a:r>
          </a:p>
          <a:p>
            <a:endParaRPr lang="en-US" altLang="zh-TW" b="0" i="0" dirty="0">
              <a:effectLst/>
              <a:latin typeface="Roboto Condensed" panose="02000000000000000000" pitchFamily="2" charset="0"/>
            </a:endParaRPr>
          </a:p>
          <a:p>
            <a:r>
              <a:rPr lang="zh-CN" altLang="en-US" dirty="0">
                <a:effectLst/>
              </a:rPr>
              <a:t>不同的消费文化和偏好   </a:t>
            </a:r>
            <a:r>
              <a:rPr lang="en-US" altLang="zh-CN" dirty="0">
                <a:effectLst/>
              </a:rPr>
              <a:t>:  </a:t>
            </a:r>
            <a:r>
              <a:rPr lang="zh-CN" altLang="en-US" b="0" i="0" dirty="0">
                <a:solidFill>
                  <a:srgbClr val="374151"/>
                </a:solidFill>
                <a:effectLst/>
                <a:latin typeface="Söhne"/>
              </a:rPr>
              <a:t>一些西方国家的消费者可能更喜欢传统的购物方式，</a:t>
            </a:r>
            <a:endParaRPr lang="en-US" altLang="zh-CN" b="0" i="0" dirty="0">
              <a:solidFill>
                <a:srgbClr val="374151"/>
              </a:solidFill>
              <a:effectLst/>
              <a:latin typeface="Söhne"/>
            </a:endParaRPr>
          </a:p>
          <a:p>
            <a:r>
              <a:rPr lang="zh-CN" altLang="en-US" dirty="0">
                <a:effectLst/>
              </a:rPr>
              <a:t>法規和隱私問題： 歐美地區有更嚴格的資料隱私法規和消費者保護法規，這可能增加了直播電商在該地區的法律和合規挑戰。這可能需要平臺提供更多的隱私控制和透明度，以獲得消費者的信任。</a:t>
            </a:r>
            <a:endParaRPr lang="en-US" altLang="zh-CN" dirty="0">
              <a:effectLst/>
            </a:endParaRPr>
          </a:p>
          <a:p>
            <a:r>
              <a:rPr lang="zh-CN" altLang="en-US" dirty="0">
                <a:effectLst/>
              </a:rPr>
              <a:t>競爭激烈：歐美地區的電商市場已經相對成熟，有大量的線上購物平臺和品牌競爭。直播電商要成功，需要與傳統電商競爭，以及吸引消費者切換到新的購物方式。</a:t>
            </a:r>
          </a:p>
          <a:p>
            <a:r>
              <a:rPr lang="zh-CN" altLang="en-US" dirty="0">
                <a:effectLst/>
              </a:rPr>
              <a:t>文化和語言差異：歐美地區擁有眾多不同的文化和語言，這意味著直播電商平臺需要為不同的目標受眾提供多語言支援和相關文化的內容，以吸引更廣泛的受眾。</a:t>
            </a:r>
            <a:br>
              <a:rPr lang="zh-CN" altLang="en-US" dirty="0">
                <a:effectLst/>
              </a:rPr>
            </a:br>
            <a:r>
              <a:rPr lang="zh-CN" altLang="en-US" dirty="0">
                <a:effectLst/>
              </a:rPr>
              <a:t>品牌認知度：</a:t>
            </a:r>
            <a:r>
              <a:rPr lang="en-US" altLang="zh-CN" dirty="0">
                <a:effectLst/>
              </a:rPr>
              <a:t>TikTok </a:t>
            </a:r>
            <a:r>
              <a:rPr lang="zh-CN" altLang="en-US" dirty="0">
                <a:effectLst/>
              </a:rPr>
              <a:t>在歐美地區的知名度相對較低，與一些競爭對手相比，品牌認知度可能不夠高。這可能會影響消費者是否願意信任該平臺進行購物。</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112</a:t>
            </a:fld>
            <a:endParaRPr lang="zh-TW" altLang="en-US"/>
          </a:p>
        </p:txBody>
      </p:sp>
    </p:spTree>
    <p:extLst>
      <p:ext uri="{BB962C8B-B14F-4D97-AF65-F5344CB8AC3E}">
        <p14:creationId xmlns:p14="http://schemas.microsoft.com/office/powerpoint/2010/main" val="10875971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113</a:t>
            </a:fld>
            <a:endParaRPr lang="zh-TW" altLang="en-US"/>
          </a:p>
        </p:txBody>
      </p:sp>
    </p:spTree>
    <p:extLst>
      <p:ext uri="{BB962C8B-B14F-4D97-AF65-F5344CB8AC3E}">
        <p14:creationId xmlns:p14="http://schemas.microsoft.com/office/powerpoint/2010/main" val="23476754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4D5156"/>
                </a:solidFill>
                <a:effectLst/>
                <a:latin typeface="arial" panose="020B0604020202020204" pitchFamily="34" charset="0"/>
              </a:rPr>
              <a:t>來贊達是</a:t>
            </a:r>
            <a:r>
              <a:rPr lang="en-US" altLang="zh-TW" b="0" i="0" dirty="0">
                <a:solidFill>
                  <a:srgbClr val="4D5156"/>
                </a:solidFill>
                <a:effectLst/>
                <a:latin typeface="arial" panose="020B0604020202020204" pitchFamily="34" charset="0"/>
              </a:rPr>
              <a:t>2012</a:t>
            </a:r>
            <a:r>
              <a:rPr lang="zh-TW" altLang="en-US" b="0" i="0" dirty="0">
                <a:solidFill>
                  <a:srgbClr val="4D5156"/>
                </a:solidFill>
                <a:effectLst/>
                <a:latin typeface="arial" panose="020B0604020202020204" pitchFamily="34" charset="0"/>
              </a:rPr>
              <a:t>年成立的電子商務公司，在東南亞經營網路購物平台，</a:t>
            </a:r>
            <a:r>
              <a:rPr lang="en-US" altLang="zh-TW" b="0" i="0" dirty="0">
                <a:solidFill>
                  <a:srgbClr val="4D5156"/>
                </a:solidFill>
                <a:effectLst/>
                <a:latin typeface="arial" panose="020B0604020202020204" pitchFamily="34" charset="0"/>
              </a:rPr>
              <a:t>2016</a:t>
            </a:r>
            <a:r>
              <a:rPr lang="zh-TW" altLang="en-US" b="0" i="0" dirty="0">
                <a:solidFill>
                  <a:srgbClr val="4D5156"/>
                </a:solidFill>
                <a:effectLst/>
                <a:latin typeface="arial" panose="020B0604020202020204" pitchFamily="34" charset="0"/>
              </a:rPr>
              <a:t>年被阿里巴巴收購。</a:t>
            </a:r>
            <a:r>
              <a:rPr lang="en-US" altLang="zh-TW" b="0" i="0" dirty="0">
                <a:solidFill>
                  <a:srgbClr val="4D5156"/>
                </a:solidFill>
                <a:effectLst/>
                <a:latin typeface="arial" panose="020B0604020202020204" pitchFamily="34" charset="0"/>
              </a:rPr>
              <a:t>2018</a:t>
            </a:r>
            <a:r>
              <a:rPr lang="zh-TW" altLang="en-US" b="0" i="0">
                <a:solidFill>
                  <a:srgbClr val="4D5156"/>
                </a:solidFill>
                <a:effectLst/>
                <a:latin typeface="arial" panose="020B0604020202020204" pitchFamily="34" charset="0"/>
              </a:rPr>
              <a:t>年時它是東南亞最大的電商</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114</a:t>
            </a:fld>
            <a:endParaRPr lang="zh-TW" altLang="en-US"/>
          </a:p>
        </p:txBody>
      </p:sp>
    </p:spTree>
    <p:extLst>
      <p:ext uri="{BB962C8B-B14F-4D97-AF65-F5344CB8AC3E}">
        <p14:creationId xmlns:p14="http://schemas.microsoft.com/office/powerpoint/2010/main" val="19151351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33333"/>
                </a:solidFill>
                <a:effectLst/>
                <a:latin typeface="Georgia" panose="02040502050405020303" pitchFamily="18" charset="0"/>
              </a:rPr>
              <a:t>by Singapore's Shopee, Alibaba-backed Lazada and Indonesia's Tokopedia.</a:t>
            </a:r>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115</a:t>
            </a:fld>
            <a:endParaRPr lang="zh-TW" altLang="en-US"/>
          </a:p>
        </p:txBody>
      </p:sp>
    </p:spTree>
    <p:extLst>
      <p:ext uri="{BB962C8B-B14F-4D97-AF65-F5344CB8AC3E}">
        <p14:creationId xmlns:p14="http://schemas.microsoft.com/office/powerpoint/2010/main" val="3763617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116</a:t>
            </a:fld>
            <a:endParaRPr lang="zh-TW" altLang="en-US"/>
          </a:p>
        </p:txBody>
      </p:sp>
    </p:spTree>
    <p:extLst>
      <p:ext uri="{BB962C8B-B14F-4D97-AF65-F5344CB8AC3E}">
        <p14:creationId xmlns:p14="http://schemas.microsoft.com/office/powerpoint/2010/main" val="40953424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117</a:t>
            </a:fld>
            <a:endParaRPr lang="zh-TW" altLang="en-US"/>
          </a:p>
        </p:txBody>
      </p:sp>
    </p:spTree>
    <p:extLst>
      <p:ext uri="{BB962C8B-B14F-4D97-AF65-F5344CB8AC3E}">
        <p14:creationId xmlns:p14="http://schemas.microsoft.com/office/powerpoint/2010/main" val="18142139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118</a:t>
            </a:fld>
            <a:endParaRPr lang="zh-TW" altLang="en-US"/>
          </a:p>
        </p:txBody>
      </p:sp>
    </p:spTree>
    <p:extLst>
      <p:ext uri="{BB962C8B-B14F-4D97-AF65-F5344CB8AC3E}">
        <p14:creationId xmlns:p14="http://schemas.microsoft.com/office/powerpoint/2010/main" val="16157233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A879300C-5CC6-45EE-9D62-1A643F99DFB6}"/>
              </a:ext>
            </a:extLst>
          </p:cNvPr>
          <p:cNvSpPr>
            <a:spLocks noGrp="1" noRot="1" noChangeAspect="1" noChangeArrowheads="1" noTextEdit="1"/>
          </p:cNvSpPr>
          <p:nvPr>
            <p:ph type="sldImg"/>
          </p:nvPr>
        </p:nvSpPr>
        <p:spPr>
          <a:xfrm>
            <a:off x="569913" y="838200"/>
            <a:ext cx="5410200" cy="3044825"/>
          </a:xfrm>
          <a:ln/>
        </p:spPr>
      </p:sp>
      <p:sp>
        <p:nvSpPr>
          <p:cNvPr id="101379" name="Rectangle 3">
            <a:extLst>
              <a:ext uri="{FF2B5EF4-FFF2-40B4-BE49-F238E27FC236}">
                <a16:creationId xmlns:a16="http://schemas.microsoft.com/office/drawing/2014/main" id="{2D8AC402-E327-4214-B536-F69C0FC078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3572708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4D99DB6-F342-4FA8-AA02-49065F2974BF}"/>
              </a:ext>
            </a:extLst>
          </p:cNvPr>
          <p:cNvSpPr>
            <a:spLocks noGrp="1" noRot="1" noChangeAspect="1" noChangeArrowheads="1" noTextEdit="1"/>
          </p:cNvSpPr>
          <p:nvPr>
            <p:ph type="sldImg"/>
          </p:nvPr>
        </p:nvSpPr>
        <p:spPr>
          <a:xfrm>
            <a:off x="569913" y="838200"/>
            <a:ext cx="5410200" cy="3044825"/>
          </a:xfrm>
          <a:ln/>
        </p:spPr>
      </p:sp>
      <p:sp>
        <p:nvSpPr>
          <p:cNvPr id="21507" name="Rectangle 3">
            <a:extLst>
              <a:ext uri="{FF2B5EF4-FFF2-40B4-BE49-F238E27FC236}">
                <a16:creationId xmlns:a16="http://schemas.microsoft.com/office/drawing/2014/main" id="{E68F6972-D351-4A57-A094-8E42DC2B44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D807F-DDBC-42D1-B71A-77576FF560A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747C616-5A57-4AA7-8986-4C82ECD22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E3C4525-D308-4068-B7FB-6782B9191E4A}"/>
              </a:ext>
            </a:extLst>
          </p:cNvPr>
          <p:cNvSpPr>
            <a:spLocks noGrp="1"/>
          </p:cNvSpPr>
          <p:nvPr>
            <p:ph type="dt" sz="half" idx="10"/>
          </p:nvPr>
        </p:nvSpPr>
        <p:spPr/>
        <p:txBody>
          <a:bodyPr/>
          <a:lstStyle/>
          <a:p>
            <a:fld id="{C5269371-204D-4321-8520-F5F66DD3F2E4}" type="datetimeFigureOut">
              <a:rPr lang="zh-TW" altLang="en-US" smtClean="0"/>
              <a:t>2025/10/26</a:t>
            </a:fld>
            <a:endParaRPr lang="zh-TW" altLang="en-US"/>
          </a:p>
        </p:txBody>
      </p:sp>
      <p:sp>
        <p:nvSpPr>
          <p:cNvPr id="5" name="頁尾版面配置區 4">
            <a:extLst>
              <a:ext uri="{FF2B5EF4-FFF2-40B4-BE49-F238E27FC236}">
                <a16:creationId xmlns:a16="http://schemas.microsoft.com/office/drawing/2014/main" id="{601FA113-F539-4516-B48D-F1462D3E87F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F397E75-ABD2-48CD-83AF-FC2AA7028B33}"/>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719908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021362-F91C-4EF7-8952-FED6C1A7671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AD7369B-15F1-4802-96E2-AFE0A1C2D89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BABA115-35FA-45DB-A6B0-4D9901CAB21E}"/>
              </a:ext>
            </a:extLst>
          </p:cNvPr>
          <p:cNvSpPr>
            <a:spLocks noGrp="1"/>
          </p:cNvSpPr>
          <p:nvPr>
            <p:ph type="dt" sz="half" idx="10"/>
          </p:nvPr>
        </p:nvSpPr>
        <p:spPr/>
        <p:txBody>
          <a:bodyPr/>
          <a:lstStyle/>
          <a:p>
            <a:fld id="{C5269371-204D-4321-8520-F5F66DD3F2E4}" type="datetimeFigureOut">
              <a:rPr lang="zh-TW" altLang="en-US" smtClean="0"/>
              <a:t>2025/10/26</a:t>
            </a:fld>
            <a:endParaRPr lang="zh-TW" altLang="en-US"/>
          </a:p>
        </p:txBody>
      </p:sp>
      <p:sp>
        <p:nvSpPr>
          <p:cNvPr id="5" name="頁尾版面配置區 4">
            <a:extLst>
              <a:ext uri="{FF2B5EF4-FFF2-40B4-BE49-F238E27FC236}">
                <a16:creationId xmlns:a16="http://schemas.microsoft.com/office/drawing/2014/main" id="{9B4D762A-0426-4F4D-8029-8F76A0B1A4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BF095A0-F5F0-42B9-8894-1BEF573EEEAC}"/>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61510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C51AD4-7532-4B95-BB97-8A668D223EB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1DEA78B-3D16-4FE8-8B2C-F5201BD1BA3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DB2899E-5704-46B7-9A0B-7A3E832839EC}"/>
              </a:ext>
            </a:extLst>
          </p:cNvPr>
          <p:cNvSpPr>
            <a:spLocks noGrp="1"/>
          </p:cNvSpPr>
          <p:nvPr>
            <p:ph type="dt" sz="half" idx="10"/>
          </p:nvPr>
        </p:nvSpPr>
        <p:spPr/>
        <p:txBody>
          <a:bodyPr/>
          <a:lstStyle/>
          <a:p>
            <a:fld id="{C5269371-204D-4321-8520-F5F66DD3F2E4}" type="datetimeFigureOut">
              <a:rPr lang="zh-TW" altLang="en-US" smtClean="0"/>
              <a:t>2025/10/26</a:t>
            </a:fld>
            <a:endParaRPr lang="zh-TW" altLang="en-US"/>
          </a:p>
        </p:txBody>
      </p:sp>
      <p:sp>
        <p:nvSpPr>
          <p:cNvPr id="5" name="頁尾版面配置區 4">
            <a:extLst>
              <a:ext uri="{FF2B5EF4-FFF2-40B4-BE49-F238E27FC236}">
                <a16:creationId xmlns:a16="http://schemas.microsoft.com/office/drawing/2014/main" id="{04E5D1DE-7014-44EF-8D47-F8D156AA31A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D93529-639D-4019-B9E6-9FEEDF6F1DC2}"/>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3681016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12E291-12C7-47C3-985B-D5B33F83231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757F178-385C-4432-AE25-E978E8A5CC2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D233850-D670-48AB-BA24-0600087197F6}"/>
              </a:ext>
            </a:extLst>
          </p:cNvPr>
          <p:cNvSpPr>
            <a:spLocks noGrp="1"/>
          </p:cNvSpPr>
          <p:nvPr>
            <p:ph type="dt" sz="half" idx="10"/>
          </p:nvPr>
        </p:nvSpPr>
        <p:spPr/>
        <p:txBody>
          <a:bodyPr/>
          <a:lstStyle/>
          <a:p>
            <a:fld id="{C5269371-204D-4321-8520-F5F66DD3F2E4}" type="datetimeFigureOut">
              <a:rPr lang="zh-TW" altLang="en-US" smtClean="0"/>
              <a:t>2025/10/26</a:t>
            </a:fld>
            <a:endParaRPr lang="zh-TW" altLang="en-US"/>
          </a:p>
        </p:txBody>
      </p:sp>
      <p:sp>
        <p:nvSpPr>
          <p:cNvPr id="5" name="頁尾版面配置區 4">
            <a:extLst>
              <a:ext uri="{FF2B5EF4-FFF2-40B4-BE49-F238E27FC236}">
                <a16:creationId xmlns:a16="http://schemas.microsoft.com/office/drawing/2014/main" id="{9D1A84B7-57B1-47BD-9270-C338DFFC4C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3984DF0-75FE-47A2-865B-F2301F83CDFF}"/>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3450066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4F29D-12AF-4DC8-A08A-A9441F06944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FB48199-BA6D-4F80-B005-021CFF125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43FEAF4-A1E9-45D3-99B8-28E8A770948A}"/>
              </a:ext>
            </a:extLst>
          </p:cNvPr>
          <p:cNvSpPr>
            <a:spLocks noGrp="1"/>
          </p:cNvSpPr>
          <p:nvPr>
            <p:ph type="dt" sz="half" idx="10"/>
          </p:nvPr>
        </p:nvSpPr>
        <p:spPr/>
        <p:txBody>
          <a:bodyPr/>
          <a:lstStyle/>
          <a:p>
            <a:fld id="{C5269371-204D-4321-8520-F5F66DD3F2E4}" type="datetimeFigureOut">
              <a:rPr lang="zh-TW" altLang="en-US" smtClean="0"/>
              <a:t>2025/10/26</a:t>
            </a:fld>
            <a:endParaRPr lang="zh-TW" altLang="en-US"/>
          </a:p>
        </p:txBody>
      </p:sp>
      <p:sp>
        <p:nvSpPr>
          <p:cNvPr id="5" name="頁尾版面配置區 4">
            <a:extLst>
              <a:ext uri="{FF2B5EF4-FFF2-40B4-BE49-F238E27FC236}">
                <a16:creationId xmlns:a16="http://schemas.microsoft.com/office/drawing/2014/main" id="{86B28066-166F-4BE5-8973-02E6CD1E6E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A38F989-28BF-42B6-8912-7A39E338EAFC}"/>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251874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7D7677-572F-4B21-A1F1-F03773AE85D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827600F-B7BC-4D8E-A402-0656A5FD15E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3632A24-2B88-4679-83D0-A51E95CB86A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E9AEB13-7F7E-49D0-A92F-E860E5F16CEB}"/>
              </a:ext>
            </a:extLst>
          </p:cNvPr>
          <p:cNvSpPr>
            <a:spLocks noGrp="1"/>
          </p:cNvSpPr>
          <p:nvPr>
            <p:ph type="dt" sz="half" idx="10"/>
          </p:nvPr>
        </p:nvSpPr>
        <p:spPr/>
        <p:txBody>
          <a:bodyPr/>
          <a:lstStyle/>
          <a:p>
            <a:fld id="{C5269371-204D-4321-8520-F5F66DD3F2E4}" type="datetimeFigureOut">
              <a:rPr lang="zh-TW" altLang="en-US" smtClean="0"/>
              <a:t>2025/10/26</a:t>
            </a:fld>
            <a:endParaRPr lang="zh-TW" altLang="en-US"/>
          </a:p>
        </p:txBody>
      </p:sp>
      <p:sp>
        <p:nvSpPr>
          <p:cNvPr id="6" name="頁尾版面配置區 5">
            <a:extLst>
              <a:ext uri="{FF2B5EF4-FFF2-40B4-BE49-F238E27FC236}">
                <a16:creationId xmlns:a16="http://schemas.microsoft.com/office/drawing/2014/main" id="{F2117B19-DDE2-4FCB-BAA4-BD6EAE5A1C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99C2187-CB0D-4B82-AA51-ADE573438117}"/>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007679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3E63-5E7C-4625-B9C7-698BE729D1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9EA5092-CA67-4F1E-AD40-1F55DF168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1760574-04E9-4480-98CB-1720A247330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A905A36-8477-4225-8B5F-216B104279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5B0BDC3-EE54-4C6A-93BC-29087EE617C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995B19C-E53B-4628-AF4D-43CAB6685B0E}"/>
              </a:ext>
            </a:extLst>
          </p:cNvPr>
          <p:cNvSpPr>
            <a:spLocks noGrp="1"/>
          </p:cNvSpPr>
          <p:nvPr>
            <p:ph type="dt" sz="half" idx="10"/>
          </p:nvPr>
        </p:nvSpPr>
        <p:spPr/>
        <p:txBody>
          <a:bodyPr/>
          <a:lstStyle/>
          <a:p>
            <a:fld id="{C5269371-204D-4321-8520-F5F66DD3F2E4}" type="datetimeFigureOut">
              <a:rPr lang="zh-TW" altLang="en-US" smtClean="0"/>
              <a:t>2025/10/26</a:t>
            </a:fld>
            <a:endParaRPr lang="zh-TW" altLang="en-US"/>
          </a:p>
        </p:txBody>
      </p:sp>
      <p:sp>
        <p:nvSpPr>
          <p:cNvPr id="8" name="頁尾版面配置區 7">
            <a:extLst>
              <a:ext uri="{FF2B5EF4-FFF2-40B4-BE49-F238E27FC236}">
                <a16:creationId xmlns:a16="http://schemas.microsoft.com/office/drawing/2014/main" id="{600EF33F-4AB7-4F53-BAB4-3A0BF865B9A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BAD74B16-D9CB-44CD-B0B6-E027B93C5A71}"/>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766068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57B4-1F2A-428B-A51D-CEABA3F4869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CC171C5-6902-49A0-B9BC-B16D613C8D62}"/>
              </a:ext>
            </a:extLst>
          </p:cNvPr>
          <p:cNvSpPr>
            <a:spLocks noGrp="1"/>
          </p:cNvSpPr>
          <p:nvPr>
            <p:ph type="dt" sz="half" idx="10"/>
          </p:nvPr>
        </p:nvSpPr>
        <p:spPr/>
        <p:txBody>
          <a:bodyPr/>
          <a:lstStyle/>
          <a:p>
            <a:fld id="{C5269371-204D-4321-8520-F5F66DD3F2E4}" type="datetimeFigureOut">
              <a:rPr lang="zh-TW" altLang="en-US" smtClean="0"/>
              <a:t>2025/10/26</a:t>
            </a:fld>
            <a:endParaRPr lang="zh-TW" altLang="en-US"/>
          </a:p>
        </p:txBody>
      </p:sp>
      <p:sp>
        <p:nvSpPr>
          <p:cNvPr id="4" name="頁尾版面配置區 3">
            <a:extLst>
              <a:ext uri="{FF2B5EF4-FFF2-40B4-BE49-F238E27FC236}">
                <a16:creationId xmlns:a16="http://schemas.microsoft.com/office/drawing/2014/main" id="{92A721DC-00FD-447B-B9DB-676FB0F25A3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9877A9C-25F9-40F5-A245-587DF1BF4F70}"/>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20096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B1D8C58-F57D-4EBD-A094-CCECBDC128C7}"/>
              </a:ext>
            </a:extLst>
          </p:cNvPr>
          <p:cNvSpPr>
            <a:spLocks noGrp="1"/>
          </p:cNvSpPr>
          <p:nvPr>
            <p:ph type="dt" sz="half" idx="10"/>
          </p:nvPr>
        </p:nvSpPr>
        <p:spPr/>
        <p:txBody>
          <a:bodyPr/>
          <a:lstStyle/>
          <a:p>
            <a:fld id="{C5269371-204D-4321-8520-F5F66DD3F2E4}" type="datetimeFigureOut">
              <a:rPr lang="zh-TW" altLang="en-US" smtClean="0"/>
              <a:t>2025/10/26</a:t>
            </a:fld>
            <a:endParaRPr lang="zh-TW" altLang="en-US"/>
          </a:p>
        </p:txBody>
      </p:sp>
      <p:sp>
        <p:nvSpPr>
          <p:cNvPr id="3" name="頁尾版面配置區 2">
            <a:extLst>
              <a:ext uri="{FF2B5EF4-FFF2-40B4-BE49-F238E27FC236}">
                <a16:creationId xmlns:a16="http://schemas.microsoft.com/office/drawing/2014/main" id="{11E0C0BD-DF8B-46A7-9300-F75292B2D689}"/>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B0C577D-E781-4EB8-B118-833E1AEA1C71}"/>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347423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8AE93-7106-4FD8-887F-1F57F883CF2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6B3833B-737C-402D-8335-BC661B036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62A4272-DA67-4A75-8600-822DD75D5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1DA7A30-2CF0-4589-AE8F-82D65DD56EF1}"/>
              </a:ext>
            </a:extLst>
          </p:cNvPr>
          <p:cNvSpPr>
            <a:spLocks noGrp="1"/>
          </p:cNvSpPr>
          <p:nvPr>
            <p:ph type="dt" sz="half" idx="10"/>
          </p:nvPr>
        </p:nvSpPr>
        <p:spPr/>
        <p:txBody>
          <a:bodyPr/>
          <a:lstStyle/>
          <a:p>
            <a:fld id="{C5269371-204D-4321-8520-F5F66DD3F2E4}" type="datetimeFigureOut">
              <a:rPr lang="zh-TW" altLang="en-US" smtClean="0"/>
              <a:t>2025/10/26</a:t>
            </a:fld>
            <a:endParaRPr lang="zh-TW" altLang="en-US"/>
          </a:p>
        </p:txBody>
      </p:sp>
      <p:sp>
        <p:nvSpPr>
          <p:cNvPr id="6" name="頁尾版面配置區 5">
            <a:extLst>
              <a:ext uri="{FF2B5EF4-FFF2-40B4-BE49-F238E27FC236}">
                <a16:creationId xmlns:a16="http://schemas.microsoft.com/office/drawing/2014/main" id="{CB208FA9-9996-4E11-8C43-E7D8733C082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FC3A621-96AF-495A-881C-5A792115C32E}"/>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41686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8DD17D-F0C2-4AD1-A43B-6F9B7E1CE0B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3E742FD-8E46-4BC2-A905-06DF5FF60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1012B71-9B63-4464-88A1-73CF387A6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12378F-3DB1-4075-BC85-C2BCCB9ED71B}"/>
              </a:ext>
            </a:extLst>
          </p:cNvPr>
          <p:cNvSpPr>
            <a:spLocks noGrp="1"/>
          </p:cNvSpPr>
          <p:nvPr>
            <p:ph type="dt" sz="half" idx="10"/>
          </p:nvPr>
        </p:nvSpPr>
        <p:spPr/>
        <p:txBody>
          <a:bodyPr/>
          <a:lstStyle/>
          <a:p>
            <a:fld id="{C5269371-204D-4321-8520-F5F66DD3F2E4}" type="datetimeFigureOut">
              <a:rPr lang="zh-TW" altLang="en-US" smtClean="0"/>
              <a:t>2025/10/26</a:t>
            </a:fld>
            <a:endParaRPr lang="zh-TW" altLang="en-US"/>
          </a:p>
        </p:txBody>
      </p:sp>
      <p:sp>
        <p:nvSpPr>
          <p:cNvPr id="6" name="頁尾版面配置區 5">
            <a:extLst>
              <a:ext uri="{FF2B5EF4-FFF2-40B4-BE49-F238E27FC236}">
                <a16:creationId xmlns:a16="http://schemas.microsoft.com/office/drawing/2014/main" id="{3E1F393F-D38A-42CE-BF7A-A983FC97ED8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959FA2D-9231-4AF4-B42C-421686D1E554}"/>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731581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AC3261D-60FE-4FBA-9663-265C0E0234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AEB8BE-0A21-4356-B6C9-0790CEC5B8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B7B159-FCF4-4791-A9DE-A065C351E5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269371-204D-4321-8520-F5F66DD3F2E4}" type="datetimeFigureOut">
              <a:rPr lang="zh-TW" altLang="en-US" smtClean="0"/>
              <a:t>2025/10/26</a:t>
            </a:fld>
            <a:endParaRPr lang="zh-TW" altLang="en-US"/>
          </a:p>
        </p:txBody>
      </p:sp>
      <p:sp>
        <p:nvSpPr>
          <p:cNvPr id="5" name="頁尾版面配置區 4">
            <a:extLst>
              <a:ext uri="{FF2B5EF4-FFF2-40B4-BE49-F238E27FC236}">
                <a16:creationId xmlns:a16="http://schemas.microsoft.com/office/drawing/2014/main" id="{F947DB30-1C86-4A61-8A53-BD881CBCB9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17FE22E-1DBB-4A38-A24B-FF0BD4938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04403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png"/></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10.jpg"/></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11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tiktok.com/@l/video/7270219743943052586?lang=zh-Hant"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11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27.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jpeg"/></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jpeg"/></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41403" y="168331"/>
            <a:ext cx="5194899" cy="365125"/>
          </a:xfrm>
        </p:spPr>
        <p:txBody>
          <a:bodyPr>
            <a:noAutofit/>
          </a:bodyPr>
          <a:lstStyle/>
          <a:p>
            <a:r>
              <a:rPr lang="zh-TW" altLang="en-US" sz="2800" dirty="0">
                <a:solidFill>
                  <a:srgbClr val="003399"/>
                </a:solidFill>
              </a:rPr>
              <a:t>電子商務的類型 </a:t>
            </a:r>
            <a:r>
              <a:rPr lang="en-US" altLang="zh-TW" sz="2800" dirty="0">
                <a:solidFill>
                  <a:srgbClr val="003399"/>
                </a:solidFill>
              </a:rPr>
              <a:t>(</a:t>
            </a:r>
            <a:r>
              <a:rPr lang="zh-TW" altLang="en-US" sz="2800" dirty="0">
                <a:solidFill>
                  <a:srgbClr val="003399"/>
                </a:solidFill>
                <a:highlight>
                  <a:srgbClr val="FFFF00"/>
                </a:highlight>
              </a:rPr>
              <a:t>續</a:t>
            </a:r>
            <a:r>
              <a:rPr lang="en-US" altLang="zh-TW" sz="2800" dirty="0">
                <a:solidFill>
                  <a:srgbClr val="003399"/>
                </a:solidFill>
              </a:rPr>
              <a:t>)</a:t>
            </a:r>
            <a:endParaRPr lang="zh-TW" altLang="en-US" sz="2800" dirty="0">
              <a:solidFill>
                <a:srgbClr val="003399"/>
              </a:solidFill>
            </a:endParaRPr>
          </a:p>
        </p:txBody>
      </p:sp>
      <p:sp>
        <p:nvSpPr>
          <p:cNvPr id="5" name="投影片編號版面配置區 4"/>
          <p:cNvSpPr>
            <a:spLocks noGrp="1"/>
          </p:cNvSpPr>
          <p:nvPr>
            <p:ph type="sldNum" sz="quarter" idx="12"/>
          </p:nvPr>
        </p:nvSpPr>
        <p:spPr/>
        <p:txBody>
          <a:bodyPr/>
          <a:lstStyle/>
          <a:p>
            <a:r>
              <a:rPr lang="en-US" altLang="zh-TW"/>
              <a:t>1_</a:t>
            </a:r>
            <a:fld id="{DF49C1AB-E6DE-4E47-811A-A2F874E45F4E}" type="slidenum">
              <a:rPr lang="en-US" altLang="zh-TW" smtClean="0"/>
              <a:pPr/>
              <a:t>1</a:t>
            </a:fld>
            <a:endParaRPr lang="en-US" altLang="zh-TW" dirty="0"/>
          </a:p>
        </p:txBody>
      </p:sp>
      <p:sp>
        <p:nvSpPr>
          <p:cNvPr id="7" name="內容版面配置區 6"/>
          <p:cNvSpPr>
            <a:spLocks noGrp="1"/>
          </p:cNvSpPr>
          <p:nvPr>
            <p:ph idx="1"/>
          </p:nvPr>
        </p:nvSpPr>
        <p:spPr>
          <a:xfrm>
            <a:off x="608511" y="902266"/>
            <a:ext cx="10515600" cy="4351338"/>
          </a:xfrm>
        </p:spPr>
        <p:txBody>
          <a:bodyPr>
            <a:normAutofit/>
          </a:bodyPr>
          <a:lstStyle/>
          <a:p>
            <a:pPr marL="0" indent="0">
              <a:buNone/>
            </a:pPr>
            <a:r>
              <a:rPr lang="en-US" altLang="zh-TW" sz="2400" dirty="0">
                <a:solidFill>
                  <a:srgbClr val="003399"/>
                </a:solidFill>
                <a:highlight>
                  <a:srgbClr val="FFFF00"/>
                </a:highlight>
              </a:rPr>
              <a:t>2</a:t>
            </a:r>
            <a:r>
              <a:rPr lang="en-US" altLang="zh-TW" sz="2400" dirty="0">
                <a:solidFill>
                  <a:srgbClr val="003399"/>
                </a:solidFill>
              </a:rPr>
              <a:t>. </a:t>
            </a:r>
            <a:r>
              <a:rPr lang="zh-TW" altLang="en-US" sz="2400" dirty="0">
                <a:solidFill>
                  <a:srgbClr val="003399"/>
                </a:solidFill>
              </a:rPr>
              <a:t>企業對消費者間 </a:t>
            </a:r>
            <a:r>
              <a:rPr lang="en-US" altLang="zh-TW" sz="2400" dirty="0">
                <a:solidFill>
                  <a:srgbClr val="003399"/>
                </a:solidFill>
              </a:rPr>
              <a:t>(</a:t>
            </a:r>
            <a:r>
              <a:rPr lang="en-US" altLang="zh-TW" sz="2400" dirty="0">
                <a:solidFill>
                  <a:srgbClr val="003399"/>
                </a:solidFill>
                <a:highlight>
                  <a:srgbClr val="FFFF00"/>
                </a:highlight>
              </a:rPr>
              <a:t>B to C </a:t>
            </a:r>
            <a:r>
              <a:rPr lang="zh-TW" altLang="en-US" sz="2400" dirty="0">
                <a:solidFill>
                  <a:srgbClr val="003399"/>
                </a:solidFill>
                <a:highlight>
                  <a:srgbClr val="FFFF00"/>
                </a:highlight>
              </a:rPr>
              <a:t>或 </a:t>
            </a:r>
            <a:r>
              <a:rPr lang="en-US" altLang="zh-TW" sz="2400" dirty="0">
                <a:solidFill>
                  <a:srgbClr val="003399"/>
                </a:solidFill>
                <a:highlight>
                  <a:srgbClr val="FFFF00"/>
                </a:highlight>
              </a:rPr>
              <a:t>C to B</a:t>
            </a:r>
            <a:r>
              <a:rPr lang="en-US" altLang="zh-TW" sz="2400" dirty="0">
                <a:solidFill>
                  <a:srgbClr val="003399"/>
                </a:solidFill>
              </a:rPr>
              <a:t>)</a:t>
            </a:r>
          </a:p>
        </p:txBody>
      </p:sp>
      <p:pic>
        <p:nvPicPr>
          <p:cNvPr id="6" name="圖片 5">
            <a:extLst>
              <a:ext uri="{FF2B5EF4-FFF2-40B4-BE49-F238E27FC236}">
                <a16:creationId xmlns:a16="http://schemas.microsoft.com/office/drawing/2014/main" id="{1E69D2B3-341A-4725-AC9F-655CAA59AEFC}"/>
              </a:ext>
            </a:extLst>
          </p:cNvPr>
          <p:cNvPicPr>
            <a:picLocks noChangeAspect="1"/>
          </p:cNvPicPr>
          <p:nvPr/>
        </p:nvPicPr>
        <p:blipFill>
          <a:blip r:embed="rId3"/>
          <a:stretch>
            <a:fillRect/>
          </a:stretch>
        </p:blipFill>
        <p:spPr>
          <a:xfrm>
            <a:off x="2334259" y="1813402"/>
            <a:ext cx="5812155" cy="4069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B6EA-A203-BABF-060D-A1A5B8A8E590}"/>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B1B58CC8-0A96-8D07-6557-202AD68C88DE}"/>
              </a:ext>
            </a:extLst>
          </p:cNvPr>
          <p:cNvSpPr txBox="1">
            <a:spLocks noChangeArrowheads="1"/>
          </p:cNvSpPr>
          <p:nvPr/>
        </p:nvSpPr>
        <p:spPr bwMode="auto">
          <a:xfrm>
            <a:off x="54750" y="62755"/>
            <a:ext cx="12054392" cy="585418"/>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32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Seven B2C Business Model (</a:t>
            </a:r>
            <a:r>
              <a:rPr lang="zh-TW" altLang="en-US" sz="1800" kern="0" dirty="0">
                <a:solidFill>
                  <a:schemeClr val="bg1"/>
                </a:solidFill>
                <a:ea typeface="新細明體" panose="02020500000000000000" pitchFamily="18" charset="-120"/>
              </a:rPr>
              <a:t>七個不同的 </a:t>
            </a:r>
            <a:r>
              <a:rPr lang="en-US" altLang="zh-TW" sz="1800" kern="0" dirty="0">
                <a:solidFill>
                  <a:schemeClr val="bg1"/>
                </a:solidFill>
                <a:ea typeface="新細明體" panose="02020500000000000000" pitchFamily="18" charset="-120"/>
              </a:rPr>
              <a:t>B2C</a:t>
            </a:r>
            <a:r>
              <a:rPr lang="zh-TW" altLang="en-US" sz="1800" kern="0" dirty="0">
                <a:solidFill>
                  <a:schemeClr val="bg1"/>
                </a:solidFill>
                <a:ea typeface="新細明體" panose="02020500000000000000" pitchFamily="18" charset="-120"/>
              </a:rPr>
              <a:t> 商業模式</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  以</a:t>
            </a:r>
            <a:r>
              <a:rPr lang="en-US" altLang="zh-TW" sz="1800" kern="0" dirty="0">
                <a:solidFill>
                  <a:schemeClr val="bg1"/>
                </a:solidFill>
                <a:ea typeface="新細明體" panose="02020500000000000000" pitchFamily="18" charset="-120"/>
              </a:rPr>
              <a:t> Virtual Merchant</a:t>
            </a:r>
            <a:r>
              <a:rPr lang="zh-TW" altLang="en-US" sz="18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虛擬商家</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Surveillance Pricing </a:t>
            </a:r>
            <a:r>
              <a:rPr lang="zh-TW" altLang="en-US" sz="1800" kern="0" dirty="0">
                <a:solidFill>
                  <a:schemeClr val="bg1"/>
                </a:solidFill>
                <a:ea typeface="新細明體" panose="02020500000000000000" pitchFamily="18" charset="-120"/>
              </a:rPr>
              <a:t>程式 為例</a:t>
            </a:r>
            <a:r>
              <a:rPr lang="en-US" altLang="zh-TW" sz="1800" kern="0" dirty="0">
                <a:solidFill>
                  <a:schemeClr val="bg1"/>
                </a:solidFill>
                <a:ea typeface="新細明體" panose="02020500000000000000" pitchFamily="18" charset="-120"/>
              </a:rPr>
              <a:t>  </a:t>
            </a:r>
            <a:r>
              <a:rPr lang="zh-TW" altLang="en-US" sz="1800" kern="0" dirty="0">
                <a:solidFill>
                  <a:schemeClr val="bg1"/>
                </a:solidFill>
                <a:ea typeface="新細明體" panose="02020500000000000000" pitchFamily="18" charset="-120"/>
              </a:rPr>
              <a:t> </a:t>
            </a:r>
            <a:endParaRPr lang="en-US" altLang="zh-TW" sz="2400" kern="0" dirty="0">
              <a:solidFill>
                <a:schemeClr val="bg1"/>
              </a:solidFill>
              <a:ea typeface="新細明體" panose="02020500000000000000" pitchFamily="18" charset="-120"/>
            </a:endParaRPr>
          </a:p>
        </p:txBody>
      </p:sp>
      <p:sp>
        <p:nvSpPr>
          <p:cNvPr id="7" name="文字方塊 6">
            <a:extLst>
              <a:ext uri="{FF2B5EF4-FFF2-40B4-BE49-F238E27FC236}">
                <a16:creationId xmlns:a16="http://schemas.microsoft.com/office/drawing/2014/main" id="{E7942A57-A968-2579-E533-07AE9E7DCD04}"/>
              </a:ext>
            </a:extLst>
          </p:cNvPr>
          <p:cNvSpPr txBox="1"/>
          <p:nvPr/>
        </p:nvSpPr>
        <p:spPr>
          <a:xfrm>
            <a:off x="541539" y="967666"/>
            <a:ext cx="9712170" cy="1446550"/>
          </a:xfrm>
          <a:prstGeom prst="rect">
            <a:avLst/>
          </a:prstGeom>
          <a:noFill/>
        </p:spPr>
        <p:txBody>
          <a:bodyPr wrap="square" rtlCol="0">
            <a:spAutoFit/>
          </a:bodyPr>
          <a:lstStyle/>
          <a:p>
            <a:r>
              <a:rPr lang="en-US" altLang="zh-TW" b="1" dirty="0"/>
              <a:t>Surveillance Pricing </a:t>
            </a:r>
            <a:r>
              <a:rPr lang="zh-TW" altLang="en-US" b="1" dirty="0"/>
              <a:t> 程式的基本邏輯結構</a:t>
            </a:r>
            <a:endParaRPr lang="en-US" altLang="zh-TW" b="1" dirty="0"/>
          </a:p>
          <a:p>
            <a:endParaRPr lang="zh-TW" altLang="en-US" b="1" dirty="0"/>
          </a:p>
          <a:p>
            <a:r>
              <a:rPr lang="zh-TW" altLang="en-US" sz="1600" b="1" dirty="0"/>
              <a:t>你可以把 </a:t>
            </a:r>
            <a:r>
              <a:rPr lang="en-US" altLang="zh-TW" sz="1600" b="1" dirty="0"/>
              <a:t>Surveillance Pricing (</a:t>
            </a:r>
            <a:r>
              <a:rPr lang="zh-TW" altLang="zh-TW" sz="1600" b="1" dirty="0">
                <a:highlight>
                  <a:srgbClr val="FFFF00"/>
                </a:highlight>
              </a:rPr>
              <a:t>監控定價</a:t>
            </a:r>
            <a:r>
              <a:rPr lang="en-US" altLang="zh-TW" sz="1600" b="1" dirty="0">
                <a:highlight>
                  <a:srgbClr val="FFFF00"/>
                </a:highlight>
              </a:rPr>
              <a:t>)</a:t>
            </a:r>
            <a:r>
              <a:rPr lang="zh-TW" altLang="en-US" sz="1600" b="1" dirty="0"/>
              <a:t>想成以下</a:t>
            </a:r>
            <a:r>
              <a:rPr lang="zh-TW" altLang="en-US" sz="1600" b="1" dirty="0">
                <a:highlight>
                  <a:srgbClr val="FFFF00"/>
                </a:highlight>
              </a:rPr>
              <a:t>五步驟</a:t>
            </a:r>
            <a:r>
              <a:rPr lang="zh-TW" altLang="en-US" sz="1600" b="1" dirty="0"/>
              <a:t>的 </a:t>
            </a:r>
            <a:r>
              <a:rPr lang="en-US" altLang="zh-TW" sz="1600" b="1" dirty="0"/>
              <a:t>pipeline</a:t>
            </a:r>
            <a:r>
              <a:rPr lang="zh-TW" altLang="en-US" sz="1600" b="1" dirty="0"/>
              <a:t>：</a:t>
            </a:r>
            <a:endParaRPr lang="en-US" altLang="zh-TW" sz="1600" b="1" dirty="0"/>
          </a:p>
          <a:p>
            <a:endParaRPr lang="zh-TW" altLang="en-US" dirty="0"/>
          </a:p>
          <a:p>
            <a:endParaRPr lang="zh-TW" altLang="en-US" dirty="0"/>
          </a:p>
        </p:txBody>
      </p:sp>
      <p:pic>
        <p:nvPicPr>
          <p:cNvPr id="9" name="圖片 8">
            <a:extLst>
              <a:ext uri="{FF2B5EF4-FFF2-40B4-BE49-F238E27FC236}">
                <a16:creationId xmlns:a16="http://schemas.microsoft.com/office/drawing/2014/main" id="{71FE5D22-838E-0EED-A037-814B0E6F4D40}"/>
              </a:ext>
            </a:extLst>
          </p:cNvPr>
          <p:cNvPicPr>
            <a:picLocks noChangeAspect="1"/>
          </p:cNvPicPr>
          <p:nvPr/>
        </p:nvPicPr>
        <p:blipFill>
          <a:blip r:embed="rId2"/>
          <a:stretch>
            <a:fillRect/>
          </a:stretch>
        </p:blipFill>
        <p:spPr>
          <a:xfrm>
            <a:off x="569555" y="2133805"/>
            <a:ext cx="5325218" cy="514422"/>
          </a:xfrm>
          <a:prstGeom prst="rect">
            <a:avLst/>
          </a:prstGeom>
        </p:spPr>
      </p:pic>
      <p:sp>
        <p:nvSpPr>
          <p:cNvPr id="10" name="文字方塊 9">
            <a:extLst>
              <a:ext uri="{FF2B5EF4-FFF2-40B4-BE49-F238E27FC236}">
                <a16:creationId xmlns:a16="http://schemas.microsoft.com/office/drawing/2014/main" id="{2CCBCD0E-CFC7-3B39-8541-6A9E799F528B}"/>
              </a:ext>
            </a:extLst>
          </p:cNvPr>
          <p:cNvSpPr txBox="1"/>
          <p:nvPr/>
        </p:nvSpPr>
        <p:spPr>
          <a:xfrm>
            <a:off x="541540" y="2979636"/>
            <a:ext cx="5353234" cy="338554"/>
          </a:xfrm>
          <a:prstGeom prst="rect">
            <a:avLst/>
          </a:prstGeom>
          <a:noFill/>
        </p:spPr>
        <p:txBody>
          <a:bodyPr wrap="square" rtlCol="0">
            <a:spAutoFit/>
          </a:bodyPr>
          <a:lstStyle/>
          <a:p>
            <a:r>
              <a:rPr lang="en-US" altLang="zh-TW" sz="1400" dirty="0">
                <a:highlight>
                  <a:srgbClr val="FFFF00"/>
                </a:highlight>
              </a:rPr>
              <a:t>1</a:t>
            </a:r>
            <a:r>
              <a:rPr lang="en-US" altLang="zh-TW" sz="1400" dirty="0"/>
              <a:t>. </a:t>
            </a:r>
            <a:r>
              <a:rPr lang="zh-TW" altLang="en-US" sz="1600" b="1" dirty="0">
                <a:highlight>
                  <a:srgbClr val="FFFF00"/>
                </a:highlight>
              </a:rPr>
              <a:t>資料收集（</a:t>
            </a:r>
            <a:r>
              <a:rPr lang="en-US" altLang="zh-TW" sz="1600" b="1" dirty="0"/>
              <a:t>Data Collection</a:t>
            </a:r>
            <a:r>
              <a:rPr lang="zh-TW" altLang="en-US" sz="1600" b="1" dirty="0"/>
              <a:t>）收集用戶個資與行為資料：</a:t>
            </a:r>
          </a:p>
        </p:txBody>
      </p:sp>
      <p:pic>
        <p:nvPicPr>
          <p:cNvPr id="12" name="圖片 11">
            <a:extLst>
              <a:ext uri="{FF2B5EF4-FFF2-40B4-BE49-F238E27FC236}">
                <a16:creationId xmlns:a16="http://schemas.microsoft.com/office/drawing/2014/main" id="{87E588A6-F4F9-BF18-7BFB-50F67F6CDA8A}"/>
              </a:ext>
            </a:extLst>
          </p:cNvPr>
          <p:cNvPicPr>
            <a:picLocks noChangeAspect="1"/>
          </p:cNvPicPr>
          <p:nvPr/>
        </p:nvPicPr>
        <p:blipFill>
          <a:blip r:embed="rId3"/>
          <a:stretch>
            <a:fillRect/>
          </a:stretch>
        </p:blipFill>
        <p:spPr>
          <a:xfrm>
            <a:off x="730871" y="3592566"/>
            <a:ext cx="4782217" cy="2619741"/>
          </a:xfrm>
          <a:prstGeom prst="rect">
            <a:avLst/>
          </a:prstGeom>
        </p:spPr>
      </p:pic>
      <p:sp>
        <p:nvSpPr>
          <p:cNvPr id="13" name="文字方塊 12">
            <a:extLst>
              <a:ext uri="{FF2B5EF4-FFF2-40B4-BE49-F238E27FC236}">
                <a16:creationId xmlns:a16="http://schemas.microsoft.com/office/drawing/2014/main" id="{836D4A30-303C-89E8-59C3-C20275749A8D}"/>
              </a:ext>
            </a:extLst>
          </p:cNvPr>
          <p:cNvSpPr txBox="1"/>
          <p:nvPr/>
        </p:nvSpPr>
        <p:spPr>
          <a:xfrm>
            <a:off x="541539" y="6249879"/>
            <a:ext cx="5597110" cy="338554"/>
          </a:xfrm>
          <a:prstGeom prst="rect">
            <a:avLst/>
          </a:prstGeom>
          <a:noFill/>
        </p:spPr>
        <p:txBody>
          <a:bodyPr wrap="none" rtlCol="0">
            <a:spAutoFit/>
          </a:bodyPr>
          <a:lstStyle/>
          <a:p>
            <a:r>
              <a:rPr lang="zh-TW" altLang="en-US" sz="1600" b="1" dirty="0"/>
              <a:t>這些</a:t>
            </a:r>
            <a:r>
              <a:rPr lang="zh-TW" altLang="en-US" sz="1600" b="1" dirty="0">
                <a:highlight>
                  <a:srgbClr val="FFFF00"/>
                </a:highlight>
              </a:rPr>
              <a:t>資料</a:t>
            </a:r>
            <a:r>
              <a:rPr lang="zh-TW" altLang="en-US" sz="1600" b="1" dirty="0"/>
              <a:t>可</a:t>
            </a:r>
            <a:r>
              <a:rPr lang="zh-TW" altLang="en-US" sz="1600" b="1" dirty="0">
                <a:highlight>
                  <a:srgbClr val="FFFF00"/>
                </a:highlight>
              </a:rPr>
              <a:t>被用來推估「支付意願」（</a:t>
            </a:r>
            <a:r>
              <a:rPr lang="en-US" altLang="zh-TW" sz="1600" b="1" dirty="0">
                <a:highlight>
                  <a:srgbClr val="FFFF00"/>
                </a:highlight>
              </a:rPr>
              <a:t>willingness to pay</a:t>
            </a:r>
            <a:r>
              <a:rPr lang="zh-TW" altLang="en-US" sz="1600" b="1" dirty="0">
                <a:highlight>
                  <a:srgbClr val="FFFF00"/>
                </a:highlight>
              </a:rPr>
              <a:t>）。</a:t>
            </a:r>
          </a:p>
        </p:txBody>
      </p:sp>
      <p:pic>
        <p:nvPicPr>
          <p:cNvPr id="3" name="圖片 2">
            <a:extLst>
              <a:ext uri="{FF2B5EF4-FFF2-40B4-BE49-F238E27FC236}">
                <a16:creationId xmlns:a16="http://schemas.microsoft.com/office/drawing/2014/main" id="{7461448A-ACAA-EB2D-7285-88DE79832604}"/>
              </a:ext>
            </a:extLst>
          </p:cNvPr>
          <p:cNvPicPr>
            <a:picLocks noChangeAspect="1"/>
          </p:cNvPicPr>
          <p:nvPr/>
        </p:nvPicPr>
        <p:blipFill>
          <a:blip r:embed="rId4"/>
          <a:stretch>
            <a:fillRect/>
          </a:stretch>
        </p:blipFill>
        <p:spPr>
          <a:xfrm>
            <a:off x="6647054" y="2477279"/>
            <a:ext cx="4975391" cy="3315235"/>
          </a:xfrm>
          <a:prstGeom prst="rect">
            <a:avLst/>
          </a:prstGeom>
        </p:spPr>
      </p:pic>
    </p:spTree>
    <p:extLst>
      <p:ext uri="{BB962C8B-B14F-4D97-AF65-F5344CB8AC3E}">
        <p14:creationId xmlns:p14="http://schemas.microsoft.com/office/powerpoint/2010/main" val="3862663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75295" y="122385"/>
            <a:ext cx="4891124" cy="456735"/>
          </a:xfrm>
        </p:spPr>
        <p:txBody>
          <a:bodyPr>
            <a:no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endParaRPr lang="zh-TW" altLang="en-US" sz="2400" dirty="0">
              <a:solidFill>
                <a:srgbClr val="003399"/>
              </a:solidFill>
            </a:endParaRPr>
          </a:p>
        </p:txBody>
      </p:sp>
      <p:sp>
        <p:nvSpPr>
          <p:cNvPr id="11" name="內容版面配置區 10"/>
          <p:cNvSpPr>
            <a:spLocks noGrp="1"/>
          </p:cNvSpPr>
          <p:nvPr>
            <p:ph idx="1"/>
          </p:nvPr>
        </p:nvSpPr>
        <p:spPr>
          <a:xfrm>
            <a:off x="269986" y="834888"/>
            <a:ext cx="11652027" cy="5764320"/>
          </a:xfrm>
        </p:spPr>
        <p:txBody>
          <a:bodyPr>
            <a:normAutofit/>
          </a:bodyPr>
          <a:lstStyle/>
          <a:p>
            <a:pPr marL="0" indent="0">
              <a:buNone/>
            </a:pPr>
            <a:r>
              <a:rPr lang="en-US" altLang="zh-TW" sz="1800" b="1" dirty="0">
                <a:solidFill>
                  <a:srgbClr val="003399"/>
                </a:solidFill>
              </a:rPr>
              <a:t>5.  </a:t>
            </a:r>
            <a:r>
              <a:rPr lang="zh-TW" altLang="en-US" sz="1800" b="1" dirty="0">
                <a:solidFill>
                  <a:srgbClr val="003399"/>
                </a:solidFill>
              </a:rPr>
              <a:t>社群行銷 </a:t>
            </a:r>
            <a:r>
              <a:rPr lang="en-US" altLang="zh-TW" sz="1800" b="1" dirty="0">
                <a:solidFill>
                  <a:srgbClr val="003399"/>
                </a:solidFill>
              </a:rPr>
              <a:t>(Social Marketing) </a:t>
            </a:r>
          </a:p>
          <a:p>
            <a:pPr marL="0" indent="0">
              <a:buNone/>
            </a:pPr>
            <a:r>
              <a:rPr lang="zh-TW" altLang="en-US" sz="1600" b="1" dirty="0">
                <a:solidFill>
                  <a:srgbClr val="003399"/>
                </a:solidFill>
              </a:rPr>
              <a:t>     </a:t>
            </a:r>
            <a:r>
              <a:rPr lang="en-US" altLang="zh-TW" sz="1600" b="1" dirty="0">
                <a:solidFill>
                  <a:srgbClr val="003399"/>
                </a:solidFill>
              </a:rPr>
              <a:t> </a:t>
            </a:r>
            <a:r>
              <a:rPr lang="zh-TW" altLang="en-US" sz="1600" b="1" dirty="0">
                <a:solidFill>
                  <a:srgbClr val="003399"/>
                </a:solidFill>
              </a:rPr>
              <a:t>        社群行銷</a:t>
            </a:r>
            <a:r>
              <a:rPr lang="zh-TW" altLang="zh-TW" sz="1600" dirty="0"/>
              <a:t>的根本基礎是建立在「</a:t>
            </a:r>
            <a:r>
              <a:rPr lang="zh-TW" altLang="zh-TW" sz="1600" dirty="0">
                <a:highlight>
                  <a:srgbClr val="FFFF00"/>
                </a:highlight>
              </a:rPr>
              <a:t>社群</a:t>
            </a:r>
            <a:r>
              <a:rPr lang="en-US" altLang="zh-TW" sz="1600" dirty="0">
                <a:highlight>
                  <a:srgbClr val="FFFF00"/>
                </a:highlight>
              </a:rPr>
              <a:t> (Community)</a:t>
            </a:r>
            <a:r>
              <a:rPr lang="zh-TW" altLang="zh-TW" sz="1600" dirty="0">
                <a:highlight>
                  <a:srgbClr val="FFFF00"/>
                </a:highlight>
              </a:rPr>
              <a:t>」</a:t>
            </a:r>
            <a:r>
              <a:rPr lang="zh-TW" altLang="zh-TW" sz="1600" b="1" dirty="0">
                <a:highlight>
                  <a:srgbClr val="FFFF00"/>
                </a:highlight>
              </a:rPr>
              <a:t>、</a:t>
            </a:r>
            <a:r>
              <a:rPr lang="zh-TW" altLang="zh-TW" sz="1600" dirty="0">
                <a:highlight>
                  <a:srgbClr val="FFFF00"/>
                </a:highlight>
              </a:rPr>
              <a:t>「互動</a:t>
            </a:r>
            <a:r>
              <a:rPr lang="en-US" altLang="zh-TW" sz="1600" dirty="0">
                <a:highlight>
                  <a:srgbClr val="FFFF00"/>
                </a:highlight>
              </a:rPr>
              <a:t> (Interaction)</a:t>
            </a:r>
            <a:r>
              <a:rPr lang="zh-TW" altLang="zh-TW" sz="1600" dirty="0">
                <a:highlight>
                  <a:srgbClr val="FFFF00"/>
                </a:highlight>
              </a:rPr>
              <a:t>」</a:t>
            </a:r>
            <a:r>
              <a:rPr lang="zh-TW" altLang="zh-TW" sz="1600" b="1" dirty="0">
                <a:highlight>
                  <a:srgbClr val="FFFF00"/>
                </a:highlight>
              </a:rPr>
              <a:t>與</a:t>
            </a:r>
            <a:r>
              <a:rPr lang="zh-TW" altLang="zh-TW" sz="1600" dirty="0">
                <a:highlight>
                  <a:srgbClr val="FFFF00"/>
                </a:highlight>
              </a:rPr>
              <a:t>「共同價值觀</a:t>
            </a:r>
            <a:r>
              <a:rPr lang="en-US" altLang="zh-TW" sz="1600" dirty="0">
                <a:highlight>
                  <a:srgbClr val="FFFF00"/>
                </a:highlight>
              </a:rPr>
              <a:t> (Shared Value)</a:t>
            </a:r>
            <a:r>
              <a:rPr lang="zh-TW" altLang="zh-TW" sz="1600" dirty="0">
                <a:highlight>
                  <a:srgbClr val="FFFF00"/>
                </a:highlight>
              </a:rPr>
              <a:t>」</a:t>
            </a:r>
            <a:r>
              <a:rPr lang="zh-TW" altLang="zh-TW" sz="1600" dirty="0"/>
              <a:t>之上，</a:t>
            </a:r>
            <a:r>
              <a:rPr lang="zh-TW" altLang="en-US" sz="1600" dirty="0"/>
              <a:t>近年來隨著 </a:t>
            </a:r>
            <a:r>
              <a:rPr lang="en-US" altLang="zh-TW" sz="1600" dirty="0"/>
              <a:t>FB</a:t>
            </a:r>
            <a:r>
              <a:rPr lang="zh-TW" altLang="en-US" sz="1600" dirty="0"/>
              <a:t> 達到興盛 </a:t>
            </a:r>
            <a:r>
              <a:rPr lang="en-US" altLang="zh-TW" sz="1600" dirty="0"/>
              <a:t>(Wiki</a:t>
            </a:r>
            <a:r>
              <a:rPr lang="zh-TW" altLang="en-US" sz="1600" dirty="0"/>
              <a:t>源自夏威夷語，本意為「快點快點</a:t>
            </a:r>
            <a:r>
              <a:rPr lang="en-US" altLang="zh-TW" sz="1600" dirty="0"/>
              <a:t> </a:t>
            </a:r>
            <a:r>
              <a:rPr lang="zh-TW" altLang="en-US" sz="1600" dirty="0"/>
              <a:t>」</a:t>
            </a:r>
            <a:r>
              <a:rPr lang="en-US" altLang="zh-TW" sz="1600" dirty="0"/>
              <a:t>)</a:t>
            </a:r>
            <a:r>
              <a:rPr lang="zh-TW" altLang="zh-TW" sz="1600" dirty="0"/>
              <a:t>。</a:t>
            </a:r>
            <a:r>
              <a:rPr lang="en-US" altLang="zh-TW" sz="1600" dirty="0"/>
              <a:t> </a:t>
            </a:r>
          </a:p>
          <a:p>
            <a:pPr marL="0" indent="0">
              <a:buNone/>
            </a:pPr>
            <a:endParaRPr lang="en-US" altLang="zh-TW" sz="1600" dirty="0"/>
          </a:p>
          <a:p>
            <a:pPr marL="0" indent="0">
              <a:buNone/>
            </a:pPr>
            <a:r>
              <a:rPr lang="zh-TW" altLang="en-US" sz="1800" b="1" dirty="0">
                <a:solidFill>
                  <a:srgbClr val="003399"/>
                </a:solidFill>
              </a:rPr>
              <a:t>      </a:t>
            </a:r>
            <a:r>
              <a:rPr lang="zh-TW" altLang="en-US" sz="1600" b="1" dirty="0">
                <a:solidFill>
                  <a:srgbClr val="003399"/>
                </a:solidFill>
                <a:highlight>
                  <a:srgbClr val="FFFF00"/>
                </a:highlight>
              </a:rPr>
              <a:t>將顧客 </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使用者</a:t>
            </a:r>
            <a:r>
              <a:rPr lang="en-US" altLang="zh-TW" sz="1600" b="1" dirty="0">
                <a:solidFill>
                  <a:srgbClr val="003399"/>
                </a:solidFill>
                <a:highlight>
                  <a:srgbClr val="FFFF00"/>
                </a:highlight>
              </a:rPr>
              <a:t>) </a:t>
            </a:r>
            <a:r>
              <a:rPr lang="zh-TW" altLang="en-US" sz="1600" b="1" dirty="0">
                <a:solidFill>
                  <a:srgbClr val="003399"/>
                </a:solidFill>
                <a:highlight>
                  <a:srgbClr val="FFFF00"/>
                </a:highlight>
              </a:rPr>
              <a:t>加入企業經營流程</a:t>
            </a:r>
            <a:r>
              <a:rPr lang="zh-TW" altLang="en-US" sz="1600" b="1" dirty="0">
                <a:solidFill>
                  <a:srgbClr val="003399"/>
                </a:solidFill>
              </a:rPr>
              <a:t>，透過匯聚網路使用者來協助企業進行推薦與編輯，藉此讓企業得以用較低的成本創造出較高的成效</a:t>
            </a:r>
            <a:r>
              <a:rPr lang="zh-TW" altLang="zh-TW" sz="1600" b="1" dirty="0">
                <a:solidFill>
                  <a:srgbClr val="003399"/>
                </a:solidFill>
              </a:rPr>
              <a:t>。</a:t>
            </a:r>
            <a:endParaRPr lang="en-US" altLang="zh-TW" sz="1600" b="1" dirty="0">
              <a:solidFill>
                <a:srgbClr val="003399"/>
              </a:solidFill>
            </a:endParaRPr>
          </a:p>
          <a:p>
            <a:pPr marL="0" indent="0">
              <a:buNone/>
            </a:pPr>
            <a:endParaRPr lang="en-US" altLang="zh-TW" sz="1600" b="1" dirty="0">
              <a:solidFill>
                <a:srgbClr val="003399"/>
              </a:solidFill>
            </a:endParaRPr>
          </a:p>
          <a:p>
            <a:pPr marL="0" indent="0">
              <a:buNone/>
            </a:pPr>
            <a:r>
              <a:rPr lang="zh-TW" altLang="en-US" sz="1600" b="1" dirty="0">
                <a:solidFill>
                  <a:srgbClr val="003399"/>
                </a:solidFill>
              </a:rPr>
              <a:t>      </a:t>
            </a:r>
            <a:r>
              <a:rPr lang="zh-TW" altLang="en-US" sz="1600" b="1" dirty="0">
                <a:solidFill>
                  <a:srgbClr val="003399"/>
                </a:solidFill>
                <a:highlight>
                  <a:srgbClr val="FFFF00"/>
                </a:highlight>
              </a:rPr>
              <a:t>結構洞</a:t>
            </a:r>
            <a:r>
              <a:rPr lang="en-US" altLang="zh-TW" sz="1600" b="1" dirty="0">
                <a:solidFill>
                  <a:srgbClr val="003399"/>
                </a:solidFill>
                <a:highlight>
                  <a:srgbClr val="FFFF00"/>
                </a:highlight>
              </a:rPr>
              <a:t>(Structural holes)</a:t>
            </a:r>
            <a:r>
              <a:rPr lang="zh-TW" altLang="en-US" sz="1600" b="1" dirty="0">
                <a:solidFill>
                  <a:srgbClr val="003399"/>
                </a:solidFill>
              </a:rPr>
              <a:t>能幫助我們</a:t>
            </a:r>
            <a:r>
              <a:rPr lang="zh-TW" altLang="en-US" sz="1600" b="1" dirty="0">
                <a:solidFill>
                  <a:srgbClr val="003399"/>
                </a:solidFill>
                <a:highlight>
                  <a:srgbClr val="FFFF00"/>
                </a:highlight>
              </a:rPr>
              <a:t>穿越多重網路，接觸到不同的社群，若與之互動，常常是一個換腦袋的契機</a:t>
            </a:r>
            <a:r>
              <a:rPr lang="zh-TW" altLang="en-US" sz="1600" b="1" dirty="0">
                <a:solidFill>
                  <a:srgbClr val="003399"/>
                </a:solidFill>
              </a:rPr>
              <a:t>。</a:t>
            </a:r>
            <a:endParaRPr lang="en-US" altLang="zh-TW" sz="1600" b="1" dirty="0">
              <a:solidFill>
                <a:srgbClr val="003399"/>
              </a:solidFill>
            </a:endParaRPr>
          </a:p>
          <a:p>
            <a:pPr marL="0" indent="0">
              <a:buNone/>
            </a:pPr>
            <a:endParaRPr lang="en-US" altLang="zh-TW" sz="1400" b="1" dirty="0">
              <a:solidFill>
                <a:srgbClr val="003399"/>
              </a:solidFill>
            </a:endParaRPr>
          </a:p>
          <a:p>
            <a:pPr marL="0" indent="0">
              <a:buNone/>
            </a:pPr>
            <a:r>
              <a:rPr lang="zh-TW" altLang="en-US" sz="1600" b="1" dirty="0">
                <a:solidFill>
                  <a:srgbClr val="003399"/>
                </a:solidFill>
              </a:rPr>
              <a:t>         </a:t>
            </a:r>
            <a:r>
              <a:rPr lang="zh-TW" altLang="en-US" sz="1600" b="1" dirty="0">
                <a:solidFill>
                  <a:srgbClr val="003399"/>
                </a:solidFill>
                <a:highlight>
                  <a:srgbClr val="FFFF00"/>
                </a:highlight>
              </a:rPr>
              <a:t>結構洞（ </a:t>
            </a:r>
            <a:r>
              <a:rPr lang="en-US" altLang="zh-TW" sz="1600" b="1" dirty="0">
                <a:solidFill>
                  <a:srgbClr val="003399"/>
                </a:solidFill>
                <a:highlight>
                  <a:srgbClr val="FFFF00"/>
                </a:highlight>
              </a:rPr>
              <a:t>structural holes</a:t>
            </a:r>
            <a:r>
              <a:rPr lang="zh-TW" altLang="en-US" sz="1600" b="1" dirty="0">
                <a:solidFill>
                  <a:srgbClr val="003399"/>
                </a:solidFill>
                <a:highlight>
                  <a:srgbClr val="FFFF00"/>
                </a:highlight>
              </a:rPr>
              <a:t>）</a:t>
            </a:r>
            <a:r>
              <a:rPr lang="zh-TW" altLang="en-US" sz="1600" b="1" dirty="0">
                <a:solidFill>
                  <a:srgbClr val="003399"/>
                </a:solidFill>
              </a:rPr>
              <a:t>是社會網絡研究中的一個概念，最早由</a:t>
            </a:r>
            <a:r>
              <a:rPr lang="zh-TW" altLang="en-US" sz="1600" b="1" dirty="0">
                <a:solidFill>
                  <a:srgbClr val="003399"/>
                </a:solidFill>
                <a:highlight>
                  <a:srgbClr val="FFFF00"/>
                </a:highlight>
              </a:rPr>
              <a:t>羅納德</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 伯特</a:t>
            </a:r>
            <a:r>
              <a:rPr lang="en-US" altLang="zh-TW" sz="1600" b="1" dirty="0">
                <a:solidFill>
                  <a:srgbClr val="003399"/>
                </a:solidFill>
                <a:highlight>
                  <a:srgbClr val="FFFF00"/>
                </a:highlight>
              </a:rPr>
              <a:t>(Ronald Stuart Burt)</a:t>
            </a:r>
            <a:r>
              <a:rPr lang="zh-TW" altLang="en-US" sz="1600" b="1" dirty="0">
                <a:solidFill>
                  <a:srgbClr val="003399"/>
                </a:solidFill>
                <a:highlight>
                  <a:srgbClr val="FFFF00"/>
                </a:highlight>
              </a:rPr>
              <a:t> </a:t>
            </a:r>
            <a:r>
              <a:rPr lang="zh-TW" altLang="zh-TW" sz="1600" b="1" dirty="0">
                <a:solidFill>
                  <a:srgbClr val="003399"/>
                </a:solidFill>
                <a:highlight>
                  <a:srgbClr val="FFFF00"/>
                </a:highlight>
              </a:rPr>
              <a:t>在</a:t>
            </a:r>
            <a:r>
              <a:rPr lang="en-US" altLang="zh-TW" sz="1600" b="1" dirty="0">
                <a:solidFill>
                  <a:srgbClr val="003399"/>
                </a:solidFill>
                <a:highlight>
                  <a:srgbClr val="FFFF00"/>
                </a:highlight>
              </a:rPr>
              <a:t>1992</a:t>
            </a:r>
            <a:r>
              <a:rPr lang="zh-TW" altLang="zh-TW" sz="1600" b="1" dirty="0">
                <a:solidFill>
                  <a:srgbClr val="003399"/>
                </a:solidFill>
                <a:highlight>
                  <a:srgbClr val="FFFF00"/>
                </a:highlight>
              </a:rPr>
              <a:t>年提出</a:t>
            </a:r>
            <a:r>
              <a:rPr lang="zh-TW" altLang="zh-TW" sz="1600" b="1" dirty="0">
                <a:solidFill>
                  <a:srgbClr val="003399"/>
                </a:solidFill>
              </a:rPr>
              <a:t>的。他在其</a:t>
            </a:r>
            <a:endParaRPr lang="en-US" altLang="zh-TW" sz="1600" b="1" dirty="0">
              <a:solidFill>
                <a:srgbClr val="003399"/>
              </a:solidFill>
            </a:endParaRPr>
          </a:p>
          <a:p>
            <a:pPr marL="0" indent="0">
              <a:buNone/>
            </a:pPr>
            <a:r>
              <a:rPr lang="zh-TW" altLang="zh-TW" sz="1600" b="1" dirty="0">
                <a:solidFill>
                  <a:srgbClr val="003399"/>
                </a:solidFill>
              </a:rPr>
              <a:t>著作《</a:t>
            </a:r>
            <a:r>
              <a:rPr lang="zh-TW" altLang="zh-TW" sz="1600" b="1" dirty="0">
                <a:solidFill>
                  <a:srgbClr val="003399"/>
                </a:solidFill>
                <a:highlight>
                  <a:srgbClr val="FFFF00"/>
                </a:highlight>
              </a:rPr>
              <a:t>結構洞：社會資本的形成》（</a:t>
            </a:r>
            <a:r>
              <a:rPr lang="en-US" altLang="zh-TW" sz="1600" b="1" dirty="0">
                <a:solidFill>
                  <a:srgbClr val="003399"/>
                </a:solidFill>
                <a:highlight>
                  <a:srgbClr val="FFFF00"/>
                </a:highlight>
              </a:rPr>
              <a:t>Structural Holes: The Social Structure of Competition</a:t>
            </a:r>
            <a:r>
              <a:rPr lang="zh-TW" altLang="zh-TW" sz="1600" b="1" dirty="0">
                <a:solidFill>
                  <a:srgbClr val="003399"/>
                </a:solidFill>
              </a:rPr>
              <a:t>）中首次系統地提出並闡述了這一理論。</a:t>
            </a:r>
          </a:p>
          <a:p>
            <a:pPr marL="0" indent="0">
              <a:buNone/>
            </a:pPr>
            <a:r>
              <a:rPr lang="zh-TW" altLang="en-US" sz="1600" b="1" dirty="0">
                <a:solidFill>
                  <a:srgbClr val="003399"/>
                </a:solidFill>
              </a:rPr>
              <a:t>        </a:t>
            </a:r>
            <a:endParaRPr lang="en-US" altLang="zh-TW" sz="1600" b="1" dirty="0">
              <a:solidFill>
                <a:srgbClr val="003399"/>
              </a:solidFill>
            </a:endParaRPr>
          </a:p>
          <a:p>
            <a:pPr marL="0" indent="0">
              <a:buNone/>
            </a:pPr>
            <a:r>
              <a:rPr lang="en-US" altLang="zh-TW" sz="1600" b="1" dirty="0">
                <a:solidFill>
                  <a:srgbClr val="003399"/>
                </a:solidFill>
              </a:rPr>
              <a:t>      </a:t>
            </a:r>
            <a:r>
              <a:rPr lang="zh-TW" altLang="en-US" sz="1600" b="1" dirty="0">
                <a:solidFill>
                  <a:srgbClr val="003399"/>
                </a:solidFill>
              </a:rPr>
              <a:t> 指</a:t>
            </a:r>
            <a:r>
              <a:rPr lang="zh-TW" altLang="en-US" sz="1600" b="1" dirty="0">
                <a:solidFill>
                  <a:srgbClr val="003399"/>
                </a:solidFill>
                <a:highlight>
                  <a:srgbClr val="FFFF00"/>
                </a:highlight>
              </a:rPr>
              <a:t>網絡中擁有互補的資訊來源的兩個個體之間未連接形成的空缺</a:t>
            </a:r>
            <a:r>
              <a:rPr lang="zh-TW" altLang="en-US" sz="1600" b="1" dirty="0">
                <a:solidFill>
                  <a:srgbClr val="003399"/>
                </a:solidFill>
              </a:rPr>
              <a:t>。</a:t>
            </a:r>
            <a:r>
              <a:rPr lang="zh-TW" altLang="zh-TW" sz="1600" b="1" dirty="0">
                <a:solidFill>
                  <a:srgbClr val="003399"/>
                </a:solidFill>
              </a:rPr>
              <a:t>在企業管理和商業競爭中，處於</a:t>
            </a:r>
            <a:r>
              <a:rPr lang="zh-TW" altLang="zh-TW" sz="1600" b="1" dirty="0">
                <a:solidFill>
                  <a:srgbClr val="003399"/>
                </a:solidFill>
                <a:highlight>
                  <a:srgbClr val="FFFF00"/>
                </a:highlight>
              </a:rPr>
              <a:t>結構洞</a:t>
            </a:r>
            <a:r>
              <a:rPr lang="zh-TW" altLang="zh-TW" sz="1600" b="1" dirty="0">
                <a:solidFill>
                  <a:srgbClr val="003399"/>
                </a:solidFill>
              </a:rPr>
              <a:t>位置的個人或組織</a:t>
            </a:r>
            <a:endParaRPr lang="en-US" altLang="zh-TW" sz="1600" b="1" dirty="0">
              <a:solidFill>
                <a:srgbClr val="003399"/>
              </a:solidFill>
            </a:endParaRPr>
          </a:p>
          <a:p>
            <a:pPr marL="0" indent="0">
              <a:buNone/>
            </a:pPr>
            <a:r>
              <a:rPr lang="zh-TW" altLang="zh-TW" sz="1600" b="1" dirty="0">
                <a:solidFill>
                  <a:srgbClr val="003399"/>
                </a:solidFill>
              </a:rPr>
              <a:t>能夠通過</a:t>
            </a:r>
            <a:r>
              <a:rPr lang="zh-TW" altLang="zh-TW" sz="1600" b="1" dirty="0">
                <a:solidFill>
                  <a:srgbClr val="003399"/>
                </a:solidFill>
                <a:highlight>
                  <a:srgbClr val="FFFF00"/>
                </a:highlight>
              </a:rPr>
              <a:t>充當資訊仲介</a:t>
            </a:r>
            <a:r>
              <a:rPr lang="zh-TW" altLang="zh-TW" sz="1600" b="1" dirty="0">
                <a:solidFill>
                  <a:srgbClr val="003399"/>
                </a:solidFill>
              </a:rPr>
              <a:t>，獲得</a:t>
            </a:r>
            <a:r>
              <a:rPr lang="zh-TW" altLang="zh-TW" sz="1600" b="1" dirty="0">
                <a:solidFill>
                  <a:srgbClr val="003399"/>
                </a:solidFill>
                <a:highlight>
                  <a:srgbClr val="FFFF00"/>
                </a:highlight>
              </a:rPr>
              <a:t>重要的戰略資源和資訊優勢。</a:t>
            </a:r>
            <a:endParaRPr lang="en-US" altLang="zh-TW" sz="1600" b="1" dirty="0">
              <a:solidFill>
                <a:srgbClr val="003399"/>
              </a:solidFill>
              <a:highlight>
                <a:srgbClr val="FFFF00"/>
              </a:highlight>
            </a:endParaRPr>
          </a:p>
          <a:p>
            <a:pPr marL="0" indent="0">
              <a:buNone/>
            </a:pPr>
            <a:endParaRPr lang="en-US" altLang="zh-TW" sz="1600" b="1" dirty="0">
              <a:solidFill>
                <a:srgbClr val="003399"/>
              </a:solidFill>
              <a:highlight>
                <a:srgbClr val="FFFF00"/>
              </a:highlight>
            </a:endParaRPr>
          </a:p>
          <a:p>
            <a:pPr marL="0" indent="0">
              <a:buNone/>
            </a:pPr>
            <a:r>
              <a:rPr lang="en-US" altLang="zh-TW" sz="1600" b="1" dirty="0"/>
              <a:t>       </a:t>
            </a:r>
            <a:r>
              <a:rPr lang="zh-TW" altLang="zh-TW" sz="1600" b="1" dirty="0"/>
              <a:t>新商業模式：</a:t>
            </a:r>
            <a:r>
              <a:rPr lang="zh-TW" altLang="zh-TW" sz="1600" dirty="0"/>
              <a:t> 結合直播社群（如</a:t>
            </a:r>
            <a:r>
              <a:rPr lang="en-US" altLang="zh-TW" sz="1600" dirty="0"/>
              <a:t> TikTok</a:t>
            </a:r>
            <a:r>
              <a:rPr lang="zh-TW" altLang="zh-TW" sz="1600" dirty="0"/>
              <a:t>）與直接購物（</a:t>
            </a:r>
            <a:r>
              <a:rPr lang="en-US" altLang="zh-TW" sz="1600" dirty="0"/>
              <a:t>E-commerce</a:t>
            </a:r>
            <a:r>
              <a:rPr lang="zh-TW" altLang="zh-TW" sz="1600" dirty="0"/>
              <a:t>），打破了娛樂與零售</a:t>
            </a:r>
            <a:r>
              <a:rPr lang="zh-TW" altLang="zh-TW" sz="1600" dirty="0">
                <a:highlight>
                  <a:srgbClr val="FFFF00"/>
                </a:highlight>
              </a:rPr>
              <a:t>之間的結構洞</a:t>
            </a:r>
            <a:r>
              <a:rPr lang="zh-TW" altLang="zh-TW" sz="1600" dirty="0"/>
              <a:t>，形成了「直播電商」。</a:t>
            </a:r>
          </a:p>
          <a:p>
            <a:pPr marL="0" indent="0">
              <a:buNone/>
            </a:pPr>
            <a:endParaRPr lang="zh-TW" altLang="en-US" sz="1600" b="1" dirty="0">
              <a:solidFill>
                <a:srgbClr val="003399"/>
              </a:solidFill>
              <a:highlight>
                <a:srgbClr val="FFFF00"/>
              </a:highlight>
            </a:endParaRPr>
          </a:p>
        </p:txBody>
      </p:sp>
      <p:pic>
        <p:nvPicPr>
          <p:cNvPr id="3" name="Picture 2">
            <a:extLst>
              <a:ext uri="{FF2B5EF4-FFF2-40B4-BE49-F238E27FC236}">
                <a16:creationId xmlns:a16="http://schemas.microsoft.com/office/drawing/2014/main" id="{85C63B03-87C2-C7AF-0927-536507C2C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770" y="55245"/>
            <a:ext cx="2422637"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8038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04503"/>
            <a:ext cx="10515600" cy="392521"/>
          </a:xfrm>
        </p:spPr>
        <p:txBody>
          <a:bodyPr>
            <a:noAutofit/>
          </a:bodyPr>
          <a:lstStyle/>
          <a:p>
            <a:r>
              <a:rPr lang="zh-TW" altLang="en-US" sz="2400" dirty="0"/>
              <a:t>電子商務的理論 </a:t>
            </a:r>
            <a:r>
              <a:rPr lang="en-US" altLang="zh-TW" sz="2400" dirty="0"/>
              <a:t>(</a:t>
            </a:r>
            <a:r>
              <a:rPr lang="zh-TW" altLang="en-US" sz="2400" dirty="0"/>
              <a:t>續</a:t>
            </a:r>
            <a:r>
              <a:rPr lang="en-US" altLang="zh-TW" sz="2400" dirty="0"/>
              <a:t>)</a:t>
            </a:r>
            <a:endParaRPr lang="zh-TW" altLang="en-US" sz="2400" dirty="0"/>
          </a:p>
        </p:txBody>
      </p:sp>
      <p:sp>
        <p:nvSpPr>
          <p:cNvPr id="3" name="內容版面配置區 2"/>
          <p:cNvSpPr>
            <a:spLocks noGrp="1"/>
          </p:cNvSpPr>
          <p:nvPr>
            <p:ph idx="1"/>
          </p:nvPr>
        </p:nvSpPr>
        <p:spPr>
          <a:xfrm>
            <a:off x="371465" y="497024"/>
            <a:ext cx="11341563" cy="6151604"/>
          </a:xfrm>
        </p:spPr>
        <p:txBody>
          <a:bodyPr>
            <a:normAutofit fontScale="92500" lnSpcReduction="10000"/>
          </a:bodyPr>
          <a:lstStyle/>
          <a:p>
            <a:pPr marL="0" indent="0">
              <a:buNone/>
            </a:pPr>
            <a:r>
              <a:rPr lang="en-US" altLang="zh-TW" sz="2000" b="1" dirty="0">
                <a:solidFill>
                  <a:srgbClr val="003399"/>
                </a:solidFill>
                <a:highlight>
                  <a:srgbClr val="FFFF00"/>
                </a:highlight>
              </a:rPr>
              <a:t>6.</a:t>
            </a:r>
            <a:r>
              <a:rPr lang="zh-TW" altLang="en-US" sz="2000" b="1" dirty="0">
                <a:solidFill>
                  <a:srgbClr val="003399"/>
                </a:solidFill>
                <a:highlight>
                  <a:srgbClr val="FFFF00"/>
                </a:highlight>
              </a:rPr>
              <a:t>微電影 </a:t>
            </a:r>
            <a:r>
              <a:rPr lang="en-US" altLang="zh-TW" sz="2000" dirty="0">
                <a:solidFill>
                  <a:srgbClr val="003399"/>
                </a:solidFill>
                <a:highlight>
                  <a:srgbClr val="FFFF00"/>
                </a:highlight>
              </a:rPr>
              <a:t>(Micro Movie</a:t>
            </a:r>
            <a:r>
              <a:rPr lang="zh-TW" altLang="en-US" sz="2000" dirty="0">
                <a:solidFill>
                  <a:srgbClr val="003399"/>
                </a:solidFill>
                <a:highlight>
                  <a:srgbClr val="FFFF00"/>
                </a:highlight>
              </a:rPr>
              <a:t>、</a:t>
            </a:r>
            <a:r>
              <a:rPr lang="en-US" altLang="zh-TW" sz="2000" dirty="0">
                <a:solidFill>
                  <a:srgbClr val="003399"/>
                </a:solidFill>
                <a:highlight>
                  <a:srgbClr val="FFFF00"/>
                </a:highlight>
              </a:rPr>
              <a:t>Micro Film) </a:t>
            </a:r>
            <a:endParaRPr lang="zh-TW" altLang="en-US" sz="2000" dirty="0">
              <a:solidFill>
                <a:srgbClr val="003399"/>
              </a:solidFill>
              <a:highlight>
                <a:srgbClr val="FFFF00"/>
              </a:highlight>
            </a:endParaRPr>
          </a:p>
          <a:p>
            <a:pPr marL="457200" lvl="1" indent="0">
              <a:buNone/>
            </a:pPr>
            <a:r>
              <a:rPr lang="zh-TW" altLang="en-US" sz="1800" dirty="0">
                <a:solidFill>
                  <a:srgbClr val="003399"/>
                </a:solidFill>
              </a:rPr>
              <a:t>指製作方式與電影相似、但時間較短的影片</a:t>
            </a:r>
            <a:endParaRPr lang="en-US" altLang="zh-TW" sz="1800" dirty="0">
              <a:solidFill>
                <a:srgbClr val="003399"/>
              </a:solidFill>
            </a:endParaRPr>
          </a:p>
          <a:p>
            <a:pPr marL="457200" lvl="1" indent="0">
              <a:buNone/>
            </a:pPr>
            <a:endParaRPr lang="en-US" altLang="zh-TW" sz="1800" dirty="0">
              <a:solidFill>
                <a:srgbClr val="003399"/>
              </a:solidFill>
            </a:endParaRPr>
          </a:p>
          <a:p>
            <a:pPr marL="0" indent="0">
              <a:buNone/>
            </a:pPr>
            <a:r>
              <a:rPr lang="en-US" altLang="zh-TW" sz="1800" b="1" dirty="0">
                <a:solidFill>
                  <a:srgbClr val="003399"/>
                </a:solidFill>
                <a:highlight>
                  <a:srgbClr val="FFFF00"/>
                </a:highlight>
              </a:rPr>
              <a:t>《</a:t>
            </a:r>
            <a:r>
              <a:rPr lang="zh-TW" altLang="en-US" sz="1800" b="1" dirty="0">
                <a:solidFill>
                  <a:srgbClr val="003399"/>
                </a:solidFill>
                <a:highlight>
                  <a:srgbClr val="FFFF00"/>
                </a:highlight>
              </a:rPr>
              <a:t>奇蹟男孩</a:t>
            </a:r>
            <a:r>
              <a:rPr lang="en-US" altLang="zh-TW" sz="1800" b="1" dirty="0">
                <a:solidFill>
                  <a:srgbClr val="003399"/>
                </a:solidFill>
                <a:highlight>
                  <a:srgbClr val="FFFF00"/>
                </a:highlight>
              </a:rPr>
              <a:t>》</a:t>
            </a:r>
            <a:r>
              <a:rPr lang="zh-TW" altLang="en-US" sz="1800" dirty="0">
                <a:solidFill>
                  <a:srgbClr val="003399"/>
                </a:solidFill>
              </a:rPr>
              <a:t>（</a:t>
            </a:r>
            <a:r>
              <a:rPr lang="en-US" altLang="zh-TW" sz="1800" dirty="0">
                <a:solidFill>
                  <a:srgbClr val="003399"/>
                </a:solidFill>
              </a:rPr>
              <a:t>Wonder, 2012</a:t>
            </a:r>
            <a:r>
              <a:rPr lang="zh-TW" altLang="en-US" sz="1800" dirty="0">
                <a:solidFill>
                  <a:srgbClr val="003399"/>
                </a:solidFill>
              </a:rPr>
              <a:t>）：雖然它是一部</a:t>
            </a:r>
            <a:r>
              <a:rPr lang="zh-TW" altLang="en-US" sz="1800" dirty="0">
                <a:solidFill>
                  <a:srgbClr val="003399"/>
                </a:solidFill>
                <a:highlight>
                  <a:srgbClr val="FFFF00"/>
                </a:highlight>
              </a:rPr>
              <a:t>全長電影，但</a:t>
            </a:r>
            <a:r>
              <a:rPr lang="en-US" altLang="zh-TW" sz="1800" dirty="0">
                <a:solidFill>
                  <a:srgbClr val="003399"/>
                </a:solidFill>
                <a:highlight>
                  <a:srgbClr val="FFFF00"/>
                </a:highlight>
              </a:rPr>
              <a:t>《</a:t>
            </a:r>
            <a:r>
              <a:rPr lang="zh-TW" altLang="en-US" sz="1800" dirty="0">
                <a:solidFill>
                  <a:srgbClr val="003399"/>
                </a:solidFill>
                <a:highlight>
                  <a:srgbClr val="FFFF00"/>
                </a:highlight>
              </a:rPr>
              <a:t>奇蹟男孩</a:t>
            </a:r>
            <a:r>
              <a:rPr lang="en-US" altLang="zh-TW" sz="1800" dirty="0">
                <a:solidFill>
                  <a:srgbClr val="003399"/>
                </a:solidFill>
                <a:highlight>
                  <a:srgbClr val="FFFF00"/>
                </a:highlight>
              </a:rPr>
              <a:t>》</a:t>
            </a:r>
            <a:r>
              <a:rPr lang="zh-TW" altLang="en-US" sz="1800" dirty="0">
                <a:solidFill>
                  <a:srgbClr val="003399"/>
                </a:solidFill>
              </a:rPr>
              <a:t>基於 </a:t>
            </a:r>
            <a:r>
              <a:rPr lang="en-US" altLang="zh-TW" sz="1800" dirty="0">
                <a:solidFill>
                  <a:srgbClr val="003399"/>
                </a:solidFill>
              </a:rPr>
              <a:t>R.J.</a:t>
            </a:r>
            <a:r>
              <a:rPr lang="zh-TW" altLang="en-US" sz="1800" dirty="0">
                <a:solidFill>
                  <a:srgbClr val="003399"/>
                </a:solidFill>
              </a:rPr>
              <a:t>帕拉奧的同名小說，以感人的故事講述了一個</a:t>
            </a:r>
            <a:r>
              <a:rPr lang="zh-TW" altLang="en-US" sz="1800" b="1" dirty="0">
                <a:solidFill>
                  <a:srgbClr val="003399"/>
                </a:solidFill>
                <a:highlight>
                  <a:srgbClr val="FFFF00"/>
                </a:highlight>
              </a:rPr>
              <a:t>患有面部缺陷的男孩</a:t>
            </a:r>
            <a:r>
              <a:rPr lang="zh-TW" altLang="en-US" sz="1800" dirty="0">
                <a:solidFill>
                  <a:srgbClr val="003399"/>
                </a:solidFill>
              </a:rPr>
              <a:t>奥吉的生活。電影成功地傳達了</a:t>
            </a:r>
            <a:r>
              <a:rPr lang="zh-TW" altLang="en-US" sz="1800" b="1" dirty="0">
                <a:solidFill>
                  <a:srgbClr val="003399"/>
                </a:solidFill>
              </a:rPr>
              <a:t>友誼和人性</a:t>
            </a:r>
            <a:r>
              <a:rPr lang="zh-TW" altLang="en-US" sz="1800" dirty="0">
                <a:solidFill>
                  <a:srgbClr val="003399"/>
                </a:solidFill>
              </a:rPr>
              <a:t>的主題。                                                               </a:t>
            </a:r>
            <a:r>
              <a:rPr lang="en-US" altLang="zh-TW" sz="1800" dirty="0">
                <a:solidFill>
                  <a:srgbClr val="003399"/>
                </a:solidFill>
              </a:rPr>
              <a:t>While not a micro film, "Wonder" is based on R.J. Palacio's novel of the same name and tells </a:t>
            </a:r>
            <a:r>
              <a:rPr lang="en-US" altLang="zh-TW" sz="1800" dirty="0">
                <a:solidFill>
                  <a:srgbClr val="003399"/>
                </a:solidFill>
                <a:highlight>
                  <a:srgbClr val="FFFF00"/>
                </a:highlight>
              </a:rPr>
              <a:t>a heartwarming story about a boy with facial differences</a:t>
            </a:r>
            <a:r>
              <a:rPr lang="en-US" altLang="zh-TW" sz="1800" dirty="0">
                <a:solidFill>
                  <a:srgbClr val="003399"/>
                </a:solidFill>
              </a:rPr>
              <a:t>. The film successfully conveys themes of friendship and humanity.</a:t>
            </a:r>
          </a:p>
          <a:p>
            <a:pPr marL="0" indent="0">
              <a:buNone/>
            </a:pPr>
            <a:endParaRPr lang="en-US" altLang="zh-TW" sz="1800" dirty="0">
              <a:solidFill>
                <a:srgbClr val="003399"/>
              </a:solidFill>
            </a:endParaRPr>
          </a:p>
          <a:p>
            <a:pPr marL="0" indent="0">
              <a:buNone/>
            </a:pPr>
            <a:r>
              <a:rPr lang="en-US" altLang="zh-TW" sz="1200" dirty="0">
                <a:effectLst/>
                <a:highlight>
                  <a:srgbClr val="FFFF00"/>
                </a:highlight>
              </a:rPr>
              <a:t>《</a:t>
            </a:r>
            <a:r>
              <a:rPr lang="zh-TW" altLang="en-US" sz="1800" b="1" dirty="0">
                <a:solidFill>
                  <a:srgbClr val="003399"/>
                </a:solidFill>
                <a:highlight>
                  <a:srgbClr val="FFFF00"/>
                </a:highlight>
              </a:rPr>
              <a:t>愛，武則天</a:t>
            </a:r>
            <a:r>
              <a:rPr lang="en-US" altLang="zh-TW" sz="1800" dirty="0">
                <a:solidFill>
                  <a:srgbClr val="003399"/>
                </a:solidFill>
                <a:highlight>
                  <a:srgbClr val="FFFF00"/>
                </a:highlight>
              </a:rPr>
              <a:t>》</a:t>
            </a:r>
            <a:r>
              <a:rPr lang="zh-TW" altLang="en-US" sz="1800" dirty="0">
                <a:solidFill>
                  <a:srgbClr val="003399"/>
                </a:solidFill>
              </a:rPr>
              <a:t>（</a:t>
            </a:r>
            <a:r>
              <a:rPr lang="en-US" altLang="zh-TW" sz="1800" dirty="0">
                <a:solidFill>
                  <a:srgbClr val="003399"/>
                </a:solidFill>
              </a:rPr>
              <a:t>2015</a:t>
            </a:r>
            <a:r>
              <a:rPr lang="zh-TW" altLang="en-US" sz="1800" dirty="0">
                <a:solidFill>
                  <a:srgbClr val="003399"/>
                </a:solidFill>
              </a:rPr>
              <a:t>）：這部中國微電影探討了</a:t>
            </a:r>
            <a:r>
              <a:rPr lang="zh-TW" altLang="en-US" sz="1800" dirty="0">
                <a:solidFill>
                  <a:srgbClr val="003399"/>
                </a:solidFill>
                <a:highlight>
                  <a:srgbClr val="FFFF00"/>
                </a:highlight>
              </a:rPr>
              <a:t>武則天</a:t>
            </a:r>
            <a:r>
              <a:rPr lang="zh-TW" altLang="en-US" sz="1800" dirty="0">
                <a:solidFill>
                  <a:srgbClr val="003399"/>
                </a:solidFill>
              </a:rPr>
              <a:t>作為唐朝唯一的女皇帝的愛情故事，以及她與唐高宗的情感關係。這部微電影在中國廣受歡迎，吸引了大量觀眾。                                                                                                                                </a:t>
            </a:r>
            <a:r>
              <a:rPr lang="en-US" altLang="zh-TW" sz="1200" dirty="0">
                <a:effectLst/>
              </a:rPr>
              <a:t>"</a:t>
            </a:r>
            <a:r>
              <a:rPr lang="en-US" altLang="zh-TW" sz="1800" dirty="0">
                <a:solidFill>
                  <a:srgbClr val="003399"/>
                </a:solidFill>
              </a:rPr>
              <a:t>Love, Wu </a:t>
            </a:r>
            <a:r>
              <a:rPr lang="en-US" altLang="zh-TW" sz="1800" dirty="0" err="1">
                <a:solidFill>
                  <a:srgbClr val="003399"/>
                </a:solidFill>
              </a:rPr>
              <a:t>Zetian</a:t>
            </a:r>
            <a:r>
              <a:rPr lang="en-US" altLang="zh-TW" sz="1800" dirty="0">
                <a:solidFill>
                  <a:srgbClr val="003399"/>
                </a:solidFill>
              </a:rPr>
              <a:t>" (2015): This Chinese </a:t>
            </a:r>
            <a:r>
              <a:rPr lang="en-US" altLang="zh-TW" sz="1800" dirty="0">
                <a:solidFill>
                  <a:srgbClr val="003399"/>
                </a:solidFill>
                <a:highlight>
                  <a:srgbClr val="FFFF00"/>
                </a:highlight>
              </a:rPr>
              <a:t>micro film </a:t>
            </a:r>
            <a:r>
              <a:rPr lang="en-US" altLang="zh-TW" sz="1800" dirty="0">
                <a:solidFill>
                  <a:srgbClr val="003399"/>
                </a:solidFill>
              </a:rPr>
              <a:t>explores the love story of Wu </a:t>
            </a:r>
            <a:r>
              <a:rPr lang="en-US" altLang="zh-TW" sz="1800" dirty="0" err="1">
                <a:solidFill>
                  <a:srgbClr val="003399"/>
                </a:solidFill>
              </a:rPr>
              <a:t>Zetian</a:t>
            </a:r>
            <a:r>
              <a:rPr lang="en-US" altLang="zh-TW" sz="1800" dirty="0">
                <a:solidFill>
                  <a:srgbClr val="003399"/>
                </a:solidFill>
              </a:rPr>
              <a:t>, the only female emperor of the Tang Dynasty, and her emotional connection with Emperor Tang </a:t>
            </a:r>
            <a:r>
              <a:rPr lang="en-US" altLang="zh-TW" sz="1800" dirty="0" err="1">
                <a:solidFill>
                  <a:srgbClr val="003399"/>
                </a:solidFill>
              </a:rPr>
              <a:t>Gaozong</a:t>
            </a:r>
            <a:r>
              <a:rPr lang="en-US" altLang="zh-TW" sz="1800" dirty="0">
                <a:solidFill>
                  <a:srgbClr val="003399"/>
                </a:solidFill>
              </a:rPr>
              <a:t>. The </a:t>
            </a:r>
            <a:r>
              <a:rPr lang="en-US" altLang="zh-TW" sz="1800" dirty="0">
                <a:solidFill>
                  <a:srgbClr val="003399"/>
                </a:solidFill>
                <a:highlight>
                  <a:srgbClr val="FFFF00"/>
                </a:highlight>
              </a:rPr>
              <a:t>film gained a significant following </a:t>
            </a:r>
            <a:r>
              <a:rPr lang="en-US" altLang="zh-TW" sz="1800" dirty="0">
                <a:solidFill>
                  <a:srgbClr val="003399"/>
                </a:solidFill>
              </a:rPr>
              <a:t>in China.</a:t>
            </a:r>
          </a:p>
          <a:p>
            <a:pPr marL="0" indent="0">
              <a:buNone/>
            </a:pPr>
            <a:endParaRPr lang="en-US" altLang="zh-TW" sz="1800" dirty="0">
              <a:solidFill>
                <a:srgbClr val="003399"/>
              </a:solidFill>
            </a:endParaRPr>
          </a:p>
          <a:p>
            <a:pPr marL="0" indent="0">
              <a:buNone/>
            </a:pPr>
            <a:r>
              <a:rPr lang="en-US" altLang="zh-TW" sz="2000" dirty="0">
                <a:solidFill>
                  <a:srgbClr val="003399"/>
                </a:solidFill>
                <a:highlight>
                  <a:srgbClr val="FFFF00"/>
                </a:highlight>
              </a:rPr>
              <a:t>7.</a:t>
            </a:r>
            <a:r>
              <a:rPr lang="zh-TW" altLang="en-US" sz="2000" b="1" dirty="0">
                <a:solidFill>
                  <a:srgbClr val="003399"/>
                </a:solidFill>
                <a:highlight>
                  <a:srgbClr val="FFFF00"/>
                </a:highlight>
              </a:rPr>
              <a:t>自媒體 </a:t>
            </a:r>
            <a:r>
              <a:rPr lang="en-US" altLang="zh-TW" sz="2000" b="1" dirty="0">
                <a:solidFill>
                  <a:srgbClr val="003399"/>
                </a:solidFill>
                <a:highlight>
                  <a:srgbClr val="FFFF00"/>
                </a:highlight>
              </a:rPr>
              <a:t>(We Media) </a:t>
            </a:r>
            <a:endParaRPr lang="zh-TW" altLang="en-US" sz="2000" b="1" dirty="0">
              <a:solidFill>
                <a:srgbClr val="003399"/>
              </a:solidFill>
              <a:highlight>
                <a:srgbClr val="FFFF00"/>
              </a:highlight>
            </a:endParaRPr>
          </a:p>
          <a:p>
            <a:pPr lvl="1"/>
            <a:r>
              <a:rPr lang="zh-TW" altLang="en-US" sz="1800" dirty="0">
                <a:solidFill>
                  <a:srgbClr val="003399"/>
                </a:solidFill>
              </a:rPr>
              <a:t>指在</a:t>
            </a:r>
            <a:r>
              <a:rPr lang="zh-TW" altLang="en-US" sz="1800" dirty="0">
                <a:solidFill>
                  <a:srgbClr val="003399"/>
                </a:solidFill>
                <a:highlight>
                  <a:srgbClr val="FFFF00"/>
                </a:highlight>
              </a:rPr>
              <a:t>社群網路</a:t>
            </a:r>
            <a:r>
              <a:rPr lang="zh-TW" altLang="en-US" sz="1800" dirty="0">
                <a:solidFill>
                  <a:srgbClr val="003399"/>
                </a:solidFill>
              </a:rPr>
              <a:t>的興起，</a:t>
            </a:r>
            <a:r>
              <a:rPr lang="zh-TW" altLang="en-US" sz="1800" dirty="0">
                <a:solidFill>
                  <a:srgbClr val="003399"/>
                </a:solidFill>
                <a:highlight>
                  <a:srgbClr val="FFFF00"/>
                </a:highlight>
              </a:rPr>
              <a:t>讓每個網路使用者都具有媒體的功能</a:t>
            </a:r>
            <a:endParaRPr lang="en-US" altLang="zh-TW" sz="1800" dirty="0">
              <a:solidFill>
                <a:srgbClr val="003399"/>
              </a:solidFill>
              <a:highlight>
                <a:srgbClr val="FFFF00"/>
              </a:highlight>
            </a:endParaRPr>
          </a:p>
          <a:p>
            <a:pPr marL="457200" lvl="1" indent="0">
              <a:buNone/>
            </a:pPr>
            <a:endParaRPr lang="en-US" altLang="zh-TW" sz="1800" dirty="0">
              <a:solidFill>
                <a:srgbClr val="003399"/>
              </a:solidFill>
              <a:highlight>
                <a:srgbClr val="FFFF00"/>
              </a:highlight>
            </a:endParaRPr>
          </a:p>
          <a:p>
            <a:pPr marL="457200" lvl="1" indent="0">
              <a:buNone/>
            </a:pPr>
            <a:r>
              <a:rPr lang="en-US" altLang="zh-CN" sz="1800" dirty="0">
                <a:solidFill>
                  <a:srgbClr val="003399"/>
                </a:solidFill>
                <a:highlight>
                  <a:srgbClr val="FFFF00"/>
                </a:highlight>
              </a:rPr>
              <a:t>The </a:t>
            </a:r>
            <a:r>
              <a:rPr lang="en-US" altLang="zh-CN" sz="1800" dirty="0" err="1">
                <a:solidFill>
                  <a:srgbClr val="003399"/>
                </a:solidFill>
                <a:highlight>
                  <a:srgbClr val="FFFF00"/>
                </a:highlight>
              </a:rPr>
              <a:t>Skimm</a:t>
            </a:r>
            <a:r>
              <a:rPr lang="zh-CN" altLang="en-US" sz="1800" dirty="0">
                <a:solidFill>
                  <a:srgbClr val="003399"/>
                </a:solidFill>
              </a:rPr>
              <a:t>：</a:t>
            </a:r>
            <a:r>
              <a:rPr lang="en-US" altLang="zh-CN" sz="1800" dirty="0">
                <a:solidFill>
                  <a:srgbClr val="003399"/>
                </a:solidFill>
              </a:rPr>
              <a:t>The </a:t>
            </a:r>
            <a:r>
              <a:rPr lang="en-US" altLang="zh-CN" sz="1800" dirty="0" err="1">
                <a:solidFill>
                  <a:srgbClr val="003399"/>
                </a:solidFill>
              </a:rPr>
              <a:t>Skimm</a:t>
            </a:r>
            <a:r>
              <a:rPr lang="en-US" altLang="zh-CN" sz="1800" dirty="0">
                <a:solidFill>
                  <a:srgbClr val="003399"/>
                </a:solidFill>
              </a:rPr>
              <a:t> </a:t>
            </a:r>
            <a:r>
              <a:rPr lang="zh-CN" altLang="en-US" sz="1800" dirty="0">
                <a:solidFill>
                  <a:srgbClr val="003399"/>
                </a:solidFill>
              </a:rPr>
              <a:t>是一份每日電子郵件新聞通訊</a:t>
            </a:r>
            <a:r>
              <a:rPr lang="zh-TW" altLang="en-US" sz="1800" dirty="0">
                <a:solidFill>
                  <a:srgbClr val="003399"/>
                </a:solidFill>
                <a:highlight>
                  <a:srgbClr val="FFFF00"/>
                </a:highlight>
              </a:rPr>
              <a:t>，</a:t>
            </a:r>
            <a:r>
              <a:rPr lang="zh-CN" altLang="en-US" sz="1800" dirty="0">
                <a:solidFill>
                  <a:srgbClr val="003399"/>
                </a:solidFill>
              </a:rPr>
              <a:t>由兩位前 </a:t>
            </a:r>
            <a:r>
              <a:rPr lang="en-US" altLang="zh-CN" sz="1800" dirty="0">
                <a:solidFill>
                  <a:srgbClr val="003399"/>
                </a:solidFill>
                <a:highlight>
                  <a:srgbClr val="FFFF00"/>
                </a:highlight>
              </a:rPr>
              <a:t>NBC </a:t>
            </a:r>
            <a:r>
              <a:rPr lang="zh-CN" altLang="en-US" sz="1800" dirty="0">
                <a:solidFill>
                  <a:srgbClr val="003399"/>
                </a:solidFill>
                <a:highlight>
                  <a:srgbClr val="FFFF00"/>
                </a:highlight>
              </a:rPr>
              <a:t>記者</a:t>
            </a:r>
            <a:r>
              <a:rPr lang="zh-CN" altLang="en-US" sz="1800" dirty="0">
                <a:solidFill>
                  <a:srgbClr val="003399"/>
                </a:solidFill>
              </a:rPr>
              <a:t>創建。他們通過精簡、易懂的方式解釋當日的頭條新聞</a:t>
            </a:r>
            <a:r>
              <a:rPr lang="zh-TW" altLang="en-US" sz="1800" dirty="0">
                <a:solidFill>
                  <a:srgbClr val="003399"/>
                </a:solidFill>
                <a:highlight>
                  <a:srgbClr val="FFFF00"/>
                </a:highlight>
              </a:rPr>
              <a:t>，</a:t>
            </a:r>
            <a:r>
              <a:rPr lang="zh-CN" altLang="en-US" sz="1800" dirty="0">
                <a:solidFill>
                  <a:srgbClr val="003399"/>
                </a:solidFill>
              </a:rPr>
              <a:t>吸引了數百萬的</a:t>
            </a:r>
            <a:r>
              <a:rPr lang="zh-CN" altLang="en-US" sz="1800" dirty="0">
                <a:solidFill>
                  <a:srgbClr val="003399"/>
                </a:solidFill>
                <a:highlight>
                  <a:srgbClr val="FFFF00"/>
                </a:highlight>
              </a:rPr>
              <a:t>訂閱者</a:t>
            </a:r>
            <a:r>
              <a:rPr lang="zh-TW" altLang="en-US" sz="1800" dirty="0">
                <a:solidFill>
                  <a:srgbClr val="003399"/>
                </a:solidFill>
                <a:highlight>
                  <a:srgbClr val="FFFF00"/>
                </a:highlight>
              </a:rPr>
              <a:t>， </a:t>
            </a:r>
            <a:r>
              <a:rPr lang="zh-CN" altLang="en-US" sz="1800" dirty="0">
                <a:solidFill>
                  <a:srgbClr val="003399"/>
                </a:solidFill>
              </a:rPr>
              <a:t>並成為一家成功的</a:t>
            </a:r>
            <a:r>
              <a:rPr lang="zh-CN" altLang="en-US" sz="1800" dirty="0">
                <a:solidFill>
                  <a:srgbClr val="003399"/>
                </a:solidFill>
                <a:highlight>
                  <a:srgbClr val="FFFF00"/>
                </a:highlight>
              </a:rPr>
              <a:t>自媒體公司</a:t>
            </a:r>
            <a:r>
              <a:rPr lang="zh-CN" altLang="en-US" sz="1800" dirty="0">
                <a:solidFill>
                  <a:srgbClr val="003399"/>
                </a:solidFill>
              </a:rPr>
              <a:t>。</a:t>
            </a:r>
            <a:endParaRPr lang="zh-TW" altLang="en-US" sz="1800" dirty="0">
              <a:solidFill>
                <a:srgbClr val="003399"/>
              </a:solidFill>
            </a:endParaRPr>
          </a:p>
          <a:p>
            <a:pPr marL="457200" lvl="1" indent="0">
              <a:buNone/>
            </a:pPr>
            <a:endParaRPr lang="en-US" altLang="zh-TW" sz="1800" dirty="0">
              <a:solidFill>
                <a:srgbClr val="003399"/>
              </a:solidFill>
            </a:endParaRPr>
          </a:p>
          <a:p>
            <a:pPr marL="57150" indent="0">
              <a:buNone/>
            </a:pPr>
            <a:r>
              <a:rPr lang="en-US" altLang="zh-TW" sz="2000" dirty="0">
                <a:solidFill>
                  <a:srgbClr val="003399"/>
                </a:solidFill>
                <a:highlight>
                  <a:srgbClr val="FFFF00"/>
                </a:highlight>
              </a:rPr>
              <a:t>8.</a:t>
            </a:r>
            <a:r>
              <a:rPr lang="zh-TW" altLang="en-US" sz="2000" dirty="0">
                <a:solidFill>
                  <a:srgbClr val="003399"/>
                </a:solidFill>
                <a:highlight>
                  <a:srgbClr val="FFFF00"/>
                </a:highlight>
              </a:rPr>
              <a:t>商業模式 </a:t>
            </a:r>
            <a:r>
              <a:rPr lang="en-US" altLang="zh-TW" sz="2000" dirty="0">
                <a:solidFill>
                  <a:srgbClr val="003399"/>
                </a:solidFill>
                <a:highlight>
                  <a:srgbClr val="FFFF00"/>
                </a:highlight>
              </a:rPr>
              <a:t>(Business Model) </a:t>
            </a:r>
            <a:endParaRPr lang="zh-TW" altLang="en-US" sz="2000" dirty="0">
              <a:solidFill>
                <a:srgbClr val="003399"/>
              </a:solidFill>
              <a:highlight>
                <a:srgbClr val="FFFF00"/>
              </a:highlight>
            </a:endParaRPr>
          </a:p>
          <a:p>
            <a:pPr lvl="1"/>
            <a:r>
              <a:rPr lang="zh-TW" altLang="en-US" sz="1800" dirty="0">
                <a:solidFill>
                  <a:srgbClr val="003399"/>
                </a:solidFill>
                <a:highlight>
                  <a:srgbClr val="FFFF00"/>
                </a:highlight>
              </a:rPr>
              <a:t>就是公司賺錢的方式</a:t>
            </a:r>
          </a:p>
          <a:p>
            <a:pPr marL="0" indent="0">
              <a:buNone/>
            </a:pPr>
            <a:endParaRPr lang="zh-TW" altLang="en-US" sz="1800" dirty="0">
              <a:solidFill>
                <a:srgbClr val="003399"/>
              </a:solidFill>
            </a:endParaRPr>
          </a:p>
        </p:txBody>
      </p:sp>
      <p:pic>
        <p:nvPicPr>
          <p:cNvPr id="4" name="Picture 2">
            <a:extLst>
              <a:ext uri="{FF2B5EF4-FFF2-40B4-BE49-F238E27FC236}">
                <a16:creationId xmlns:a16="http://schemas.microsoft.com/office/drawing/2014/main" id="{7DB6D14A-D080-5648-18E3-2C52A2B4F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165" y="80371"/>
            <a:ext cx="781717" cy="11299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DME – Case Study – the Skimm | Center for Innovation &amp; Sustainability in  Local Media">
            <a:extLst>
              <a:ext uri="{FF2B5EF4-FFF2-40B4-BE49-F238E27FC236}">
                <a16:creationId xmlns:a16="http://schemas.microsoft.com/office/drawing/2014/main" id="{530450BB-5B1C-7D46-CA7C-A7676FBEA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226" y="5593499"/>
            <a:ext cx="1153312" cy="7674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pple Podcasts －《Skimm This》">
            <a:extLst>
              <a:ext uri="{FF2B5EF4-FFF2-40B4-BE49-F238E27FC236}">
                <a16:creationId xmlns:a16="http://schemas.microsoft.com/office/drawing/2014/main" id="{17188392-3FA8-D958-D43B-1D7D085F6F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937" t="12393" r="30396" b="16626"/>
          <a:stretch/>
        </p:blipFill>
        <p:spPr bwMode="auto">
          <a:xfrm>
            <a:off x="9367903" y="5425580"/>
            <a:ext cx="914401" cy="8825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04820" y="136704"/>
            <a:ext cx="7050742" cy="539496"/>
          </a:xfrm>
        </p:spPr>
        <p:txBody>
          <a:bodyPr>
            <a:normAutofit/>
          </a:bodyPr>
          <a:lstStyle/>
          <a:p>
            <a:r>
              <a:rPr lang="zh-TW" altLang="en-US" sz="2400" dirty="0"/>
              <a:t>電子商務的理論 </a:t>
            </a:r>
            <a:r>
              <a:rPr lang="en-US" altLang="zh-TW" sz="2400" dirty="0"/>
              <a:t>(</a:t>
            </a:r>
            <a:r>
              <a:rPr lang="zh-TW" altLang="en-US" sz="2400" dirty="0"/>
              <a:t>續</a:t>
            </a:r>
            <a:r>
              <a:rPr lang="en-US" altLang="zh-TW" sz="2400" dirty="0"/>
              <a:t>)</a:t>
            </a:r>
            <a:endParaRPr lang="zh-TW" altLang="en-US" sz="2400" dirty="0"/>
          </a:p>
        </p:txBody>
      </p:sp>
      <p:sp>
        <p:nvSpPr>
          <p:cNvPr id="3" name="內容版面配置區 2"/>
          <p:cNvSpPr>
            <a:spLocks noGrp="1"/>
          </p:cNvSpPr>
          <p:nvPr>
            <p:ph idx="1"/>
          </p:nvPr>
        </p:nvSpPr>
        <p:spPr>
          <a:xfrm>
            <a:off x="183775" y="676200"/>
            <a:ext cx="11824447" cy="5997387"/>
          </a:xfrm>
        </p:spPr>
        <p:txBody>
          <a:bodyPr>
            <a:normAutofit/>
          </a:bodyPr>
          <a:lstStyle/>
          <a:p>
            <a:pPr marL="0" indent="0">
              <a:buNone/>
            </a:pPr>
            <a:r>
              <a:rPr lang="en-US" altLang="zh-TW" sz="2000" dirty="0">
                <a:solidFill>
                  <a:srgbClr val="003399"/>
                </a:solidFill>
              </a:rPr>
              <a:t>9. </a:t>
            </a:r>
            <a:r>
              <a:rPr lang="zh-TW" altLang="en-US" sz="2000" dirty="0">
                <a:solidFill>
                  <a:srgbClr val="003399"/>
                </a:solidFill>
              </a:rPr>
              <a:t>網紅經濟 </a:t>
            </a:r>
            <a:r>
              <a:rPr lang="en-US" altLang="zh-TW" sz="2000" dirty="0">
                <a:solidFill>
                  <a:srgbClr val="003399"/>
                </a:solidFill>
              </a:rPr>
              <a:t>(</a:t>
            </a:r>
            <a:r>
              <a:rPr lang="en-US" altLang="zh-TW" sz="2000" dirty="0">
                <a:solidFill>
                  <a:srgbClr val="003399"/>
                </a:solidFill>
                <a:highlight>
                  <a:srgbClr val="FFFF00"/>
                </a:highlight>
              </a:rPr>
              <a:t>Internet Celebrity Economy, </a:t>
            </a:r>
            <a:r>
              <a:rPr lang="en-US" altLang="zh-TW" sz="2000" b="1" dirty="0">
                <a:solidFill>
                  <a:srgbClr val="FF0000"/>
                </a:solidFill>
              </a:rPr>
              <a:t>YouTuber</a:t>
            </a:r>
            <a:r>
              <a:rPr lang="en-US" altLang="zh-TW" sz="2000" b="1" dirty="0">
                <a:solidFill>
                  <a:srgbClr val="003399"/>
                </a:solidFill>
              </a:rPr>
              <a:t>)</a:t>
            </a:r>
            <a:endParaRPr lang="zh-TW" altLang="en-US" sz="2000" b="1" dirty="0">
              <a:solidFill>
                <a:srgbClr val="003399"/>
              </a:solidFill>
            </a:endParaRPr>
          </a:p>
          <a:p>
            <a:pPr marL="457200" lvl="1" indent="0">
              <a:buNone/>
            </a:pPr>
            <a:r>
              <a:rPr lang="zh-TW" altLang="en-US" sz="1600" b="1" dirty="0">
                <a:solidFill>
                  <a:srgbClr val="003399"/>
                </a:solidFill>
                <a:highlight>
                  <a:srgbClr val="FFFF00"/>
                </a:highlight>
              </a:rPr>
              <a:t>網路紅人，透過網路與社群平台，匯聚大量粉絲</a:t>
            </a:r>
            <a:r>
              <a:rPr lang="zh-TW" altLang="en-US" sz="1600" dirty="0">
                <a:solidFill>
                  <a:srgbClr val="003399"/>
                </a:solidFill>
                <a:highlight>
                  <a:srgbClr val="FFFF00"/>
                </a:highlight>
              </a:rPr>
              <a:t>，進而將人氣轉化為買氣</a:t>
            </a:r>
            <a:r>
              <a:rPr lang="zh-TW" altLang="en-US" sz="1600" dirty="0">
                <a:solidFill>
                  <a:srgbClr val="003399"/>
                </a:solidFill>
              </a:rPr>
              <a:t>，以</a:t>
            </a:r>
            <a:r>
              <a:rPr lang="zh-TW" altLang="en-US" sz="1600" dirty="0">
                <a:solidFill>
                  <a:srgbClr val="003399"/>
                </a:solidFill>
                <a:highlight>
                  <a:srgbClr val="FFFF00"/>
                </a:highlight>
              </a:rPr>
              <a:t>延伸出各種營運市場的可能</a:t>
            </a:r>
            <a:r>
              <a:rPr lang="zh-TW" altLang="en-US" sz="1600" dirty="0">
                <a:solidFill>
                  <a:srgbClr val="003399"/>
                </a:solidFill>
                <a:effectLst/>
              </a:rPr>
              <a:t>。</a:t>
            </a:r>
            <a:endParaRPr lang="en-US" altLang="zh-TW" sz="1600" dirty="0">
              <a:solidFill>
                <a:srgbClr val="003399"/>
              </a:solidFill>
            </a:endParaRPr>
          </a:p>
          <a:p>
            <a:pPr marL="457200" lvl="1" indent="0">
              <a:buNone/>
            </a:pPr>
            <a:endParaRPr lang="en-US" altLang="zh-TW" sz="1600" b="1" dirty="0">
              <a:solidFill>
                <a:srgbClr val="003399"/>
              </a:solidFill>
            </a:endParaRPr>
          </a:p>
          <a:p>
            <a:pPr marL="457200" lvl="1" indent="0">
              <a:buNone/>
            </a:pPr>
            <a:r>
              <a:rPr lang="en-US" altLang="zh-TW" sz="1600" b="1" dirty="0">
                <a:solidFill>
                  <a:srgbClr val="003399"/>
                </a:solidFill>
              </a:rPr>
              <a:t>PewDiePie</a:t>
            </a:r>
            <a:r>
              <a:rPr lang="zh-TW" altLang="zh-TW" sz="1600" dirty="0">
                <a:solidFill>
                  <a:srgbClr val="003399"/>
                </a:solidFill>
              </a:rPr>
              <a:t>：</a:t>
            </a:r>
            <a:r>
              <a:rPr lang="zh-TW" altLang="en-US" sz="1600" dirty="0">
                <a:solidFill>
                  <a:srgbClr val="003399"/>
                </a:solidFill>
              </a:rPr>
              <a:t> </a:t>
            </a:r>
            <a:r>
              <a:rPr lang="en-US" altLang="zh-TW" sz="1600" dirty="0">
                <a:solidFill>
                  <a:srgbClr val="003399"/>
                </a:solidFill>
              </a:rPr>
              <a:t>PewDiePie</a:t>
            </a:r>
            <a:r>
              <a:rPr lang="zh-TW" altLang="zh-TW" sz="1600" dirty="0">
                <a:solidFill>
                  <a:srgbClr val="003399"/>
                </a:solidFill>
              </a:rPr>
              <a:t>，是一位瑞典</a:t>
            </a:r>
            <a:r>
              <a:rPr lang="en-US" altLang="zh-TW" sz="1600" dirty="0">
                <a:solidFill>
                  <a:srgbClr val="003399"/>
                </a:solidFill>
              </a:rPr>
              <a:t> </a:t>
            </a:r>
            <a:r>
              <a:rPr lang="en-US" altLang="zh-TW" sz="1600" dirty="0">
                <a:solidFill>
                  <a:srgbClr val="003399"/>
                </a:solidFill>
                <a:highlight>
                  <a:srgbClr val="FFFF00"/>
                </a:highlight>
              </a:rPr>
              <a:t>YouTuber</a:t>
            </a:r>
            <a:r>
              <a:rPr lang="zh-TW" altLang="zh-TW" sz="1600" dirty="0">
                <a:solidFill>
                  <a:srgbClr val="003399"/>
                </a:solidFill>
              </a:rPr>
              <a:t>。他以</a:t>
            </a:r>
            <a:r>
              <a:rPr lang="zh-TW" altLang="zh-TW" sz="1600" b="1" dirty="0">
                <a:solidFill>
                  <a:srgbClr val="003399"/>
                </a:solidFill>
                <a:highlight>
                  <a:srgbClr val="FFFF00"/>
                </a:highlight>
              </a:rPr>
              <a:t>玩電子遊戲和製作幽默視頻</a:t>
            </a:r>
            <a:r>
              <a:rPr lang="zh-TW" altLang="zh-TW" sz="1600" dirty="0">
                <a:solidFill>
                  <a:srgbClr val="003399"/>
                </a:solidFill>
              </a:rPr>
              <a:t>而聞名，擁有數千萬的訂閱者。</a:t>
            </a:r>
            <a:r>
              <a:rPr lang="en-US" altLang="zh-TW" sz="1600" dirty="0">
                <a:solidFill>
                  <a:srgbClr val="003399"/>
                </a:solidFill>
              </a:rPr>
              <a:t>PewDiePie </a:t>
            </a:r>
            <a:r>
              <a:rPr lang="zh-TW" altLang="zh-TW" sz="1600" dirty="0">
                <a:solidFill>
                  <a:srgbClr val="003399"/>
                </a:solidFill>
              </a:rPr>
              <a:t>成為了</a:t>
            </a:r>
            <a:r>
              <a:rPr lang="en-US" altLang="zh-TW" sz="1600" dirty="0">
                <a:solidFill>
                  <a:srgbClr val="003399"/>
                </a:solidFill>
              </a:rPr>
              <a:t> YouTube </a:t>
            </a:r>
            <a:r>
              <a:rPr lang="zh-TW" altLang="zh-TW" sz="1600" dirty="0">
                <a:solidFill>
                  <a:srgbClr val="003399"/>
                </a:solidFill>
              </a:rPr>
              <a:t>上</a:t>
            </a:r>
            <a:r>
              <a:rPr lang="zh-TW" altLang="zh-TW" sz="1600" b="1" dirty="0">
                <a:solidFill>
                  <a:srgbClr val="003399"/>
                </a:solidFill>
              </a:rPr>
              <a:t>最受歡迎的個人自媒體之一</a:t>
            </a:r>
            <a:r>
              <a:rPr lang="zh-TW" altLang="zh-TW" sz="1600" dirty="0">
                <a:solidFill>
                  <a:srgbClr val="003399"/>
                </a:solidFill>
              </a:rPr>
              <a:t>，也在其他媒體上獲得了成功。</a:t>
            </a:r>
          </a:p>
          <a:p>
            <a:pPr marL="457200" lvl="1" indent="0">
              <a:buNone/>
            </a:pPr>
            <a:endParaRPr lang="en-US" altLang="zh-TW" sz="2000" dirty="0">
              <a:solidFill>
                <a:srgbClr val="003399"/>
              </a:solidFill>
            </a:endParaRPr>
          </a:p>
          <a:p>
            <a:pPr marL="0" indent="0">
              <a:buNone/>
            </a:pPr>
            <a:endParaRPr lang="en-US" altLang="zh-TW" sz="1900" dirty="0"/>
          </a:p>
        </p:txBody>
      </p:sp>
      <p:pic>
        <p:nvPicPr>
          <p:cNvPr id="4" name="圖片 3">
            <a:extLst>
              <a:ext uri="{FF2B5EF4-FFF2-40B4-BE49-F238E27FC236}">
                <a16:creationId xmlns:a16="http://schemas.microsoft.com/office/drawing/2014/main" id="{AC75A314-9E56-77A8-22F0-54BFF024CD78}"/>
              </a:ext>
            </a:extLst>
          </p:cNvPr>
          <p:cNvPicPr>
            <a:picLocks noChangeAspect="1"/>
          </p:cNvPicPr>
          <p:nvPr/>
        </p:nvPicPr>
        <p:blipFill rotWithShape="1">
          <a:blip r:embed="rId3"/>
          <a:srcRect l="40044" t="21565" r="24413" b="40058"/>
          <a:stretch/>
        </p:blipFill>
        <p:spPr>
          <a:xfrm>
            <a:off x="460748" y="4073078"/>
            <a:ext cx="4534062" cy="2753714"/>
          </a:xfrm>
          <a:prstGeom prst="rect">
            <a:avLst/>
          </a:prstGeom>
        </p:spPr>
      </p:pic>
      <p:pic>
        <p:nvPicPr>
          <p:cNvPr id="7" name="圖片 6">
            <a:extLst>
              <a:ext uri="{FF2B5EF4-FFF2-40B4-BE49-F238E27FC236}">
                <a16:creationId xmlns:a16="http://schemas.microsoft.com/office/drawing/2014/main" id="{425B8A7E-DF9C-93C8-F250-3396263D0EC9}"/>
              </a:ext>
            </a:extLst>
          </p:cNvPr>
          <p:cNvPicPr>
            <a:picLocks noChangeAspect="1"/>
          </p:cNvPicPr>
          <p:nvPr/>
        </p:nvPicPr>
        <p:blipFill rotWithShape="1">
          <a:blip r:embed="rId4"/>
          <a:srcRect l="38804" t="56116" r="23696" b="13506"/>
          <a:stretch/>
        </p:blipFill>
        <p:spPr>
          <a:xfrm>
            <a:off x="5630484" y="4229775"/>
            <a:ext cx="5494528" cy="2503594"/>
          </a:xfrm>
          <a:prstGeom prst="rect">
            <a:avLst/>
          </a:prstGeom>
        </p:spPr>
      </p:pic>
      <p:sp>
        <p:nvSpPr>
          <p:cNvPr id="5" name="文字方塊 4">
            <a:extLst>
              <a:ext uri="{FF2B5EF4-FFF2-40B4-BE49-F238E27FC236}">
                <a16:creationId xmlns:a16="http://schemas.microsoft.com/office/drawing/2014/main" id="{7A430DB5-F5D6-9CEB-5102-8611B0B17EDE}"/>
              </a:ext>
            </a:extLst>
          </p:cNvPr>
          <p:cNvSpPr txBox="1"/>
          <p:nvPr/>
        </p:nvSpPr>
        <p:spPr>
          <a:xfrm>
            <a:off x="474616" y="1343680"/>
            <a:ext cx="11242766" cy="338554"/>
          </a:xfrm>
          <a:prstGeom prst="rect">
            <a:avLst/>
          </a:prstGeom>
          <a:noFill/>
        </p:spPr>
        <p:txBody>
          <a:bodyPr wrap="square" rtlCol="0">
            <a:spAutoFit/>
          </a:bodyPr>
          <a:lstStyle/>
          <a:p>
            <a:r>
              <a:rPr lang="en-US" altLang="zh-CN" sz="1600" dirty="0">
                <a:solidFill>
                  <a:srgbClr val="003399"/>
                </a:solidFill>
              </a:rPr>
              <a:t> </a:t>
            </a:r>
            <a:endParaRPr lang="zh-TW" altLang="en-US" sz="1600" dirty="0"/>
          </a:p>
        </p:txBody>
      </p:sp>
      <p:sp>
        <p:nvSpPr>
          <p:cNvPr id="9" name="文字方塊 8">
            <a:extLst>
              <a:ext uri="{FF2B5EF4-FFF2-40B4-BE49-F238E27FC236}">
                <a16:creationId xmlns:a16="http://schemas.microsoft.com/office/drawing/2014/main" id="{819D473B-78D5-1058-CB4A-6107AFCE855C}"/>
              </a:ext>
            </a:extLst>
          </p:cNvPr>
          <p:cNvSpPr txBox="1"/>
          <p:nvPr/>
        </p:nvSpPr>
        <p:spPr>
          <a:xfrm>
            <a:off x="637466" y="3083776"/>
            <a:ext cx="11242766" cy="584775"/>
          </a:xfrm>
          <a:prstGeom prst="rect">
            <a:avLst/>
          </a:prstGeom>
          <a:noFill/>
        </p:spPr>
        <p:txBody>
          <a:bodyPr wrap="square" rtlCol="0">
            <a:spAutoFit/>
          </a:bodyPr>
          <a:lstStyle/>
          <a:p>
            <a:r>
              <a:rPr lang="en-US" altLang="zh-TW" sz="1600" b="1" dirty="0">
                <a:solidFill>
                  <a:srgbClr val="003399"/>
                </a:solidFill>
              </a:rPr>
              <a:t>Tim Ferriss</a:t>
            </a:r>
            <a:r>
              <a:rPr lang="zh-TW" altLang="en-US" sz="1600" b="1" dirty="0">
                <a:solidFill>
                  <a:srgbClr val="003399"/>
                </a:solidFill>
              </a:rPr>
              <a:t>：</a:t>
            </a:r>
            <a:r>
              <a:rPr lang="en-US" altLang="zh-TW" sz="1600" dirty="0">
                <a:solidFill>
                  <a:srgbClr val="003399"/>
                </a:solidFill>
              </a:rPr>
              <a:t>Tim Ferriss </a:t>
            </a:r>
            <a:r>
              <a:rPr lang="zh-TW" altLang="en-US" sz="1600" dirty="0">
                <a:solidFill>
                  <a:srgbClr val="003399"/>
                </a:solidFill>
              </a:rPr>
              <a:t>是一位</a:t>
            </a:r>
            <a:r>
              <a:rPr lang="zh-TW" altLang="en-US" sz="1600" b="1" dirty="0">
                <a:solidFill>
                  <a:srgbClr val="003399"/>
                </a:solidFill>
                <a:highlight>
                  <a:srgbClr val="FFFF00"/>
                </a:highlight>
              </a:rPr>
              <a:t>成功的自媒體名人，以他的暢銷書</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工作四小時</a:t>
            </a:r>
            <a:r>
              <a:rPr lang="en-US" altLang="zh-TW" sz="1600" b="1" dirty="0">
                <a:solidFill>
                  <a:srgbClr val="003399"/>
                </a:solidFill>
                <a:highlight>
                  <a:srgbClr val="FFFF00"/>
                </a:highlight>
              </a:rPr>
              <a:t>》</a:t>
            </a:r>
            <a:r>
              <a:rPr lang="zh-TW" altLang="en-US" sz="1600" b="1" dirty="0">
                <a:solidFill>
                  <a:srgbClr val="003399"/>
                </a:solidFill>
              </a:rPr>
              <a:t>而聞名</a:t>
            </a:r>
            <a:r>
              <a:rPr lang="zh-TW" altLang="en-US" sz="1600" dirty="0">
                <a:solidFill>
                  <a:srgbClr val="003399"/>
                </a:solidFill>
              </a:rPr>
              <a:t>。他的部落格、播客和社交媒體存在都用於分享有關個人提高效率、成功和健康的建議。</a:t>
            </a:r>
            <a:endParaRPr lang="zh-TW" altLang="en-US" sz="1400" dirty="0"/>
          </a:p>
        </p:txBody>
      </p:sp>
      <p:pic>
        <p:nvPicPr>
          <p:cNvPr id="10" name="Picture 10" descr="The 4-Hour Workweek, Expanded and Updated 電子書，作者Timothy Ferriss - EPUB 書籍|  Rakuten Kobo 台灣">
            <a:extLst>
              <a:ext uri="{FF2B5EF4-FFF2-40B4-BE49-F238E27FC236}">
                <a16:creationId xmlns:a16="http://schemas.microsoft.com/office/drawing/2014/main" id="{3B7FF20D-090B-8DCA-9367-9C4819D135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9714" y="3432585"/>
            <a:ext cx="871538"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ewDiePie signs exclusive live-streaming deal with YouTube - BBC News">
            <a:extLst>
              <a:ext uri="{FF2B5EF4-FFF2-40B4-BE49-F238E27FC236}">
                <a16:creationId xmlns:a16="http://schemas.microsoft.com/office/drawing/2014/main" id="{D7287BCE-AEC8-7652-63B5-E9477423E0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7823" y="2077742"/>
            <a:ext cx="1211095" cy="67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6194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13964" y="0"/>
            <a:ext cx="7050742" cy="744071"/>
          </a:xfrm>
        </p:spPr>
        <p:txBody>
          <a:bodyPr>
            <a:normAutofit/>
          </a:bodyPr>
          <a:lstStyle/>
          <a:p>
            <a:r>
              <a:rPr lang="zh-TW" altLang="en-US" sz="2800" dirty="0"/>
              <a:t>電子商務的理論 </a:t>
            </a:r>
            <a:r>
              <a:rPr lang="en-US" altLang="zh-TW" sz="2800" dirty="0"/>
              <a:t>(</a:t>
            </a:r>
            <a:r>
              <a:rPr lang="zh-TW" altLang="en-US" sz="2800" dirty="0"/>
              <a:t>續</a:t>
            </a:r>
            <a:r>
              <a:rPr lang="en-US" altLang="zh-TW" sz="2800" dirty="0"/>
              <a:t>)</a:t>
            </a:r>
            <a:endParaRPr lang="zh-TW" altLang="en-US" sz="2800" dirty="0"/>
          </a:p>
        </p:txBody>
      </p:sp>
      <p:sp>
        <p:nvSpPr>
          <p:cNvPr id="3" name="內容版面配置區 2"/>
          <p:cNvSpPr>
            <a:spLocks noGrp="1"/>
          </p:cNvSpPr>
          <p:nvPr>
            <p:ph idx="1"/>
          </p:nvPr>
        </p:nvSpPr>
        <p:spPr>
          <a:xfrm>
            <a:off x="183776" y="860612"/>
            <a:ext cx="11824447" cy="5997387"/>
          </a:xfrm>
        </p:spPr>
        <p:txBody>
          <a:bodyPr>
            <a:normAutofit/>
          </a:bodyPr>
          <a:lstStyle/>
          <a:p>
            <a:pPr marL="0" indent="0">
              <a:buNone/>
            </a:pPr>
            <a:r>
              <a:rPr lang="en-US" altLang="zh-TW" sz="2000" dirty="0">
                <a:solidFill>
                  <a:srgbClr val="003399"/>
                </a:solidFill>
              </a:rPr>
              <a:t>9. </a:t>
            </a:r>
            <a:r>
              <a:rPr lang="zh-TW" altLang="en-US" sz="2000" dirty="0">
                <a:solidFill>
                  <a:srgbClr val="003399"/>
                </a:solidFill>
              </a:rPr>
              <a:t>網紅經濟 </a:t>
            </a:r>
            <a:r>
              <a:rPr lang="en-US" altLang="zh-TW" sz="2000" dirty="0">
                <a:solidFill>
                  <a:srgbClr val="003399"/>
                </a:solidFill>
              </a:rPr>
              <a:t>(</a:t>
            </a:r>
            <a:r>
              <a:rPr lang="en-US" altLang="zh-TW" sz="2000" dirty="0">
                <a:solidFill>
                  <a:srgbClr val="003399"/>
                </a:solidFill>
                <a:highlight>
                  <a:srgbClr val="FFFF00"/>
                </a:highlight>
              </a:rPr>
              <a:t>Internet Celebrity Economy, </a:t>
            </a:r>
            <a:r>
              <a:rPr lang="en-US" altLang="zh-TW" sz="2000" dirty="0">
                <a:solidFill>
                  <a:srgbClr val="003399"/>
                </a:solidFill>
              </a:rPr>
              <a:t>YouTuber</a:t>
            </a:r>
            <a:r>
              <a:rPr lang="zh-TW" altLang="en-US" sz="2000" dirty="0">
                <a:solidFill>
                  <a:srgbClr val="003399"/>
                </a:solidFill>
              </a:rPr>
              <a:t> </a:t>
            </a:r>
            <a:r>
              <a:rPr lang="en-US" altLang="zh-TW" sz="2000" dirty="0">
                <a:solidFill>
                  <a:srgbClr val="003399"/>
                </a:solidFill>
              </a:rPr>
              <a:t>, Influencer)(</a:t>
            </a:r>
            <a:r>
              <a:rPr lang="zh-TW" altLang="en-US" sz="2000" dirty="0">
                <a:solidFill>
                  <a:srgbClr val="003399"/>
                </a:solidFill>
              </a:rPr>
              <a:t> 續</a:t>
            </a:r>
            <a:r>
              <a:rPr lang="en-US" altLang="zh-TW" sz="2000" dirty="0">
                <a:solidFill>
                  <a:srgbClr val="003399"/>
                </a:solidFill>
              </a:rPr>
              <a:t>)</a:t>
            </a:r>
            <a:endParaRPr lang="zh-TW" altLang="en-US" sz="2000" dirty="0">
              <a:solidFill>
                <a:srgbClr val="003399"/>
              </a:solidFill>
            </a:endParaRPr>
          </a:p>
          <a:p>
            <a:pPr marL="457200" lvl="1" indent="0">
              <a:buNone/>
            </a:pPr>
            <a:r>
              <a:rPr lang="zh-TW" altLang="en-US"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網紅經濟</a:t>
            </a:r>
            <a:r>
              <a:rPr lang="zh-TW"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並不僅僅依賴於直播，它包含了許多其他形式和平臺。</a:t>
            </a:r>
            <a:r>
              <a:rPr lang="zh-TW" altLang="zh-TW" sz="16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直播</a:t>
            </a:r>
            <a:r>
              <a:rPr lang="zh-TW"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只是</a:t>
            </a:r>
            <a:r>
              <a:rPr lang="zh-TW" altLang="zh-TW" sz="16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網紅經濟</a:t>
            </a:r>
            <a:r>
              <a:rPr lang="zh-TW"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的一部分，網紅可以通過多種方式創造內容、與粉絲互動並實現變現。</a:t>
            </a:r>
            <a:endPar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None/>
            </a:pPr>
            <a:endParaRPr lang="en-US" altLang="zh-TW" sz="4900" dirty="0">
              <a:solidFill>
                <a:srgbClr val="003399"/>
              </a:solidFill>
            </a:endParaRPr>
          </a:p>
          <a:p>
            <a:pPr marL="0" indent="0">
              <a:buNone/>
            </a:pPr>
            <a:endParaRPr lang="en-US" altLang="zh-TW" sz="1900" dirty="0"/>
          </a:p>
        </p:txBody>
      </p:sp>
      <p:pic>
        <p:nvPicPr>
          <p:cNvPr id="5" name="圖片 4">
            <a:extLst>
              <a:ext uri="{FF2B5EF4-FFF2-40B4-BE49-F238E27FC236}">
                <a16:creationId xmlns:a16="http://schemas.microsoft.com/office/drawing/2014/main" id="{DA4F7233-4C57-71C9-DC22-E2AC16EF547F}"/>
              </a:ext>
            </a:extLst>
          </p:cNvPr>
          <p:cNvPicPr>
            <a:picLocks noChangeAspect="1"/>
          </p:cNvPicPr>
          <p:nvPr/>
        </p:nvPicPr>
        <p:blipFill rotWithShape="1">
          <a:blip r:embed="rId3"/>
          <a:srcRect l="42783" t="40580" r="28130" b="28927"/>
          <a:stretch/>
        </p:blipFill>
        <p:spPr>
          <a:xfrm>
            <a:off x="773892" y="2028082"/>
            <a:ext cx="4332946" cy="2555080"/>
          </a:xfrm>
          <a:prstGeom prst="rect">
            <a:avLst/>
          </a:prstGeom>
        </p:spPr>
      </p:pic>
      <p:sp>
        <p:nvSpPr>
          <p:cNvPr id="6" name="文字方塊 5">
            <a:extLst>
              <a:ext uri="{FF2B5EF4-FFF2-40B4-BE49-F238E27FC236}">
                <a16:creationId xmlns:a16="http://schemas.microsoft.com/office/drawing/2014/main" id="{6E3A4C86-C8ED-F89D-DE22-B87B8DC9D0B0}"/>
              </a:ext>
            </a:extLst>
          </p:cNvPr>
          <p:cNvSpPr txBox="1"/>
          <p:nvPr/>
        </p:nvSpPr>
        <p:spPr>
          <a:xfrm>
            <a:off x="5976257" y="2490107"/>
            <a:ext cx="184731" cy="369332"/>
          </a:xfrm>
          <a:prstGeom prst="rect">
            <a:avLst/>
          </a:prstGeom>
          <a:noFill/>
        </p:spPr>
        <p:txBody>
          <a:bodyPr wrap="none" rtlCol="0">
            <a:spAutoFit/>
          </a:bodyPr>
          <a:lstStyle/>
          <a:p>
            <a:endParaRPr lang="zh-TW" altLang="en-US" dirty="0"/>
          </a:p>
        </p:txBody>
      </p:sp>
      <p:sp>
        <p:nvSpPr>
          <p:cNvPr id="9" name="文字方塊 8">
            <a:extLst>
              <a:ext uri="{FF2B5EF4-FFF2-40B4-BE49-F238E27FC236}">
                <a16:creationId xmlns:a16="http://schemas.microsoft.com/office/drawing/2014/main" id="{A833AC40-A674-16B8-DF8E-5D98780BAA56}"/>
              </a:ext>
            </a:extLst>
          </p:cNvPr>
          <p:cNvSpPr txBox="1"/>
          <p:nvPr/>
        </p:nvSpPr>
        <p:spPr>
          <a:xfrm>
            <a:off x="183776" y="4983773"/>
            <a:ext cx="11824448" cy="1415772"/>
          </a:xfrm>
          <a:prstGeom prst="rect">
            <a:avLst/>
          </a:prstGeom>
          <a:noFill/>
        </p:spPr>
        <p:txBody>
          <a:bodyPr wrap="square" rtlCol="0">
            <a:spAutoFit/>
          </a:bodyPr>
          <a:lstStyle/>
          <a:p>
            <a:r>
              <a:rPr lang="zh-TW" altLang="en-US" b="1" dirty="0"/>
              <a:t>         </a:t>
            </a:r>
            <a:r>
              <a:rPr lang="zh-TW" altLang="en-US" sz="1600" b="1" dirty="0">
                <a:solidFill>
                  <a:srgbClr val="003399"/>
                </a:solidFill>
                <a:highlight>
                  <a:srgbClr val="FFFF00"/>
                </a:highlight>
              </a:rPr>
              <a:t>網紅</a:t>
            </a:r>
            <a:r>
              <a:rPr lang="zh-TW" altLang="en-US" sz="1600" b="1" dirty="0">
                <a:solidFill>
                  <a:srgbClr val="003399"/>
                </a:solidFill>
              </a:rPr>
              <a:t>能夠有如此強大的</a:t>
            </a:r>
            <a:r>
              <a:rPr lang="zh-TW" altLang="en-US" sz="1600" b="1" dirty="0">
                <a:solidFill>
                  <a:srgbClr val="003399"/>
                </a:solidFill>
                <a:highlight>
                  <a:srgbClr val="FFFF00"/>
                </a:highlight>
              </a:rPr>
              <a:t>變現能力</a:t>
            </a:r>
            <a:r>
              <a:rPr lang="zh-TW" altLang="en-US" sz="1600" dirty="0">
                <a:solidFill>
                  <a:srgbClr val="003399"/>
                </a:solidFill>
              </a:rPr>
              <a:t>，</a:t>
            </a:r>
            <a:r>
              <a:rPr lang="zh-TW" altLang="en-US" sz="1600" b="1" dirty="0">
                <a:solidFill>
                  <a:srgbClr val="003399"/>
                </a:solidFill>
              </a:rPr>
              <a:t>絕不是單單靠</a:t>
            </a:r>
            <a:r>
              <a:rPr lang="zh-TW" altLang="en-US" sz="1600" b="1" dirty="0">
                <a:solidFill>
                  <a:srgbClr val="003399"/>
                </a:solidFill>
                <a:highlight>
                  <a:srgbClr val="FFFF00"/>
                </a:highlight>
              </a:rPr>
              <a:t>網紅</a:t>
            </a:r>
            <a:r>
              <a:rPr lang="zh-TW" altLang="en-US" sz="1600" b="1" dirty="0">
                <a:solidFill>
                  <a:srgbClr val="003399"/>
                </a:solidFill>
              </a:rPr>
              <a:t>一個人能做到</a:t>
            </a:r>
            <a:r>
              <a:rPr lang="zh-TW" altLang="en-US" sz="1600" dirty="0">
                <a:solidFill>
                  <a:srgbClr val="003399"/>
                </a:solidFill>
              </a:rPr>
              <a:t>的，其背後有</a:t>
            </a:r>
            <a:r>
              <a:rPr lang="zh-TW" altLang="en-US" sz="1600" b="1" dirty="0">
                <a:solidFill>
                  <a:srgbClr val="003399"/>
                </a:solidFill>
                <a:highlight>
                  <a:srgbClr val="FFFF00"/>
                </a:highlight>
              </a:rPr>
              <a:t>完整的網紅產業鏈</a:t>
            </a:r>
            <a:r>
              <a:rPr lang="zh-TW" altLang="en-US" sz="1600" dirty="0">
                <a:solidFill>
                  <a:srgbClr val="003399"/>
                </a:solidFill>
              </a:rPr>
              <a:t>。從核心的</a:t>
            </a:r>
            <a:r>
              <a:rPr lang="zh-TW" altLang="en-US" sz="1600" b="1" dirty="0">
                <a:solidFill>
                  <a:srgbClr val="003399"/>
                </a:solidFill>
              </a:rPr>
              <a:t>網紅</a:t>
            </a:r>
            <a:r>
              <a:rPr lang="zh-TW" altLang="en-US" sz="1600" dirty="0">
                <a:solidFill>
                  <a:srgbClr val="003399"/>
                </a:solidFill>
              </a:rPr>
              <a:t>開始，衍生出專業的</a:t>
            </a:r>
            <a:r>
              <a:rPr lang="zh-TW" altLang="en-US" sz="1600" b="1" dirty="0">
                <a:solidFill>
                  <a:srgbClr val="003399"/>
                </a:solidFill>
                <a:highlight>
                  <a:srgbClr val="FFFF00"/>
                </a:highlight>
              </a:rPr>
              <a:t>網紅孵化和經紀公司</a:t>
            </a:r>
            <a:r>
              <a:rPr lang="zh-TW" altLang="en-US" sz="1600" dirty="0">
                <a:solidFill>
                  <a:srgbClr val="003399"/>
                </a:solidFill>
              </a:rPr>
              <a:t>，以及</a:t>
            </a:r>
            <a:r>
              <a:rPr lang="zh-TW" altLang="en-US" sz="1600" b="1" dirty="0">
                <a:solidFill>
                  <a:srgbClr val="003399"/>
                </a:solidFill>
                <a:highlight>
                  <a:srgbClr val="FFFF00"/>
                </a:highlight>
              </a:rPr>
              <a:t>網紅協力廠商</a:t>
            </a:r>
            <a:r>
              <a:rPr lang="zh-TW" altLang="en-US" sz="1600" dirty="0">
                <a:solidFill>
                  <a:srgbClr val="003399"/>
                </a:solidFill>
                <a:highlight>
                  <a:srgbClr val="FFFF00"/>
                </a:highlight>
              </a:rPr>
              <a:t>如媒體與服務公司</a:t>
            </a:r>
            <a:r>
              <a:rPr lang="zh-TW" altLang="en-US" sz="1600" dirty="0">
                <a:solidFill>
                  <a:srgbClr val="003399"/>
                </a:solidFill>
              </a:rPr>
              <a:t>，與對網紅有興趣的</a:t>
            </a:r>
            <a:r>
              <a:rPr lang="zh-TW" altLang="en-US" sz="1600" b="1" dirty="0">
                <a:solidFill>
                  <a:srgbClr val="003399"/>
                </a:solidFill>
                <a:highlight>
                  <a:srgbClr val="FFFF00"/>
                </a:highlight>
              </a:rPr>
              <a:t>投資人</a:t>
            </a:r>
            <a:r>
              <a:rPr lang="zh-TW" altLang="en-US" sz="1600" dirty="0">
                <a:solidFill>
                  <a:srgbClr val="003399"/>
                </a:solidFill>
                <a:highlight>
                  <a:srgbClr val="FFFF00"/>
                </a:highlight>
              </a:rPr>
              <a:t>，</a:t>
            </a:r>
            <a:r>
              <a:rPr lang="zh-TW" altLang="en-US" sz="1600" dirty="0">
                <a:solidFill>
                  <a:srgbClr val="003399"/>
                </a:solidFill>
              </a:rPr>
              <a:t>透過專業公司的營運，</a:t>
            </a:r>
            <a:r>
              <a:rPr lang="zh-TW" altLang="en-US" sz="1600" dirty="0">
                <a:solidFill>
                  <a:srgbClr val="003399"/>
                </a:solidFill>
                <a:highlight>
                  <a:srgbClr val="FFFF00"/>
                </a:highlight>
              </a:rPr>
              <a:t>網紅</a:t>
            </a:r>
            <a:r>
              <a:rPr lang="zh-TW" altLang="en-US" sz="1600" dirty="0">
                <a:solidFill>
                  <a:srgbClr val="003399"/>
                </a:solidFill>
              </a:rPr>
              <a:t>影響週邊的</a:t>
            </a:r>
            <a:r>
              <a:rPr lang="zh-TW" altLang="en-US" sz="1600" b="1" dirty="0">
                <a:solidFill>
                  <a:srgbClr val="003399"/>
                </a:solidFill>
                <a:highlight>
                  <a:srgbClr val="FFFF00"/>
                </a:highlight>
              </a:rPr>
              <a:t>網民和粉絲</a:t>
            </a:r>
            <a:r>
              <a:rPr lang="zh-TW" altLang="en-US" sz="1600" b="1" dirty="0">
                <a:solidFill>
                  <a:srgbClr val="003399"/>
                </a:solidFill>
              </a:rPr>
              <a:t>進入到網紅的</a:t>
            </a:r>
            <a:r>
              <a:rPr lang="zh-TW" altLang="en-US" sz="1600" b="1" dirty="0">
                <a:solidFill>
                  <a:srgbClr val="003399"/>
                </a:solidFill>
                <a:highlight>
                  <a:srgbClr val="FFFF00"/>
                </a:highlight>
              </a:rPr>
              <a:t>三大變現平台</a:t>
            </a:r>
            <a:r>
              <a:rPr lang="zh-TW" altLang="en-US" sz="1600" dirty="0">
                <a:solidFill>
                  <a:srgbClr val="003399"/>
                </a:solidFill>
              </a:rPr>
              <a:t>，</a:t>
            </a:r>
            <a:r>
              <a:rPr lang="zh-TW" altLang="en-US" sz="1600" b="1" dirty="0">
                <a:solidFill>
                  <a:srgbClr val="003399"/>
                </a:solidFill>
                <a:highlight>
                  <a:srgbClr val="FFFF00"/>
                </a:highlight>
              </a:rPr>
              <a:t>社交，電商，視頻直播等，構成了一個網紅經驗產業鏈</a:t>
            </a:r>
            <a:r>
              <a:rPr lang="zh-TW" altLang="en-US" sz="1600" dirty="0">
                <a:solidFill>
                  <a:srgbClr val="003399"/>
                </a:solidFill>
              </a:rPr>
              <a:t>。</a:t>
            </a:r>
            <a:endParaRPr lang="en-US" altLang="zh-TW" sz="1600" dirty="0">
              <a:solidFill>
                <a:srgbClr val="003399"/>
              </a:solidFill>
            </a:endParaRPr>
          </a:p>
          <a:p>
            <a:endParaRPr lang="en-US" altLang="zh-TW" dirty="0">
              <a:solidFill>
                <a:srgbClr val="003399"/>
              </a:solidFill>
            </a:endParaRPr>
          </a:p>
          <a:p>
            <a:r>
              <a:rPr lang="en-US" altLang="zh-TW" sz="1600" dirty="0">
                <a:solidFill>
                  <a:srgbClr val="003399"/>
                </a:solidFill>
              </a:rPr>
              <a:t>https://www.bankchb.com/chb_2a_resource/leap_do/gallery/1501051850735_93a76.pdf</a:t>
            </a:r>
            <a:endParaRPr lang="zh-TW" altLang="en-US" sz="1600" dirty="0">
              <a:solidFill>
                <a:srgbClr val="003399"/>
              </a:solidFill>
            </a:endParaRPr>
          </a:p>
        </p:txBody>
      </p:sp>
      <p:sp>
        <p:nvSpPr>
          <p:cNvPr id="4" name="文字方塊 3">
            <a:extLst>
              <a:ext uri="{FF2B5EF4-FFF2-40B4-BE49-F238E27FC236}">
                <a16:creationId xmlns:a16="http://schemas.microsoft.com/office/drawing/2014/main" id="{E28AA5B8-86A1-F0E6-031D-70B689ADAA08}"/>
              </a:ext>
            </a:extLst>
          </p:cNvPr>
          <p:cNvSpPr txBox="1"/>
          <p:nvPr/>
        </p:nvSpPr>
        <p:spPr>
          <a:xfrm>
            <a:off x="5512279" y="2274838"/>
            <a:ext cx="6495944" cy="2062103"/>
          </a:xfrm>
          <a:prstGeom prst="rect">
            <a:avLst/>
          </a:prstGeom>
          <a:noFill/>
        </p:spPr>
        <p:txBody>
          <a:bodyPr wrap="square" rtlCol="0">
            <a:spAutoFit/>
          </a:bodyPr>
          <a:lstStyle/>
          <a:p>
            <a:r>
              <a:rPr lang="en-US" altLang="zh-TW" sz="1600" b="1"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(0826.24) </a:t>
            </a:r>
            <a:r>
              <a:rPr lang="zh-TW" altLang="zh-TW" sz="1600" b="1"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長榮酒店掛旗事件 檢驗各方立場</a:t>
            </a:r>
          </a:p>
          <a:p>
            <a:endParaRPr lang="en-US"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b="1"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某大陸網紅提到巴黎奧運期間，巴黎長榮桂冠酒店懸掛的萬國旗，中共五星旗被刻意剪掉之事，後續新聞炒了多天仍進入陸網關注熱榜</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，從網路輿情來看，多是反映</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兩岸敵意螺旋再次惡化</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，不可不慎。</a:t>
            </a:r>
            <a:endParaRPr lang="en-US"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600" b="1"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b="1" kern="100" dirty="0">
                <a:solidFill>
                  <a:srgbClr val="C00000"/>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solidFill>
                  <a:srgbClr val="C0000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網紅經濟</a:t>
            </a:r>
            <a:r>
              <a:rPr lang="zh-TW" altLang="zh-TW" sz="1600" b="1" kern="100" dirty="0">
                <a:solidFill>
                  <a:srgbClr val="C00000"/>
                </a:solidFill>
                <a:effectLst/>
                <a:latin typeface="Calibri" panose="020F0502020204030204" pitchFamily="34" charset="0"/>
                <a:ea typeface="新細明體" panose="02020500000000000000" pitchFamily="18" charset="-120"/>
                <a:cs typeface="Times New Roman" panose="02020603050405020304" pitchFamily="18" charset="0"/>
              </a:rPr>
              <a:t>有可能「走火入魔」，尤其是在過度追求流量、關注和短期收益的情況下。</a:t>
            </a:r>
            <a:endParaRPr lang="zh-TW" altLang="en-US" b="1" dirty="0">
              <a:solidFill>
                <a:srgbClr val="C00000"/>
              </a:solidFill>
            </a:endParaRPr>
          </a:p>
        </p:txBody>
      </p:sp>
    </p:spTree>
    <p:extLst>
      <p:ext uri="{BB962C8B-B14F-4D97-AF65-F5344CB8AC3E}">
        <p14:creationId xmlns:p14="http://schemas.microsoft.com/office/powerpoint/2010/main" val="11152689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C6E34-ABE6-42B5-BCDE-BF4FDE9475A1}"/>
              </a:ext>
            </a:extLst>
          </p:cNvPr>
          <p:cNvSpPr>
            <a:spLocks noGrp="1"/>
          </p:cNvSpPr>
          <p:nvPr>
            <p:ph type="title"/>
          </p:nvPr>
        </p:nvSpPr>
        <p:spPr>
          <a:xfrm>
            <a:off x="378372" y="365126"/>
            <a:ext cx="11225049" cy="643868"/>
          </a:xfrm>
        </p:spPr>
        <p:txBody>
          <a:bodyPr>
            <a:normAutofit fontScale="90000"/>
          </a:bodyPr>
          <a:lstStyle/>
          <a:p>
            <a:r>
              <a:rPr lang="en-US" altLang="zh-TW" sz="2200" b="1" dirty="0">
                <a:solidFill>
                  <a:srgbClr val="003399"/>
                </a:solidFill>
              </a:rPr>
              <a:t>9. </a:t>
            </a:r>
            <a:r>
              <a:rPr lang="zh-TW" altLang="en-US" sz="2200" b="1" dirty="0">
                <a:solidFill>
                  <a:srgbClr val="003399"/>
                </a:solidFill>
              </a:rPr>
              <a:t>網紅經濟 </a:t>
            </a:r>
            <a:r>
              <a:rPr lang="en-US" altLang="zh-TW" sz="2200" b="1" dirty="0"/>
              <a:t>(</a:t>
            </a:r>
            <a:r>
              <a:rPr lang="en-US" altLang="zh-TW" sz="2200" b="1" dirty="0">
                <a:highlight>
                  <a:srgbClr val="FFFF00"/>
                </a:highlight>
              </a:rPr>
              <a:t>Internet Celebrity Economy</a:t>
            </a:r>
            <a:r>
              <a:rPr lang="en-US" altLang="zh-TW" sz="2200" b="1" dirty="0"/>
              <a:t>):</a:t>
            </a:r>
            <a:r>
              <a:rPr lang="zh-TW" altLang="en-US" sz="2200" b="1" dirty="0"/>
              <a:t>  </a:t>
            </a:r>
            <a:r>
              <a:rPr lang="zh-TW" altLang="en-US" sz="2200" b="1" dirty="0">
                <a:solidFill>
                  <a:srgbClr val="003399"/>
                </a:solidFill>
                <a:highlight>
                  <a:srgbClr val="FFFF00"/>
                </a:highlight>
              </a:rPr>
              <a:t>萌寵網紅</a:t>
            </a:r>
            <a:r>
              <a:rPr lang="en-US" altLang="zh-TW" sz="2200" b="1" dirty="0">
                <a:solidFill>
                  <a:srgbClr val="003399"/>
                </a:solidFill>
                <a:highlight>
                  <a:srgbClr val="FFFF00"/>
                </a:highlight>
              </a:rPr>
              <a:t>(Pet Influencers</a:t>
            </a:r>
            <a:r>
              <a:rPr lang="en-US" altLang="zh-TW" sz="2200" b="1" dirty="0">
                <a:solidFill>
                  <a:srgbClr val="003399"/>
                </a:solidFill>
              </a:rPr>
              <a:t>) </a:t>
            </a:r>
            <a:r>
              <a:rPr lang="zh-TW" altLang="en-US" sz="2200" b="1" dirty="0">
                <a:solidFill>
                  <a:srgbClr val="003399"/>
                </a:solidFill>
              </a:rPr>
              <a:t>身穿毛皮大衣  用四隻腳走路的可愛明星 </a:t>
            </a:r>
            <a:br>
              <a:rPr lang="zh-TW" altLang="en-US" dirty="0">
                <a:solidFill>
                  <a:srgbClr val="003399"/>
                </a:solidFill>
              </a:rPr>
            </a:br>
            <a:endParaRPr lang="zh-TW" altLang="en-US" dirty="0">
              <a:solidFill>
                <a:srgbClr val="003399"/>
              </a:solidFill>
            </a:endParaRPr>
          </a:p>
        </p:txBody>
      </p:sp>
      <p:pic>
        <p:nvPicPr>
          <p:cNvPr id="5" name="圖片 4">
            <a:extLst>
              <a:ext uri="{FF2B5EF4-FFF2-40B4-BE49-F238E27FC236}">
                <a16:creationId xmlns:a16="http://schemas.microsoft.com/office/drawing/2014/main" id="{7B1144E2-BE99-401E-92C6-B1539FB60B46}"/>
              </a:ext>
            </a:extLst>
          </p:cNvPr>
          <p:cNvPicPr>
            <a:picLocks noChangeAspect="1"/>
          </p:cNvPicPr>
          <p:nvPr/>
        </p:nvPicPr>
        <p:blipFill rotWithShape="1">
          <a:blip r:embed="rId3"/>
          <a:srcRect l="51207" t="35173" r="18017" b="34713"/>
          <a:stretch/>
        </p:blipFill>
        <p:spPr>
          <a:xfrm>
            <a:off x="259081" y="3183931"/>
            <a:ext cx="3500957" cy="1926997"/>
          </a:xfrm>
          <a:prstGeom prst="rect">
            <a:avLst/>
          </a:prstGeom>
        </p:spPr>
      </p:pic>
      <p:pic>
        <p:nvPicPr>
          <p:cNvPr id="7" name="圖片 6" descr="一張含有 狗, 領帶, 室內, 套裝 的圖片&#10;&#10;自動產生的描述">
            <a:extLst>
              <a:ext uri="{FF2B5EF4-FFF2-40B4-BE49-F238E27FC236}">
                <a16:creationId xmlns:a16="http://schemas.microsoft.com/office/drawing/2014/main" id="{A3ED527E-5CB6-4D6D-97AC-07B4350327BC}"/>
              </a:ext>
            </a:extLst>
          </p:cNvPr>
          <p:cNvPicPr>
            <a:picLocks noChangeAspect="1"/>
          </p:cNvPicPr>
          <p:nvPr/>
        </p:nvPicPr>
        <p:blipFill rotWithShape="1">
          <a:blip r:embed="rId4">
            <a:extLst>
              <a:ext uri="{28A0092B-C50C-407E-A947-70E740481C1C}">
                <a14:useLocalDpi xmlns:a14="http://schemas.microsoft.com/office/drawing/2010/main" val="0"/>
              </a:ext>
            </a:extLst>
          </a:blip>
          <a:srcRect l="34285" t="281" r="34229"/>
          <a:stretch/>
        </p:blipFill>
        <p:spPr>
          <a:xfrm>
            <a:off x="1589609" y="584882"/>
            <a:ext cx="970401" cy="1359599"/>
          </a:xfrm>
          <a:prstGeom prst="rect">
            <a:avLst/>
          </a:prstGeom>
        </p:spPr>
      </p:pic>
      <p:sp>
        <p:nvSpPr>
          <p:cNvPr id="9" name="文字方塊 8">
            <a:extLst>
              <a:ext uri="{FF2B5EF4-FFF2-40B4-BE49-F238E27FC236}">
                <a16:creationId xmlns:a16="http://schemas.microsoft.com/office/drawing/2014/main" id="{3D8D5454-2BAA-43D1-9CE5-594785C2B989}"/>
              </a:ext>
            </a:extLst>
          </p:cNvPr>
          <p:cNvSpPr txBox="1"/>
          <p:nvPr/>
        </p:nvSpPr>
        <p:spPr>
          <a:xfrm>
            <a:off x="131006" y="2327877"/>
            <a:ext cx="4212392" cy="830997"/>
          </a:xfrm>
          <a:prstGeom prst="rect">
            <a:avLst/>
          </a:prstGeom>
          <a:noFill/>
        </p:spPr>
        <p:txBody>
          <a:bodyPr wrap="square" rtlCol="0">
            <a:spAutoFit/>
          </a:bodyPr>
          <a:lstStyle/>
          <a:p>
            <a:r>
              <a:rPr lang="en-US" altLang="zh-TW" sz="1200" b="1" i="0" dirty="0">
                <a:solidFill>
                  <a:srgbClr val="DD4B39"/>
                </a:solidFill>
                <a:effectLst/>
                <a:latin typeface="arial" panose="020B0604020202020204" pitchFamily="34" charset="0"/>
              </a:rPr>
              <a:t>Bodhi</a:t>
            </a:r>
            <a:r>
              <a:rPr lang="en-US" altLang="zh-TW" sz="1200" b="1" i="0" dirty="0">
                <a:solidFill>
                  <a:srgbClr val="222222"/>
                </a:solidFill>
                <a:effectLst/>
                <a:latin typeface="arial" panose="020B0604020202020204" pitchFamily="34" charset="0"/>
              </a:rPr>
              <a:t>, AKA "</a:t>
            </a:r>
            <a:r>
              <a:rPr lang="en-US" altLang="zh-TW" sz="1200" b="1" i="0" dirty="0">
                <a:solidFill>
                  <a:srgbClr val="DD4B39"/>
                </a:solidFill>
                <a:effectLst/>
                <a:latin typeface="arial" panose="020B0604020202020204" pitchFamily="34" charset="0"/>
              </a:rPr>
              <a:t>Menswear Dog</a:t>
            </a:r>
            <a:r>
              <a:rPr lang="en-US" altLang="zh-TW" sz="1200" b="1" i="0" dirty="0">
                <a:solidFill>
                  <a:srgbClr val="222222"/>
                </a:solidFill>
                <a:effectLst/>
                <a:latin typeface="arial" panose="020B0604020202020204" pitchFamily="34" charset="0"/>
              </a:rPr>
              <a:t>," originally started out as a Facebook joke. </a:t>
            </a:r>
          </a:p>
          <a:p>
            <a:r>
              <a:rPr lang="en-US" altLang="zh-TW" sz="1200" b="1" dirty="0">
                <a:solidFill>
                  <a:srgbClr val="222222"/>
                </a:solidFill>
                <a:latin typeface="arial" panose="020B0604020202020204" pitchFamily="34" charset="0"/>
              </a:rPr>
              <a:t>Watch out lady dogs! Here is the most handsome dog on the red carpet!</a:t>
            </a:r>
            <a:endParaRPr lang="zh-TW" altLang="en-US" sz="1200" b="1" dirty="0"/>
          </a:p>
        </p:txBody>
      </p:sp>
      <p:sp>
        <p:nvSpPr>
          <p:cNvPr id="10" name="文字方塊 9">
            <a:extLst>
              <a:ext uri="{FF2B5EF4-FFF2-40B4-BE49-F238E27FC236}">
                <a16:creationId xmlns:a16="http://schemas.microsoft.com/office/drawing/2014/main" id="{877017CB-28B3-4D85-A2A0-F5B0B82BB38F}"/>
              </a:ext>
            </a:extLst>
          </p:cNvPr>
          <p:cNvSpPr txBox="1"/>
          <p:nvPr/>
        </p:nvSpPr>
        <p:spPr>
          <a:xfrm>
            <a:off x="4233041" y="551353"/>
            <a:ext cx="7699878" cy="3293209"/>
          </a:xfrm>
          <a:prstGeom prst="rect">
            <a:avLst/>
          </a:prstGeom>
          <a:noFill/>
        </p:spPr>
        <p:txBody>
          <a:bodyPr wrap="square" rtlCol="0">
            <a:spAutoFit/>
          </a:bodyPr>
          <a:lstStyle/>
          <a:p>
            <a:r>
              <a:rPr lang="zh-TW" altLang="en-US" sz="1600" b="1" dirty="0"/>
              <a:t>        </a:t>
            </a:r>
            <a:r>
              <a:rPr lang="zh-TW" altLang="en-US" sz="1600" b="1" dirty="0">
                <a:solidFill>
                  <a:srgbClr val="003399"/>
                </a:solidFill>
              </a:rPr>
              <a:t>他是</a:t>
            </a:r>
            <a:r>
              <a:rPr lang="en-US" altLang="zh-TW" sz="1600" b="1" dirty="0">
                <a:solidFill>
                  <a:srgbClr val="003399"/>
                </a:solidFill>
              </a:rPr>
              <a:t>GQ </a:t>
            </a:r>
            <a:r>
              <a:rPr lang="zh-TW" altLang="en-US" sz="1600" b="1" dirty="0">
                <a:solidFill>
                  <a:srgbClr val="003399"/>
                </a:solidFill>
              </a:rPr>
              <a:t>和</a:t>
            </a:r>
            <a:r>
              <a:rPr lang="en-US" altLang="zh-TW" sz="1600" b="1" dirty="0">
                <a:solidFill>
                  <a:srgbClr val="003399"/>
                </a:solidFill>
              </a:rPr>
              <a:t>Coach</a:t>
            </a:r>
            <a:r>
              <a:rPr lang="zh-TW" altLang="en-US" sz="1600" b="1" dirty="0">
                <a:solidFill>
                  <a:srgbClr val="003399"/>
                </a:solidFill>
              </a:rPr>
              <a:t>的模特兒。他穿西裝，看起來超帥。他獲邀參加紐約時裝週酒會。 還有這一條尾巴。 </a:t>
            </a:r>
            <a:r>
              <a:rPr lang="zh-TW" altLang="en-US" sz="1600" b="1" dirty="0">
                <a:solidFill>
                  <a:srgbClr val="003399"/>
                </a:solidFill>
                <a:highlight>
                  <a:srgbClr val="FFFF00"/>
                </a:highlight>
              </a:rPr>
              <a:t>他的名字叫 </a:t>
            </a:r>
            <a:r>
              <a:rPr lang="en-US" altLang="zh-TW" sz="1600" b="1" dirty="0">
                <a:solidFill>
                  <a:srgbClr val="003399"/>
                </a:solidFill>
                <a:highlight>
                  <a:srgbClr val="FFFF00"/>
                </a:highlight>
              </a:rPr>
              <a:t>Bodhi ; </a:t>
            </a:r>
            <a:r>
              <a:rPr lang="zh-TW" altLang="en-US" sz="1600" b="1" dirty="0">
                <a:solidFill>
                  <a:srgbClr val="003399"/>
                </a:solidFill>
                <a:highlight>
                  <a:srgbClr val="FFFF00"/>
                </a:highlight>
              </a:rPr>
              <a:t>以柴犬界</a:t>
            </a:r>
            <a:r>
              <a:rPr lang="zh-TW" altLang="en-US" sz="1600" b="1" dirty="0">
                <a:solidFill>
                  <a:srgbClr val="003399"/>
                </a:solidFill>
              </a:rPr>
              <a:t>「 型男超模」的身份為眾人所熟知。</a:t>
            </a:r>
            <a:endParaRPr lang="en-US" altLang="zh-TW" sz="1600" b="1" dirty="0">
              <a:solidFill>
                <a:srgbClr val="003399"/>
              </a:solidFill>
            </a:endParaRPr>
          </a:p>
          <a:p>
            <a:endParaRPr lang="en-US" altLang="zh-TW" sz="1600" b="1" dirty="0">
              <a:solidFill>
                <a:srgbClr val="003399"/>
              </a:solidFill>
            </a:endParaRPr>
          </a:p>
          <a:p>
            <a:r>
              <a:rPr lang="zh-TW" altLang="en-US" sz="1600" b="1" dirty="0">
                <a:solidFill>
                  <a:srgbClr val="003399"/>
                </a:solidFill>
              </a:rPr>
              <a:t>         </a:t>
            </a:r>
            <a:r>
              <a:rPr lang="en-US" altLang="zh-TW" sz="1600" b="1" dirty="0">
                <a:solidFill>
                  <a:srgbClr val="003399"/>
                </a:solidFill>
              </a:rPr>
              <a:t>Bodhi</a:t>
            </a:r>
            <a:r>
              <a:rPr lang="zh-TW" altLang="en-US" sz="1600" b="1" dirty="0">
                <a:solidFill>
                  <a:srgbClr val="003399"/>
                </a:solidFill>
              </a:rPr>
              <a:t> 的主人一開始是在 </a:t>
            </a:r>
            <a:r>
              <a:rPr lang="en-US" altLang="zh-TW" sz="1600" b="1" dirty="0">
                <a:solidFill>
                  <a:srgbClr val="003399"/>
                </a:solidFill>
              </a:rPr>
              <a:t>IG</a:t>
            </a:r>
            <a:r>
              <a:rPr lang="zh-TW" altLang="en-US" sz="1600" b="1" dirty="0">
                <a:solidFill>
                  <a:srgbClr val="003399"/>
                </a:solidFill>
              </a:rPr>
              <a:t>上發布 </a:t>
            </a:r>
            <a:r>
              <a:rPr lang="en-US" altLang="zh-TW" sz="1600" b="1" dirty="0">
                <a:solidFill>
                  <a:srgbClr val="003399"/>
                </a:solidFill>
              </a:rPr>
              <a:t>Bodhi</a:t>
            </a:r>
            <a:r>
              <a:rPr lang="zh-TW" altLang="en-US" sz="1600" b="1" dirty="0">
                <a:solidFill>
                  <a:srgbClr val="003399"/>
                </a:solidFill>
              </a:rPr>
              <a:t> 的穿著男裝的照片。他現在聲名大噪，而且還不是唯一的一隻獲得關注的寵物。</a:t>
            </a:r>
            <a:endParaRPr lang="en-US" altLang="zh-TW" sz="1600" b="1" dirty="0">
              <a:solidFill>
                <a:srgbClr val="003399"/>
              </a:solidFill>
            </a:endParaRPr>
          </a:p>
          <a:p>
            <a:endParaRPr lang="en-US" altLang="zh-TW" sz="1600" b="1" dirty="0">
              <a:solidFill>
                <a:srgbClr val="003399"/>
              </a:solidFill>
            </a:endParaRPr>
          </a:p>
          <a:p>
            <a:endParaRPr lang="en-US" altLang="zh-TW" sz="1600" b="1" dirty="0">
              <a:solidFill>
                <a:srgbClr val="003399"/>
              </a:solidFill>
            </a:endParaRPr>
          </a:p>
          <a:p>
            <a:r>
              <a:rPr lang="zh-TW" altLang="en-US" sz="1600" b="1" dirty="0">
                <a:solidFill>
                  <a:srgbClr val="003399"/>
                </a:solidFill>
              </a:rPr>
              <a:t>        在全世界各地動物</a:t>
            </a:r>
            <a:r>
              <a:rPr lang="zh-TW" altLang="en-US" sz="1600" b="1" dirty="0">
                <a:solidFill>
                  <a:srgbClr val="C00000"/>
                </a:solidFill>
              </a:rPr>
              <a:t>正逐漸成為</a:t>
            </a:r>
            <a:r>
              <a:rPr lang="zh-TW" altLang="en-US" sz="1600" b="1" dirty="0">
                <a:solidFill>
                  <a:srgbClr val="C00000"/>
                </a:solidFill>
                <a:highlight>
                  <a:srgbClr val="FFFF00"/>
                </a:highlight>
              </a:rPr>
              <a:t>社群媒體的新興</a:t>
            </a:r>
            <a:r>
              <a:rPr lang="zh-TW" altLang="en-US" sz="1600" b="1" dirty="0">
                <a:solidFill>
                  <a:srgbClr val="003399"/>
                </a:solidFill>
              </a:rPr>
              <a:t>。除了 </a:t>
            </a:r>
            <a:r>
              <a:rPr lang="en-US" altLang="zh-TW" sz="1600" b="1" dirty="0">
                <a:solidFill>
                  <a:srgbClr val="003399"/>
                </a:solidFill>
              </a:rPr>
              <a:t>Bodhi</a:t>
            </a:r>
            <a:r>
              <a:rPr lang="zh-TW" altLang="en-US" sz="1600" b="1" dirty="0">
                <a:solidFill>
                  <a:srgbClr val="003399"/>
                </a:solidFill>
              </a:rPr>
              <a:t> 之外還有貓咪 </a:t>
            </a:r>
            <a:r>
              <a:rPr lang="en-US" altLang="zh-TW" sz="1600" b="1" dirty="0">
                <a:solidFill>
                  <a:srgbClr val="003399"/>
                </a:solidFill>
              </a:rPr>
              <a:t>Nala</a:t>
            </a:r>
            <a:r>
              <a:rPr lang="zh-TW" altLang="en-US" sz="1600" b="1" dirty="0">
                <a:solidFill>
                  <a:srgbClr val="003399"/>
                </a:solidFill>
              </a:rPr>
              <a:t>，</a:t>
            </a:r>
            <a:r>
              <a:rPr lang="en-US" altLang="zh-TW" sz="1600" b="1" dirty="0">
                <a:solidFill>
                  <a:srgbClr val="003399"/>
                </a:solidFill>
              </a:rPr>
              <a:t>…  </a:t>
            </a:r>
            <a:r>
              <a:rPr lang="zh-TW" altLang="en-US" sz="1600" b="1" dirty="0">
                <a:solidFill>
                  <a:srgbClr val="003399"/>
                </a:solidFill>
              </a:rPr>
              <a:t>但以及其他許多動物 ，這些新興動物明星動輒擁有</a:t>
            </a:r>
            <a:r>
              <a:rPr lang="zh-TW" altLang="en-US" sz="1600" b="1" dirty="0">
                <a:solidFill>
                  <a:srgbClr val="003399"/>
                </a:solidFill>
                <a:highlight>
                  <a:srgbClr val="FFFF00"/>
                </a:highlight>
              </a:rPr>
              <a:t>數百萬追隨關注者 </a:t>
            </a:r>
            <a:r>
              <a:rPr lang="en-US" altLang="zh-TW" sz="1600" b="1" dirty="0">
                <a:solidFill>
                  <a:srgbClr val="003399"/>
                </a:solidFill>
                <a:highlight>
                  <a:srgbClr val="FFFF00"/>
                </a:highlight>
              </a:rPr>
              <a:t>!</a:t>
            </a:r>
          </a:p>
          <a:p>
            <a:endParaRPr lang="en-US" altLang="zh-TW" sz="1600" b="1" dirty="0">
              <a:solidFill>
                <a:srgbClr val="003399"/>
              </a:solidFill>
            </a:endParaRPr>
          </a:p>
          <a:p>
            <a:r>
              <a:rPr lang="zh-TW" altLang="en-US" sz="1600" b="1" dirty="0">
                <a:solidFill>
                  <a:srgbClr val="003399"/>
                </a:solidFill>
              </a:rPr>
              <a:t>         然後</a:t>
            </a:r>
            <a:r>
              <a:rPr lang="zh-TW" altLang="en-US" sz="1600" b="1" dirty="0">
                <a:solidFill>
                  <a:srgbClr val="003399"/>
                </a:solidFill>
                <a:highlight>
                  <a:srgbClr val="FFFF00"/>
                </a:highlight>
              </a:rPr>
              <a:t>，還有迷你豬 </a:t>
            </a:r>
            <a:r>
              <a:rPr lang="en-US" altLang="zh-TW" sz="1600" b="1" dirty="0">
                <a:solidFill>
                  <a:srgbClr val="003399"/>
                </a:solidFill>
                <a:highlight>
                  <a:srgbClr val="FFFF00"/>
                </a:highlight>
              </a:rPr>
              <a:t>Hamlet </a:t>
            </a:r>
            <a:r>
              <a:rPr lang="zh-TW" altLang="en-US" sz="1600" b="1" dirty="0">
                <a:solidFill>
                  <a:srgbClr val="003399"/>
                </a:solidFill>
                <a:highlight>
                  <a:srgbClr val="FFFF00"/>
                </a:highlight>
              </a:rPr>
              <a:t>，</a:t>
            </a:r>
            <a:r>
              <a:rPr lang="en-US" altLang="zh-TW" sz="1600" b="1" dirty="0">
                <a:solidFill>
                  <a:srgbClr val="003399"/>
                </a:solidFill>
                <a:highlight>
                  <a:srgbClr val="FFFF00"/>
                </a:highlight>
              </a:rPr>
              <a:t> </a:t>
            </a:r>
            <a:r>
              <a:rPr lang="zh-TW" altLang="en-US" sz="1600" b="1" dirty="0">
                <a:solidFill>
                  <a:srgbClr val="003399"/>
                </a:solidFill>
              </a:rPr>
              <a:t>她擁有 </a:t>
            </a:r>
            <a:r>
              <a:rPr lang="en-US" altLang="zh-TW" sz="1600" b="1" dirty="0">
                <a:solidFill>
                  <a:srgbClr val="003399"/>
                </a:solidFill>
              </a:rPr>
              <a:t>30 </a:t>
            </a:r>
            <a:r>
              <a:rPr lang="zh-TW" altLang="en-US" sz="1600" b="1" dirty="0">
                <a:solidFill>
                  <a:srgbClr val="003399"/>
                </a:solidFill>
              </a:rPr>
              <a:t>多萬名  </a:t>
            </a:r>
            <a:r>
              <a:rPr lang="en-US" altLang="zh-TW" sz="1600" b="1" dirty="0">
                <a:solidFill>
                  <a:srgbClr val="003399"/>
                </a:solidFill>
              </a:rPr>
              <a:t>IG</a:t>
            </a:r>
            <a:r>
              <a:rPr lang="zh-TW" altLang="en-US" sz="1600" b="1" dirty="0">
                <a:solidFill>
                  <a:srgbClr val="003399"/>
                </a:solidFill>
              </a:rPr>
              <a:t> 追蹤者，以獨一無二的時尚感而聞名 。</a:t>
            </a:r>
            <a:r>
              <a:rPr lang="en-US" altLang="zh-TW" sz="1600" b="1" dirty="0">
                <a:solidFill>
                  <a:srgbClr val="003399"/>
                </a:solidFill>
              </a:rPr>
              <a:t>Hamlet</a:t>
            </a:r>
            <a:r>
              <a:rPr lang="zh-TW" altLang="en-US" sz="1600" b="1" dirty="0">
                <a:solidFill>
                  <a:srgbClr val="003399"/>
                </a:solidFill>
              </a:rPr>
              <a:t> 在網路上的貼文是許多人歡樂的來源 。不夠</a:t>
            </a:r>
            <a:r>
              <a:rPr lang="en-US" altLang="zh-TW" sz="1600" b="1" dirty="0">
                <a:solidFill>
                  <a:srgbClr val="003399"/>
                </a:solidFill>
              </a:rPr>
              <a:t>Hamlet </a:t>
            </a:r>
            <a:r>
              <a:rPr lang="zh-TW" altLang="en-US" sz="1600" b="1" dirty="0">
                <a:solidFill>
                  <a:srgbClr val="003399"/>
                </a:solidFill>
              </a:rPr>
              <a:t>自己則將重心放在幫助一個人身上。她的主要工作室主任的治療豬。</a:t>
            </a:r>
            <a:endParaRPr lang="zh-TW" altLang="en-US" b="1" dirty="0"/>
          </a:p>
        </p:txBody>
      </p:sp>
      <p:sp>
        <p:nvSpPr>
          <p:cNvPr id="11" name="文字方塊 10">
            <a:extLst>
              <a:ext uri="{FF2B5EF4-FFF2-40B4-BE49-F238E27FC236}">
                <a16:creationId xmlns:a16="http://schemas.microsoft.com/office/drawing/2014/main" id="{06FA1829-03B7-44AB-9FB9-1C64210403DA}"/>
              </a:ext>
            </a:extLst>
          </p:cNvPr>
          <p:cNvSpPr txBox="1"/>
          <p:nvPr/>
        </p:nvSpPr>
        <p:spPr>
          <a:xfrm>
            <a:off x="4233041" y="4090657"/>
            <a:ext cx="7699878" cy="1169551"/>
          </a:xfrm>
          <a:prstGeom prst="rect">
            <a:avLst/>
          </a:prstGeom>
          <a:noFill/>
        </p:spPr>
        <p:txBody>
          <a:bodyPr wrap="square" rtlCol="0">
            <a:spAutoFit/>
          </a:bodyPr>
          <a:lstStyle/>
          <a:p>
            <a:r>
              <a:rPr lang="en-US" altLang="zh-TW" sz="1400" b="1" dirty="0"/>
              <a:t>Hamlet the Piggy</a:t>
            </a:r>
          </a:p>
          <a:p>
            <a:r>
              <a:rPr lang="en-US" altLang="zh-TW" sz="1400" b="1" dirty="0"/>
              <a:t>While pigs can’t be official service animal, Hamlet helps her own </a:t>
            </a:r>
            <a:r>
              <a:rPr lang="en-US" altLang="zh-TW" sz="1400" b="1" dirty="0" err="1"/>
              <a:t>Malanie</a:t>
            </a:r>
            <a:r>
              <a:rPr lang="en-US" altLang="zh-TW" sz="1400" b="1" dirty="0"/>
              <a:t> when</a:t>
            </a:r>
            <a:r>
              <a:rPr lang="zh-TW" altLang="en-US" sz="1400" b="1" dirty="0"/>
              <a:t> </a:t>
            </a:r>
            <a:r>
              <a:rPr lang="en-US" altLang="zh-TW" sz="1400" b="1" dirty="0"/>
              <a:t>She is not feeling well. She has a fun and happy personality and loves to dress up. </a:t>
            </a:r>
          </a:p>
          <a:p>
            <a:r>
              <a:rPr lang="zh-TW" altLang="en-US" sz="1400" b="1" dirty="0">
                <a:solidFill>
                  <a:srgbClr val="003399"/>
                </a:solidFill>
              </a:rPr>
              <a:t>雖然豬不是公務用動物，但哈姆雷特（</a:t>
            </a:r>
            <a:r>
              <a:rPr lang="en-US" altLang="zh-TW" sz="1400" b="1" dirty="0">
                <a:solidFill>
                  <a:srgbClr val="003399"/>
                </a:solidFill>
              </a:rPr>
              <a:t>Hamlet</a:t>
            </a:r>
            <a:r>
              <a:rPr lang="zh-TW" altLang="en-US" sz="1400" b="1" dirty="0">
                <a:solidFill>
                  <a:srgbClr val="003399"/>
                </a:solidFill>
              </a:rPr>
              <a:t>）</a:t>
            </a:r>
            <a:r>
              <a:rPr lang="zh-TW" altLang="en-US" sz="1400" b="1" dirty="0">
                <a:solidFill>
                  <a:srgbClr val="003399"/>
                </a:solidFill>
                <a:highlight>
                  <a:srgbClr val="FFFF00"/>
                </a:highlight>
              </a:rPr>
              <a:t>可以幫助自己的主人 馬拉妮 在身體不適時。 她性格開朗快樂，喜歡打扮</a:t>
            </a:r>
            <a:r>
              <a:rPr lang="zh-TW" altLang="en-US" sz="1400" b="1" dirty="0">
                <a:solidFill>
                  <a:srgbClr val="003399"/>
                </a:solidFill>
              </a:rPr>
              <a:t>。</a:t>
            </a:r>
          </a:p>
        </p:txBody>
      </p:sp>
      <p:sp>
        <p:nvSpPr>
          <p:cNvPr id="3" name="文字方塊 2">
            <a:extLst>
              <a:ext uri="{FF2B5EF4-FFF2-40B4-BE49-F238E27FC236}">
                <a16:creationId xmlns:a16="http://schemas.microsoft.com/office/drawing/2014/main" id="{A63C5BC5-24AB-A9BD-188B-16C97D53D4D6}"/>
              </a:ext>
            </a:extLst>
          </p:cNvPr>
          <p:cNvSpPr txBox="1"/>
          <p:nvPr/>
        </p:nvSpPr>
        <p:spPr>
          <a:xfrm>
            <a:off x="259081" y="5285265"/>
            <a:ext cx="11781943" cy="1384995"/>
          </a:xfrm>
          <a:prstGeom prst="rect">
            <a:avLst/>
          </a:prstGeom>
          <a:noFill/>
        </p:spPr>
        <p:txBody>
          <a:bodyPr wrap="square" rtlCol="0">
            <a:spAutoFit/>
          </a:bodyPr>
          <a:lstStyle/>
          <a:p>
            <a:pPr>
              <a:buNone/>
            </a:pPr>
            <a:r>
              <a:rPr lang="zh-TW" altLang="en-US" sz="1400" b="1" dirty="0">
                <a:solidFill>
                  <a:srgbClr val="7030A0"/>
                </a:solidFill>
                <a:effectLst/>
              </a:rPr>
              <a:t>         網紅之間的拆夥或對決</a:t>
            </a:r>
            <a:r>
              <a:rPr lang="zh-TW" altLang="en-US" sz="1400" dirty="0">
                <a:solidFill>
                  <a:srgbClr val="7030A0"/>
                </a:solidFill>
                <a:effectLst/>
              </a:rPr>
              <a:t>，往往成為話題焦點，進一步強化了</a:t>
            </a:r>
            <a:r>
              <a:rPr lang="zh-TW" altLang="en-US" sz="1400" b="1" dirty="0">
                <a:solidFill>
                  <a:srgbClr val="7030A0"/>
                </a:solidFill>
                <a:effectLst/>
                <a:highlight>
                  <a:srgbClr val="FFFF00"/>
                </a:highlight>
              </a:rPr>
              <a:t>「對立氛圍」。觀眾在觀看這類事件時，容易形成「站隊」心態</a:t>
            </a:r>
            <a:r>
              <a:rPr lang="zh-TW" altLang="en-US" sz="1400" dirty="0">
                <a:solidFill>
                  <a:srgbClr val="7030A0"/>
                </a:solidFill>
                <a:effectLst/>
              </a:rPr>
              <a:t>，甚至參與攻擊某一方，這不僅讓網路社群氛圍更加激化與極端化，也使得</a:t>
            </a:r>
            <a:r>
              <a:rPr lang="zh-TW" altLang="en-US" sz="1400" dirty="0">
                <a:solidFill>
                  <a:srgbClr val="7030A0"/>
                </a:solidFill>
                <a:effectLst/>
                <a:highlight>
                  <a:srgbClr val="FFFF00"/>
                </a:highlight>
              </a:rPr>
              <a:t>人際關係變得更加脆弱與功利化</a:t>
            </a:r>
            <a:r>
              <a:rPr lang="zh-TW" altLang="en-US" sz="1400" dirty="0">
                <a:solidFill>
                  <a:srgbClr val="7030A0"/>
                </a:solidFill>
                <a:effectLst/>
              </a:rPr>
              <a:t>。</a:t>
            </a:r>
            <a:endParaRPr lang="en-US" altLang="zh-TW" sz="1400" dirty="0">
              <a:solidFill>
                <a:srgbClr val="7030A0"/>
              </a:solidFill>
              <a:effectLst/>
            </a:endParaRPr>
          </a:p>
          <a:p>
            <a:pPr>
              <a:buNone/>
            </a:pPr>
            <a:endParaRPr lang="zh-TW" altLang="en-US" sz="1400" dirty="0">
              <a:solidFill>
                <a:srgbClr val="7030A0"/>
              </a:solidFill>
              <a:effectLst/>
            </a:endParaRPr>
          </a:p>
          <a:p>
            <a:r>
              <a:rPr lang="zh-TW" altLang="en-US" sz="1400" dirty="0">
                <a:solidFill>
                  <a:srgbClr val="7030A0"/>
                </a:solidFill>
                <a:effectLst/>
              </a:rPr>
              <a:t>這種</a:t>
            </a:r>
            <a:r>
              <a:rPr lang="zh-TW" altLang="en-US" sz="1400" b="1" dirty="0">
                <a:solidFill>
                  <a:srgbClr val="7030A0"/>
                </a:solidFill>
                <a:effectLst/>
                <a:highlight>
                  <a:srgbClr val="FFFF00"/>
                </a:highlight>
              </a:rPr>
              <a:t>速成的網紅現象背後，隱藏著諸多社會問題，包括價值觀的扭曲、流量至上的競爭模式，以及個人隱私與心理健康受影響的代價</a:t>
            </a:r>
            <a:r>
              <a:rPr lang="zh-TW" altLang="en-US" sz="1400" dirty="0">
                <a:solidFill>
                  <a:srgbClr val="7030A0"/>
                </a:solidFill>
                <a:effectLst/>
              </a:rPr>
              <a:t>。</a:t>
            </a:r>
            <a:r>
              <a:rPr lang="zh-TW" altLang="en-US" sz="1400" b="1" dirty="0">
                <a:solidFill>
                  <a:srgbClr val="7030A0"/>
                </a:solidFill>
              </a:rPr>
              <a:t>總結</a:t>
            </a:r>
            <a:r>
              <a:rPr lang="zh-TW" altLang="en-US" sz="1400" b="1" dirty="0">
                <a:solidFill>
                  <a:srgbClr val="003399"/>
                </a:solidFill>
              </a:rPr>
              <a:t>來說，網紅文化改變了影視娛樂產業，甚至影響了年輕一代的價值觀。雖創造出許多有深度與啟發性的創作，但它的速成模式也帶來諸多社會問題，諸如膚淺、瑣碎、視覺碎片化的反應。</a:t>
            </a:r>
            <a:r>
              <a:rPr lang="en-US" altLang="zh-TW" sz="1400" b="1" dirty="0">
                <a:solidFill>
                  <a:srgbClr val="003399"/>
                </a:solidFill>
              </a:rPr>
              <a:t>(</a:t>
            </a:r>
            <a:r>
              <a:rPr lang="zh-TW" altLang="en-US" sz="1400" b="1" dirty="0">
                <a:solidFill>
                  <a:srgbClr val="003399"/>
                </a:solidFill>
              </a:rPr>
              <a:t> </a:t>
            </a:r>
            <a:r>
              <a:rPr lang="zh-TW" altLang="en-US" sz="1400" dirty="0">
                <a:effectLst/>
              </a:rPr>
              <a:t>趙哲聖 </a:t>
            </a:r>
            <a:r>
              <a:rPr lang="en-US" altLang="zh-TW" sz="1400" dirty="0">
                <a:effectLst/>
              </a:rPr>
              <a:t>:</a:t>
            </a:r>
            <a:r>
              <a:rPr lang="zh-TW" altLang="en-US" sz="1400" dirty="0">
                <a:effectLst/>
              </a:rPr>
              <a:t>  </a:t>
            </a:r>
            <a:r>
              <a:rPr lang="zh-TW" altLang="en-US" sz="1400" b="1" i="0" dirty="0">
                <a:solidFill>
                  <a:srgbClr val="000000"/>
                </a:solidFill>
                <a:effectLst/>
                <a:latin typeface="Noto Sans TC"/>
              </a:rPr>
              <a:t>網紅流量迷思 影響年輕人價值觀</a:t>
            </a:r>
            <a:r>
              <a:rPr lang="en-US" altLang="zh-TW" sz="1400" b="1" i="0" dirty="0">
                <a:solidFill>
                  <a:srgbClr val="000000"/>
                </a:solidFill>
                <a:effectLst/>
                <a:latin typeface="Noto Sans TC"/>
              </a:rPr>
              <a:t>)</a:t>
            </a:r>
            <a:endParaRPr lang="zh-TW" altLang="en-US" sz="1400" b="1" dirty="0">
              <a:solidFill>
                <a:srgbClr val="003399"/>
              </a:solidFill>
            </a:endParaRPr>
          </a:p>
        </p:txBody>
      </p:sp>
    </p:spTree>
    <p:extLst>
      <p:ext uri="{BB962C8B-B14F-4D97-AF65-F5344CB8AC3E}">
        <p14:creationId xmlns:p14="http://schemas.microsoft.com/office/powerpoint/2010/main" val="9805541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EA3A1-53E0-AD98-8736-09160703020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2563C08-9E11-25D3-4A5C-1D145D792DD5}"/>
              </a:ext>
            </a:extLst>
          </p:cNvPr>
          <p:cNvSpPr>
            <a:spLocks noGrp="1"/>
          </p:cNvSpPr>
          <p:nvPr>
            <p:ph type="title"/>
          </p:nvPr>
        </p:nvSpPr>
        <p:spPr>
          <a:xfrm>
            <a:off x="378372" y="474783"/>
            <a:ext cx="11225049" cy="650631"/>
          </a:xfrm>
        </p:spPr>
        <p:txBody>
          <a:bodyPr>
            <a:normAutofit fontScale="90000"/>
          </a:bodyPr>
          <a:lstStyle/>
          <a:p>
            <a:r>
              <a:rPr lang="en-US" altLang="zh-TW" sz="2200" b="1" dirty="0">
                <a:solidFill>
                  <a:srgbClr val="003399"/>
                </a:solidFill>
              </a:rPr>
              <a:t>9. </a:t>
            </a:r>
            <a:r>
              <a:rPr lang="zh-TW" altLang="en-US" sz="2000" b="1" dirty="0">
                <a:solidFill>
                  <a:srgbClr val="003399"/>
                </a:solidFill>
              </a:rPr>
              <a:t>網紅經濟 </a:t>
            </a:r>
            <a:r>
              <a:rPr lang="en-US" altLang="zh-TW" sz="2000" b="1" dirty="0"/>
              <a:t>(</a:t>
            </a:r>
            <a:r>
              <a:rPr lang="en-US" altLang="zh-TW" sz="2000" b="1" dirty="0">
                <a:highlight>
                  <a:srgbClr val="FFFF00"/>
                </a:highlight>
              </a:rPr>
              <a:t>Internet Celebrity </a:t>
            </a:r>
            <a:r>
              <a:rPr lang="en-US" altLang="zh-TW" sz="2000" b="1" dirty="0">
                <a:solidFill>
                  <a:srgbClr val="003399"/>
                </a:solidFill>
              </a:rPr>
              <a:t>Economy):</a:t>
            </a:r>
            <a:r>
              <a:rPr lang="zh-TW" altLang="zh-TW" sz="2000" b="1" dirty="0">
                <a:solidFill>
                  <a:srgbClr val="003399"/>
                </a:solidFill>
                <a:highlight>
                  <a:srgbClr val="FFFF00"/>
                </a:highlight>
              </a:rPr>
              <a:t>網紅傳教影響大</a:t>
            </a:r>
            <a:r>
              <a:rPr lang="zh-TW" altLang="zh-TW" sz="2000" b="1" dirty="0">
                <a:solidFill>
                  <a:srgbClr val="003399"/>
                </a:solidFill>
              </a:rPr>
              <a:t>，</a:t>
            </a:r>
            <a:r>
              <a:rPr lang="zh-TW" altLang="zh-TW" sz="2200" dirty="0">
                <a:solidFill>
                  <a:schemeClr val="accent1"/>
                </a:solidFill>
              </a:rPr>
              <a:t>梵蒂岡</a:t>
            </a:r>
            <a:r>
              <a:rPr lang="zh-TW" altLang="zh-TW" sz="2000" b="1" dirty="0">
                <a:solidFill>
                  <a:srgbClr val="003399"/>
                </a:solidFill>
              </a:rPr>
              <a:t>辦峰會 </a:t>
            </a:r>
            <a:r>
              <a:rPr lang="en-US" altLang="zh-TW" sz="2000" b="1" dirty="0">
                <a:solidFill>
                  <a:srgbClr val="003399"/>
                </a:solidFill>
              </a:rPr>
              <a:t>Catholic Digital Missionaries and Influencers share hope at Jubilee event</a:t>
            </a:r>
            <a:br>
              <a:rPr lang="zh-TW" altLang="zh-TW" sz="2000" b="1" dirty="0">
                <a:solidFill>
                  <a:srgbClr val="003399"/>
                </a:solidFill>
              </a:rPr>
            </a:br>
            <a:r>
              <a:rPr lang="zh-TW" altLang="en-US" sz="2200" b="1" dirty="0"/>
              <a:t>  </a:t>
            </a:r>
            <a:r>
              <a:rPr lang="en-US" altLang="zh-TW" sz="2200" b="1" dirty="0">
                <a:solidFill>
                  <a:srgbClr val="003399"/>
                </a:solidFill>
                <a:highlight>
                  <a:srgbClr val="FFFF00"/>
                </a:highlight>
              </a:rPr>
              <a:t> </a:t>
            </a:r>
            <a:endParaRPr lang="zh-TW" altLang="en-US" dirty="0">
              <a:solidFill>
                <a:srgbClr val="003399"/>
              </a:solidFill>
            </a:endParaRPr>
          </a:p>
        </p:txBody>
      </p:sp>
      <p:pic>
        <p:nvPicPr>
          <p:cNvPr id="6" name="圖片 5">
            <a:extLst>
              <a:ext uri="{FF2B5EF4-FFF2-40B4-BE49-F238E27FC236}">
                <a16:creationId xmlns:a16="http://schemas.microsoft.com/office/drawing/2014/main" id="{3E36D7FB-B327-9047-548A-504DAF64E6F4}"/>
              </a:ext>
            </a:extLst>
          </p:cNvPr>
          <p:cNvPicPr>
            <a:picLocks noChangeAspect="1"/>
          </p:cNvPicPr>
          <p:nvPr/>
        </p:nvPicPr>
        <p:blipFill>
          <a:blip r:embed="rId3"/>
          <a:stretch>
            <a:fillRect/>
          </a:stretch>
        </p:blipFill>
        <p:spPr>
          <a:xfrm>
            <a:off x="4712869" y="1007132"/>
            <a:ext cx="2766261" cy="1546287"/>
          </a:xfrm>
          <a:prstGeom prst="rect">
            <a:avLst/>
          </a:prstGeom>
        </p:spPr>
      </p:pic>
      <p:sp>
        <p:nvSpPr>
          <p:cNvPr id="7" name="文字方塊 6">
            <a:extLst>
              <a:ext uri="{FF2B5EF4-FFF2-40B4-BE49-F238E27FC236}">
                <a16:creationId xmlns:a16="http://schemas.microsoft.com/office/drawing/2014/main" id="{B32DA238-BF19-5A52-67E7-748416531889}"/>
              </a:ext>
            </a:extLst>
          </p:cNvPr>
          <p:cNvSpPr txBox="1"/>
          <p:nvPr/>
        </p:nvSpPr>
        <p:spPr>
          <a:xfrm>
            <a:off x="338151" y="2831215"/>
            <a:ext cx="11515695" cy="3785652"/>
          </a:xfrm>
          <a:prstGeom prst="rect">
            <a:avLst/>
          </a:prstGeom>
          <a:noFill/>
        </p:spPr>
        <p:txBody>
          <a:bodyPr wrap="square" rtlCol="0">
            <a:spAutoFit/>
          </a:bodyPr>
          <a:lstStyle/>
          <a:p>
            <a:r>
              <a:rPr lang="en-US" altLang="zh-TW" sz="1600" dirty="0">
                <a:solidFill>
                  <a:schemeClr val="accent1"/>
                </a:solidFill>
              </a:rPr>
              <a:t>Hundreds of digital missionaries and Catholic influencers from around the world have gathered in Rome for the first-ever Jubilee for Digital Missionaries and Influencers, a two-day celebration aimed at fostering communion, deepening mission, and sharing hope through digital platforms.</a:t>
            </a:r>
          </a:p>
          <a:p>
            <a:r>
              <a:rPr lang="zh-TW" altLang="en-US" sz="1600" dirty="0">
                <a:solidFill>
                  <a:schemeClr val="accent1"/>
                </a:solidFill>
              </a:rPr>
              <a:t>        </a:t>
            </a:r>
            <a:r>
              <a:rPr lang="zh-TW" altLang="zh-TW" sz="1600" dirty="0">
                <a:solidFill>
                  <a:schemeClr val="accent1"/>
                </a:solidFill>
              </a:rPr>
              <a:t>在這場峰會上，新任教宗</a:t>
            </a:r>
            <a:r>
              <a:rPr lang="zh-TW" altLang="zh-TW" sz="1600" dirty="0">
                <a:solidFill>
                  <a:schemeClr val="accent1"/>
                </a:solidFill>
                <a:highlight>
                  <a:srgbClr val="FFFF00"/>
                </a:highlight>
              </a:rPr>
              <a:t>良十四世</a:t>
            </a:r>
            <a:r>
              <a:rPr lang="zh-TW" altLang="zh-TW" sz="1600" dirty="0">
                <a:solidFill>
                  <a:schemeClr val="accent1"/>
                </a:solidFill>
              </a:rPr>
              <a:t>親自在</a:t>
            </a:r>
            <a:r>
              <a:rPr lang="zh-TW" altLang="zh-TW" sz="1600" b="1" dirty="0">
                <a:solidFill>
                  <a:schemeClr val="accent1"/>
                </a:solidFill>
                <a:highlight>
                  <a:srgbClr val="FFFF00"/>
                </a:highlight>
              </a:rPr>
              <a:t>聖伯多祿大殿</a:t>
            </a:r>
            <a:r>
              <a:rPr lang="zh-TW" altLang="zh-TW" sz="1600" dirty="0">
                <a:solidFill>
                  <a:schemeClr val="accent1"/>
                </a:solidFill>
              </a:rPr>
              <a:t>主持彌撒，呼籲這批在</a:t>
            </a:r>
            <a:r>
              <a:rPr lang="zh-TW" altLang="zh-TW" sz="1600" b="1" dirty="0">
                <a:solidFill>
                  <a:schemeClr val="accent1"/>
                </a:solidFill>
                <a:highlight>
                  <a:srgbClr val="FFFF00"/>
                </a:highlight>
              </a:rPr>
              <a:t>社群網路</a:t>
            </a:r>
            <a:r>
              <a:rPr lang="zh-TW" altLang="zh-TW" sz="1600" b="1" dirty="0">
                <a:solidFill>
                  <a:schemeClr val="accent1"/>
                </a:solidFill>
              </a:rPr>
              <a:t>上具有影響力者，為「需要認識主」的人創作內容</a:t>
            </a:r>
            <a:r>
              <a:rPr lang="zh-TW" altLang="zh-TW" sz="1600" dirty="0">
                <a:solidFill>
                  <a:schemeClr val="accent1"/>
                </a:solidFill>
              </a:rPr>
              <a:t>，參與會議</a:t>
            </a:r>
            <a:r>
              <a:rPr lang="zh-TW" altLang="zh-TW" sz="1600" dirty="0">
                <a:solidFill>
                  <a:schemeClr val="accent1"/>
                </a:solidFill>
                <a:highlight>
                  <a:srgbClr val="FFFF00"/>
                </a:highlight>
              </a:rPr>
              <a:t>網紅</a:t>
            </a:r>
            <a:r>
              <a:rPr lang="zh-TW" altLang="zh-TW" sz="1600" dirty="0">
                <a:solidFill>
                  <a:schemeClr val="accent1"/>
                </a:solidFill>
              </a:rPr>
              <a:t>，在這處教廷一個最神聖的地點，</a:t>
            </a:r>
            <a:r>
              <a:rPr lang="zh-TW" altLang="zh-TW" sz="1600" b="1" dirty="0">
                <a:solidFill>
                  <a:schemeClr val="accent1"/>
                </a:solidFill>
                <a:highlight>
                  <a:srgbClr val="FFFF00"/>
                </a:highlight>
              </a:rPr>
              <a:t>拿著手機開直播</a:t>
            </a:r>
            <a:r>
              <a:rPr lang="zh-TW" altLang="zh-TW" sz="1600" dirty="0">
                <a:solidFill>
                  <a:schemeClr val="accent1"/>
                </a:solidFill>
              </a:rPr>
              <a:t>。</a:t>
            </a:r>
          </a:p>
          <a:p>
            <a:r>
              <a:rPr lang="zh-TW" altLang="en-US" sz="1600" dirty="0">
                <a:solidFill>
                  <a:schemeClr val="accent1"/>
                </a:solidFill>
              </a:rPr>
              <a:t>          </a:t>
            </a:r>
            <a:r>
              <a:rPr lang="zh-TW" altLang="zh-TW" sz="1600" dirty="0">
                <a:solidFill>
                  <a:schemeClr val="accent1"/>
                </a:solidFill>
              </a:rPr>
              <a:t>俗名德巴克（</a:t>
            </a:r>
            <a:r>
              <a:rPr lang="en-US" altLang="zh-TW" sz="1600" dirty="0">
                <a:solidFill>
                  <a:schemeClr val="accent1"/>
                </a:solidFill>
              </a:rPr>
              <a:t>Albertine </a:t>
            </a:r>
            <a:r>
              <a:rPr lang="en-US" altLang="zh-TW" sz="1600" dirty="0" err="1">
                <a:solidFill>
                  <a:schemeClr val="accent1"/>
                </a:solidFill>
              </a:rPr>
              <a:t>Debacker</a:t>
            </a:r>
            <a:r>
              <a:rPr lang="zh-TW" altLang="zh-TW" sz="1600" dirty="0">
                <a:solidFill>
                  <a:schemeClr val="accent1"/>
                </a:solidFill>
              </a:rPr>
              <a:t>）的</a:t>
            </a:r>
            <a:r>
              <a:rPr lang="en-US" altLang="zh-TW" sz="1600" dirty="0">
                <a:solidFill>
                  <a:schemeClr val="accent1"/>
                </a:solidFill>
              </a:rPr>
              <a:t>29</a:t>
            </a:r>
            <a:r>
              <a:rPr lang="zh-TW" altLang="zh-TW" sz="1600" dirty="0">
                <a:solidFill>
                  <a:schemeClr val="accent1"/>
                </a:solidFill>
              </a:rPr>
              <a:t>歲法國修女就是其中之一，她在</a:t>
            </a:r>
            <a:r>
              <a:rPr lang="en-US" altLang="zh-TW" sz="1600" dirty="0">
                <a:solidFill>
                  <a:schemeClr val="accent1"/>
                </a:solidFill>
              </a:rPr>
              <a:t>Instagram</a:t>
            </a:r>
            <a:r>
              <a:rPr lang="zh-TW" altLang="zh-TW" sz="1600" dirty="0">
                <a:solidFill>
                  <a:schemeClr val="accent1"/>
                </a:solidFill>
                <a:highlight>
                  <a:srgbClr val="FFFF00"/>
                </a:highlight>
              </a:rPr>
              <a:t>上擁有超過</a:t>
            </a:r>
            <a:r>
              <a:rPr lang="en-US" altLang="zh-TW" sz="1600" dirty="0">
                <a:solidFill>
                  <a:schemeClr val="accent1"/>
                </a:solidFill>
                <a:highlight>
                  <a:srgbClr val="FFFF00"/>
                </a:highlight>
              </a:rPr>
              <a:t>32</a:t>
            </a:r>
            <a:r>
              <a:rPr lang="zh-TW" altLang="zh-TW" sz="1600" dirty="0">
                <a:solidFill>
                  <a:schemeClr val="accent1"/>
                </a:solidFill>
                <a:highlight>
                  <a:srgbClr val="FFFF00"/>
                </a:highlight>
              </a:rPr>
              <a:t>萬名追蹤者，在</a:t>
            </a:r>
            <a:r>
              <a:rPr lang="en-US" altLang="zh-TW" sz="1600" dirty="0">
                <a:solidFill>
                  <a:schemeClr val="accent1"/>
                </a:solidFill>
                <a:highlight>
                  <a:srgbClr val="FFFF00"/>
                </a:highlight>
              </a:rPr>
              <a:t>TikTok</a:t>
            </a:r>
            <a:r>
              <a:rPr lang="zh-TW" altLang="zh-TW" sz="1600" dirty="0">
                <a:solidFill>
                  <a:schemeClr val="accent1"/>
                </a:solidFill>
                <a:highlight>
                  <a:srgbClr val="FFFF00"/>
                </a:highlight>
              </a:rPr>
              <a:t>上更有逾百萬名粉絲，她經常透過</a:t>
            </a:r>
            <a:r>
              <a:rPr lang="zh-TW" altLang="zh-TW" sz="1600" b="1" dirty="0">
                <a:solidFill>
                  <a:schemeClr val="accent1"/>
                </a:solidFill>
                <a:highlight>
                  <a:srgbClr val="FFFF00"/>
                </a:highlight>
              </a:rPr>
              <a:t>短影音</a:t>
            </a:r>
            <a:r>
              <a:rPr lang="zh-TW" altLang="zh-TW" sz="1600" dirty="0">
                <a:solidFill>
                  <a:schemeClr val="accent1"/>
                </a:solidFill>
                <a:highlight>
                  <a:srgbClr val="FFFF00"/>
                </a:highlight>
              </a:rPr>
              <a:t>，</a:t>
            </a:r>
            <a:r>
              <a:rPr lang="zh-TW" altLang="zh-TW" sz="1600" b="1" dirty="0">
                <a:solidFill>
                  <a:schemeClr val="accent1"/>
                </a:solidFill>
                <a:highlight>
                  <a:srgbClr val="FFFF00"/>
                </a:highlight>
              </a:rPr>
              <a:t>分享修道院生活與祈禱片段</a:t>
            </a:r>
            <a:r>
              <a:rPr lang="zh-TW" altLang="zh-TW" sz="1600" dirty="0">
                <a:solidFill>
                  <a:schemeClr val="accent1"/>
                </a:solidFill>
                <a:highlight>
                  <a:srgbClr val="FFFF00"/>
                </a:highlight>
              </a:rPr>
              <a:t>。</a:t>
            </a:r>
            <a:r>
              <a:rPr lang="zh-TW" altLang="zh-TW" sz="1600" dirty="0">
                <a:solidFill>
                  <a:schemeClr val="accent1"/>
                </a:solidFill>
              </a:rPr>
              <a:t>她說，梵蒂岡舉辦這場活動，召集天主教會的</a:t>
            </a:r>
            <a:r>
              <a:rPr lang="en-US" altLang="zh-TW" sz="1600" dirty="0">
                <a:solidFill>
                  <a:schemeClr val="accent1"/>
                </a:solidFill>
              </a:rPr>
              <a:t> IG</a:t>
            </a:r>
            <a:r>
              <a:rPr lang="zh-TW" altLang="zh-TW" sz="1600" dirty="0">
                <a:solidFill>
                  <a:schemeClr val="accent1"/>
                </a:solidFill>
              </a:rPr>
              <a:t>使徒，具有高度象徵性，「這告訴我們『這是重要的，去做吧，我們支持你們』，並且共同探索如何能推動這種新的傳講福音方式」。</a:t>
            </a:r>
            <a:endParaRPr lang="en-US" altLang="zh-TW" sz="1600" dirty="0">
              <a:solidFill>
                <a:schemeClr val="accent1"/>
              </a:solidFill>
            </a:endParaRPr>
          </a:p>
          <a:p>
            <a:endParaRPr lang="zh-TW" altLang="zh-TW" sz="1600" dirty="0">
              <a:solidFill>
                <a:schemeClr val="accent1"/>
              </a:solidFill>
            </a:endParaRPr>
          </a:p>
          <a:p>
            <a:r>
              <a:rPr lang="zh-TW" altLang="en-US" sz="1600" dirty="0">
                <a:solidFill>
                  <a:schemeClr val="accent1"/>
                </a:solidFill>
              </a:rPr>
              <a:t>         </a:t>
            </a:r>
            <a:r>
              <a:rPr lang="zh-TW" altLang="zh-TW" sz="1600" dirty="0">
                <a:solidFill>
                  <a:schemeClr val="accent1"/>
                </a:solidFill>
              </a:rPr>
              <a:t>在</a:t>
            </a:r>
            <a:r>
              <a:rPr lang="zh-TW" altLang="zh-TW" sz="1600" dirty="0">
                <a:solidFill>
                  <a:schemeClr val="accent1"/>
                </a:solidFill>
                <a:highlight>
                  <a:srgbClr val="FFFF00"/>
                </a:highlight>
              </a:rPr>
              <a:t>上教會人數日漸下滑之際，向來對社群媒體保持警惕的天主教會</a:t>
            </a:r>
            <a:r>
              <a:rPr lang="zh-TW" altLang="zh-TW" sz="1600" dirty="0">
                <a:solidFill>
                  <a:schemeClr val="accent1"/>
                </a:solidFill>
              </a:rPr>
              <a:t>，現在也視這個</a:t>
            </a:r>
            <a:r>
              <a:rPr lang="zh-TW" altLang="zh-TW" sz="1600" dirty="0">
                <a:solidFill>
                  <a:schemeClr val="accent1"/>
                </a:solidFill>
                <a:highlight>
                  <a:srgbClr val="FFFF00"/>
                </a:highlight>
              </a:rPr>
              <a:t>數位媒介</a:t>
            </a:r>
            <a:r>
              <a:rPr lang="zh-TW" altLang="zh-TW" sz="1600" dirty="0">
                <a:solidFill>
                  <a:schemeClr val="accent1"/>
                </a:solidFill>
              </a:rPr>
              <a:t>，是</a:t>
            </a:r>
            <a:r>
              <a:rPr lang="zh-TW" altLang="zh-TW" sz="1600" dirty="0">
                <a:solidFill>
                  <a:schemeClr val="accent1"/>
                </a:solidFill>
                <a:highlight>
                  <a:srgbClr val="FFFF00"/>
                </a:highlight>
              </a:rPr>
              <a:t>傳播信仰</a:t>
            </a:r>
            <a:r>
              <a:rPr lang="zh-TW" altLang="zh-TW" sz="1600" dirty="0">
                <a:solidFill>
                  <a:schemeClr val="accent1"/>
                </a:solidFill>
              </a:rPr>
              <a:t>的重要工具。在梵蒂岡中，</a:t>
            </a:r>
            <a:r>
              <a:rPr lang="zh-TW" altLang="zh-TW" sz="1600" dirty="0">
                <a:solidFill>
                  <a:schemeClr val="accent1"/>
                </a:solidFill>
                <a:highlight>
                  <a:srgbClr val="FFFF00"/>
                </a:highlight>
              </a:rPr>
              <a:t>少數活躍於社群網路</a:t>
            </a:r>
            <a:r>
              <a:rPr lang="zh-TW" altLang="zh-TW" sz="1600" dirty="0">
                <a:solidFill>
                  <a:schemeClr val="accent1"/>
                </a:solidFill>
              </a:rPr>
              <a:t>的</a:t>
            </a:r>
            <a:r>
              <a:rPr lang="zh-TW" altLang="zh-TW" sz="1600" dirty="0">
                <a:solidFill>
                  <a:schemeClr val="accent1"/>
                </a:solidFill>
                <a:highlight>
                  <a:srgbClr val="FFFF00"/>
                </a:highlight>
              </a:rPr>
              <a:t>菲律賓籍樞機主教</a:t>
            </a:r>
            <a:r>
              <a:rPr lang="zh-TW" altLang="zh-TW" sz="1600" dirty="0">
                <a:solidFill>
                  <a:schemeClr val="accent1"/>
                </a:solidFill>
              </a:rPr>
              <a:t>塔格萊（</a:t>
            </a:r>
            <a:r>
              <a:rPr lang="en-US" altLang="zh-TW" sz="1600" dirty="0">
                <a:solidFill>
                  <a:schemeClr val="accent1"/>
                </a:solidFill>
              </a:rPr>
              <a:t>Luis Antonio Tagle</a:t>
            </a:r>
            <a:r>
              <a:rPr lang="zh-TW" altLang="zh-TW" sz="1600" dirty="0">
                <a:solidFill>
                  <a:schemeClr val="accent1"/>
                </a:solidFill>
              </a:rPr>
              <a:t>）在彌撒中向與會者說，「你們不只是網紅，更是傳教士「真正的大網紅是</a:t>
            </a:r>
            <a:r>
              <a:rPr lang="zh-TW" altLang="zh-TW" sz="1600" dirty="0">
                <a:solidFill>
                  <a:schemeClr val="accent1"/>
                </a:solidFill>
                <a:highlight>
                  <a:srgbClr val="FFFF00"/>
                </a:highlight>
              </a:rPr>
              <a:t>天主</a:t>
            </a:r>
            <a:r>
              <a:rPr lang="zh-TW" altLang="zh-TW" sz="1600" dirty="0">
                <a:solidFill>
                  <a:schemeClr val="accent1"/>
                </a:solidFill>
              </a:rPr>
              <a:t>。」。</a:t>
            </a:r>
            <a:endParaRPr lang="en-US" altLang="zh-TW" sz="1600" dirty="0">
              <a:solidFill>
                <a:schemeClr val="accent1"/>
              </a:solidFill>
            </a:endParaRPr>
          </a:p>
          <a:p>
            <a:endParaRPr lang="zh-TW" altLang="zh-TW" sz="1600" dirty="0">
              <a:solidFill>
                <a:schemeClr val="accent1"/>
              </a:solidFill>
            </a:endParaRPr>
          </a:p>
          <a:p>
            <a:r>
              <a:rPr lang="zh-TW" altLang="en-US" sz="1600" dirty="0">
                <a:solidFill>
                  <a:schemeClr val="accent1"/>
                </a:solidFill>
              </a:rPr>
              <a:t>         </a:t>
            </a:r>
            <a:r>
              <a:rPr lang="zh-TW" altLang="zh-TW" sz="1600" dirty="0">
                <a:solidFill>
                  <a:schemeClr val="accent1"/>
                </a:solidFill>
              </a:rPr>
              <a:t>值此</a:t>
            </a:r>
            <a:r>
              <a:rPr lang="zh-TW" altLang="zh-TW" sz="1600" dirty="0">
                <a:solidFill>
                  <a:schemeClr val="accent1"/>
                </a:solidFill>
                <a:highlight>
                  <a:srgbClr val="FFFF00"/>
                </a:highlight>
              </a:rPr>
              <a:t>人工智慧技術使影像、資訊真假難辨的時代，教宗呼籲網路上的追隨者，當社會「高度互聯」且「被有時作假或者扭曲的影像轟炸」</a:t>
            </a:r>
            <a:r>
              <a:rPr lang="zh-TW" altLang="zh-TW" sz="1600" dirty="0">
                <a:solidFill>
                  <a:schemeClr val="accent1"/>
                </a:solidFill>
              </a:rPr>
              <a:t>，要</a:t>
            </a:r>
            <a:r>
              <a:rPr lang="zh-TW" altLang="zh-TW" sz="1600" dirty="0">
                <a:solidFill>
                  <a:schemeClr val="accent1"/>
                </a:solidFill>
                <a:highlight>
                  <a:srgbClr val="FFFF00"/>
                </a:highlight>
              </a:rPr>
              <a:t>力求平衡，「並不只是產製內容，而是創造屬靈的相遇」，引導年輕人重回信仰。</a:t>
            </a:r>
            <a:endParaRPr lang="zh-TW" altLang="en-US" dirty="0">
              <a:highlight>
                <a:srgbClr val="FFFF00"/>
              </a:highlight>
            </a:endParaRPr>
          </a:p>
        </p:txBody>
      </p:sp>
    </p:spTree>
    <p:extLst>
      <p:ext uri="{BB962C8B-B14F-4D97-AF65-F5344CB8AC3E}">
        <p14:creationId xmlns:p14="http://schemas.microsoft.com/office/powerpoint/2010/main" val="15818188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8AB7B-3921-2D56-3C5E-452ED51AD34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C24C3AB-337D-6C35-8033-1C92B08050B8}"/>
              </a:ext>
            </a:extLst>
          </p:cNvPr>
          <p:cNvSpPr>
            <a:spLocks noGrp="1"/>
          </p:cNvSpPr>
          <p:nvPr>
            <p:ph type="title"/>
          </p:nvPr>
        </p:nvSpPr>
        <p:spPr>
          <a:xfrm>
            <a:off x="378372" y="0"/>
            <a:ext cx="11225049" cy="643868"/>
          </a:xfrm>
        </p:spPr>
        <p:txBody>
          <a:bodyPr>
            <a:normAutofit/>
          </a:bodyPr>
          <a:lstStyle/>
          <a:p>
            <a:r>
              <a:rPr lang="en-US" altLang="zh-TW" sz="2200" b="1" dirty="0">
                <a:solidFill>
                  <a:srgbClr val="003399"/>
                </a:solidFill>
              </a:rPr>
              <a:t>9. </a:t>
            </a:r>
            <a:r>
              <a:rPr lang="zh-TW" altLang="en-US" sz="2200" b="1" dirty="0">
                <a:solidFill>
                  <a:srgbClr val="003399"/>
                </a:solidFill>
              </a:rPr>
              <a:t>網紅經濟 </a:t>
            </a:r>
            <a:r>
              <a:rPr lang="en-US" altLang="zh-TW" sz="2200" b="1" dirty="0"/>
              <a:t>(</a:t>
            </a:r>
            <a:r>
              <a:rPr lang="en-US" altLang="zh-TW" sz="2200" b="1" dirty="0">
                <a:highlight>
                  <a:srgbClr val="FFFF00"/>
                </a:highlight>
              </a:rPr>
              <a:t>Internet Celebrity Economy</a:t>
            </a:r>
            <a:r>
              <a:rPr lang="en-US" altLang="zh-TW" sz="2200" b="1" dirty="0"/>
              <a:t>):</a:t>
            </a:r>
            <a:r>
              <a:rPr lang="zh-TW" altLang="en-US" sz="2200" b="1" dirty="0"/>
              <a:t>  </a:t>
            </a:r>
            <a:r>
              <a:rPr lang="en-US" altLang="zh-TW" sz="2200" b="1" dirty="0">
                <a:solidFill>
                  <a:srgbClr val="003399"/>
                </a:solidFill>
                <a:highlight>
                  <a:srgbClr val="FFFF00"/>
                </a:highlight>
              </a:rPr>
              <a:t> </a:t>
            </a:r>
            <a:endParaRPr lang="zh-TW" altLang="en-US" dirty="0">
              <a:solidFill>
                <a:srgbClr val="003399"/>
              </a:solidFill>
            </a:endParaRPr>
          </a:p>
        </p:txBody>
      </p:sp>
      <p:sp>
        <p:nvSpPr>
          <p:cNvPr id="4" name="文字方塊 3">
            <a:extLst>
              <a:ext uri="{FF2B5EF4-FFF2-40B4-BE49-F238E27FC236}">
                <a16:creationId xmlns:a16="http://schemas.microsoft.com/office/drawing/2014/main" id="{81D52BBC-B4A2-6315-B70A-E90077212AFB}"/>
              </a:ext>
            </a:extLst>
          </p:cNvPr>
          <p:cNvSpPr txBox="1"/>
          <p:nvPr/>
        </p:nvSpPr>
        <p:spPr>
          <a:xfrm>
            <a:off x="211634" y="523763"/>
            <a:ext cx="11768731" cy="5940088"/>
          </a:xfrm>
          <a:prstGeom prst="rect">
            <a:avLst/>
          </a:prstGeom>
          <a:noFill/>
        </p:spPr>
        <p:txBody>
          <a:bodyPr wrap="square" rtlCol="0">
            <a:spAutoFit/>
          </a:bodyPr>
          <a:lstStyle/>
          <a:p>
            <a:r>
              <a:rPr lang="en-US" altLang="zh-TW" b="1" dirty="0">
                <a:highlight>
                  <a:srgbClr val="FFFF00"/>
                </a:highlight>
              </a:rPr>
              <a:t>Too Good To Be True </a:t>
            </a:r>
            <a:r>
              <a:rPr lang="zh-TW" altLang="en-US" b="1" dirty="0">
                <a:highlight>
                  <a:srgbClr val="FFFF00"/>
                </a:highlight>
              </a:rPr>
              <a:t>美得不真實</a:t>
            </a:r>
            <a:r>
              <a:rPr lang="zh-TW" altLang="en-US" dirty="0">
                <a:highlight>
                  <a:srgbClr val="FFFF00"/>
                </a:highlight>
              </a:rPr>
              <a:t> </a:t>
            </a:r>
            <a:endParaRPr lang="en-US" altLang="zh-TW" dirty="0">
              <a:highlight>
                <a:srgbClr val="FFFF00"/>
              </a:highlight>
            </a:endParaRPr>
          </a:p>
          <a:p>
            <a:r>
              <a:rPr lang="en-US" altLang="zh-TW" dirty="0"/>
              <a:t>How virtual celebrities are changing entertainment </a:t>
            </a:r>
          </a:p>
          <a:p>
            <a:r>
              <a:rPr lang="zh-TW" altLang="en-US" dirty="0">
                <a:solidFill>
                  <a:srgbClr val="003399"/>
                </a:solidFill>
                <a:highlight>
                  <a:srgbClr val="FFFF00"/>
                </a:highlight>
              </a:rPr>
              <a:t>虛擬名人正逐步重塑你我所知的娛樂世界</a:t>
            </a:r>
            <a:endParaRPr lang="en-US" altLang="zh-TW" dirty="0">
              <a:solidFill>
                <a:srgbClr val="003399"/>
              </a:solidFill>
              <a:highlight>
                <a:srgbClr val="FFFF00"/>
              </a:highlight>
            </a:endParaRPr>
          </a:p>
          <a:p>
            <a:endParaRPr lang="en-US" altLang="zh-TW" dirty="0"/>
          </a:p>
          <a:p>
            <a:r>
              <a:rPr lang="zh-TW" altLang="en-US" dirty="0"/>
              <a:t> </a:t>
            </a:r>
            <a:endParaRPr lang="en-US" altLang="zh-TW" dirty="0"/>
          </a:p>
          <a:p>
            <a:r>
              <a:rPr lang="en-US" altLang="zh-TW" sz="1600" dirty="0"/>
              <a:t>She sings, dances and interacts with her sea of adoring fans as her electric blue hair glows under the stage lights. But there’s something different about this pop star — she doesn’t physically exist. The digital superstar dancing on stage is Hatsune Miku, a virtual celebrity, and she’s part of a growing trend that transcends the boundary between the physical and digital worlds.</a:t>
            </a:r>
          </a:p>
          <a:p>
            <a:r>
              <a:rPr lang="zh-TW" altLang="en-US" sz="1600" dirty="0">
                <a:solidFill>
                  <a:srgbClr val="003399"/>
                </a:solidFill>
              </a:rPr>
              <a:t>        </a:t>
            </a:r>
            <a:r>
              <a:rPr lang="zh-TW" altLang="en-US" sz="1600" dirty="0">
                <a:solidFill>
                  <a:srgbClr val="003399"/>
                </a:solidFill>
                <a:highlight>
                  <a:srgbClr val="FFFF00"/>
                </a:highlight>
              </a:rPr>
              <a:t>她載歌載舞，與許多粉絲互動，電光藍的秀發在舞檯燈光下熠熠生輝。但這位流行歌手卻與眾不同</a:t>
            </a:r>
            <a:r>
              <a:rPr lang="en-US" altLang="zh-TW" sz="1600" dirty="0">
                <a:solidFill>
                  <a:srgbClr val="003399"/>
                </a:solidFill>
                <a:highlight>
                  <a:srgbClr val="FFFF00"/>
                </a:highlight>
              </a:rPr>
              <a:t>—</a:t>
            </a:r>
            <a:r>
              <a:rPr lang="zh-TW" altLang="en-US" sz="1600" dirty="0">
                <a:solidFill>
                  <a:srgbClr val="003399"/>
                </a:solidFill>
                <a:highlight>
                  <a:srgbClr val="FFFF00"/>
                </a:highlight>
              </a:rPr>
              <a:t>她並非真實存在。這位在舞台上翩翩起舞的數位巨星是初音未來，一位虛擬明星，她正引領著一股</a:t>
            </a:r>
            <a:r>
              <a:rPr lang="zh-TW" altLang="en-US" sz="1600" b="1" dirty="0">
                <a:solidFill>
                  <a:srgbClr val="003399"/>
                </a:solidFill>
                <a:highlight>
                  <a:srgbClr val="FFFF00"/>
                </a:highlight>
              </a:rPr>
              <a:t>跨越現實世界與數位世界</a:t>
            </a:r>
            <a:r>
              <a:rPr lang="zh-TW" altLang="en-US" sz="1600" dirty="0">
                <a:solidFill>
                  <a:srgbClr val="003399"/>
                </a:solidFill>
                <a:highlight>
                  <a:srgbClr val="FFFF00"/>
                </a:highlight>
              </a:rPr>
              <a:t>界限的潮流。</a:t>
            </a:r>
            <a:endParaRPr lang="en-US" altLang="zh-TW" sz="1600" dirty="0">
              <a:solidFill>
                <a:srgbClr val="003399"/>
              </a:solidFill>
              <a:highlight>
                <a:srgbClr val="FFFF00"/>
              </a:highlight>
            </a:endParaRPr>
          </a:p>
          <a:p>
            <a:br>
              <a:rPr lang="en-US" altLang="zh-TW" dirty="0">
                <a:highlight>
                  <a:srgbClr val="FFFF00"/>
                </a:highlight>
              </a:rPr>
            </a:br>
            <a:r>
              <a:rPr lang="en-US" altLang="zh-TW" sz="1600" dirty="0">
                <a:highlight>
                  <a:srgbClr val="FFFF00"/>
                </a:highlight>
              </a:rPr>
              <a:t>Virtual celebrities, </a:t>
            </a:r>
            <a:r>
              <a:rPr lang="en-US" altLang="zh-TW" sz="1600" dirty="0"/>
              <a:t>also known as (AKA) virtual influencers, are digital characters that are created using a blend of technologies including computer-generated images (CGI) and artificial intelligence (AI). They are designed to look and behave like real people and are able to sing, dance, model clothing, endorse products, engage with fans on social media and even advocate for causes. While some people embrace this new trend, others reject it for </a:t>
            </a:r>
            <a:r>
              <a:rPr lang="en-US" altLang="zh-TW" sz="1600" dirty="0">
                <a:solidFill>
                  <a:srgbClr val="FF0000"/>
                </a:solidFill>
              </a:rPr>
              <a:t>fear that interactions with digital personalities might </a:t>
            </a:r>
            <a:r>
              <a:rPr lang="en-US" altLang="zh-TW" sz="1600" dirty="0">
                <a:solidFill>
                  <a:srgbClr val="FF0000"/>
                </a:solidFill>
                <a:highlight>
                  <a:srgbClr val="FFFF00"/>
                </a:highlight>
              </a:rPr>
              <a:t>lack credibility</a:t>
            </a:r>
            <a:r>
              <a:rPr lang="en-US" altLang="zh-TW" sz="1600" dirty="0"/>
              <a:t>.</a:t>
            </a:r>
          </a:p>
          <a:p>
            <a:endParaRPr lang="en-US" altLang="zh-TW" sz="1600" dirty="0"/>
          </a:p>
          <a:p>
            <a:r>
              <a:rPr lang="zh-TW" altLang="en-US" sz="1600" dirty="0">
                <a:solidFill>
                  <a:srgbClr val="003399"/>
                </a:solidFill>
              </a:rPr>
              <a:t>         </a:t>
            </a:r>
            <a:r>
              <a:rPr lang="zh-TW" altLang="en-US" sz="1600" b="1" dirty="0">
                <a:solidFill>
                  <a:srgbClr val="003399"/>
                </a:solidFill>
                <a:highlight>
                  <a:srgbClr val="FFFF00"/>
                </a:highlight>
              </a:rPr>
              <a:t>虛擬明星，又稱虛擬網紅</a:t>
            </a:r>
            <a:r>
              <a:rPr lang="zh-TW" altLang="en-US" sz="1600" dirty="0">
                <a:solidFill>
                  <a:srgbClr val="003399"/>
                </a:solidFill>
              </a:rPr>
              <a:t>，是利用</a:t>
            </a:r>
            <a:r>
              <a:rPr lang="zh-TW" altLang="en-US" sz="1600" dirty="0">
                <a:solidFill>
                  <a:srgbClr val="003399"/>
                </a:solidFill>
                <a:highlight>
                  <a:srgbClr val="FFFF00"/>
                </a:highlight>
              </a:rPr>
              <a:t>電腦生成影像 </a:t>
            </a:r>
            <a:r>
              <a:rPr lang="en-US" altLang="zh-TW" sz="1600" dirty="0">
                <a:solidFill>
                  <a:srgbClr val="003399"/>
                </a:solidFill>
                <a:highlight>
                  <a:srgbClr val="FFFF00"/>
                </a:highlight>
              </a:rPr>
              <a:t>(CGI) </a:t>
            </a:r>
            <a:r>
              <a:rPr lang="zh-TW" altLang="en-US" sz="1600" dirty="0">
                <a:solidFill>
                  <a:srgbClr val="003399"/>
                </a:solidFill>
                <a:highlight>
                  <a:srgbClr val="FFFF00"/>
                </a:highlight>
              </a:rPr>
              <a:t>和人工智慧 </a:t>
            </a:r>
            <a:r>
              <a:rPr lang="en-US" altLang="zh-TW" sz="1600" dirty="0">
                <a:solidFill>
                  <a:srgbClr val="003399"/>
                </a:solidFill>
                <a:highlight>
                  <a:srgbClr val="FFFF00"/>
                </a:highlight>
              </a:rPr>
              <a:t>(AI) </a:t>
            </a:r>
            <a:r>
              <a:rPr lang="zh-TW" altLang="en-US" sz="1600" dirty="0">
                <a:solidFill>
                  <a:srgbClr val="003399"/>
                </a:solidFill>
                <a:highlight>
                  <a:srgbClr val="FFFF00"/>
                </a:highlight>
              </a:rPr>
              <a:t>等多種技術打造的數位角色。</a:t>
            </a:r>
            <a:r>
              <a:rPr lang="zh-TW" altLang="en-US" sz="1600" dirty="0">
                <a:solidFill>
                  <a:srgbClr val="003399"/>
                </a:solidFill>
              </a:rPr>
              <a:t>他們被</a:t>
            </a:r>
            <a:r>
              <a:rPr lang="zh-TW" altLang="en-US" sz="1600" b="1" dirty="0">
                <a:solidFill>
                  <a:srgbClr val="003399"/>
                </a:solidFill>
                <a:highlight>
                  <a:srgbClr val="FFFF00"/>
                </a:highlight>
              </a:rPr>
              <a:t>設計成外觀和行為與真人相似，能夠唱歌、跳舞、擔任服裝模特兒、代言產品、在社群媒體上與粉絲互動，甚至為公益事業發聲。</a:t>
            </a:r>
            <a:r>
              <a:rPr lang="zh-TW" altLang="en-US" sz="1600" dirty="0">
                <a:solidFill>
                  <a:srgbClr val="003399"/>
                </a:solidFill>
              </a:rPr>
              <a:t>有些人欣然接受這種新趨勢，</a:t>
            </a:r>
            <a:r>
              <a:rPr lang="zh-TW" altLang="en-US" sz="1600" dirty="0">
                <a:solidFill>
                  <a:srgbClr val="003399"/>
                </a:solidFill>
                <a:highlight>
                  <a:srgbClr val="FFFF00"/>
                </a:highlight>
              </a:rPr>
              <a:t>但有些人對此持反對態度，因為他們擔心與數位名人的互動可能</a:t>
            </a:r>
            <a:r>
              <a:rPr lang="zh-TW" altLang="en-US" sz="1600" b="1" dirty="0">
                <a:solidFill>
                  <a:srgbClr val="003399"/>
                </a:solidFill>
                <a:highlight>
                  <a:srgbClr val="FFFF00"/>
                </a:highlight>
              </a:rPr>
              <a:t>缺乏可信度。</a:t>
            </a:r>
            <a:endParaRPr lang="en-US" altLang="zh-TW" sz="1600" b="1" dirty="0">
              <a:solidFill>
                <a:srgbClr val="003399"/>
              </a:solidFill>
              <a:highlight>
                <a:srgbClr val="FFFF00"/>
              </a:highlight>
            </a:endParaRPr>
          </a:p>
          <a:p>
            <a:endParaRPr lang="en-US" altLang="zh-TW" sz="1600" dirty="0">
              <a:highlight>
                <a:srgbClr val="FFFF00"/>
              </a:highlight>
            </a:endParaRPr>
          </a:p>
          <a:p>
            <a:r>
              <a:rPr lang="en-US" altLang="zh-TW" sz="1600" dirty="0">
                <a:solidFill>
                  <a:srgbClr val="003399"/>
                </a:solidFill>
              </a:rPr>
              <a:t>        16</a:t>
            </a:r>
            <a:r>
              <a:rPr lang="zh-TW" altLang="en-US" sz="1600" dirty="0">
                <a:solidFill>
                  <a:srgbClr val="003399"/>
                </a:solidFill>
              </a:rPr>
              <a:t>歲的</a:t>
            </a:r>
            <a:r>
              <a:rPr lang="zh-TW" altLang="en-US" sz="1600" dirty="0">
                <a:solidFill>
                  <a:srgbClr val="003399"/>
                </a:solidFill>
                <a:highlight>
                  <a:srgbClr val="FFFF00"/>
                </a:highlight>
              </a:rPr>
              <a:t>初音未來</a:t>
            </a:r>
            <a:r>
              <a:rPr lang="en-US" altLang="zh-TW" sz="1600" dirty="0">
                <a:solidFill>
                  <a:srgbClr val="003399"/>
                </a:solidFill>
                <a:highlight>
                  <a:srgbClr val="FFFF00"/>
                </a:highlight>
              </a:rPr>
              <a:t>( </a:t>
            </a:r>
            <a:r>
              <a:rPr lang="zh-TW" altLang="zh-TW" sz="1600" dirty="0">
                <a:solidFill>
                  <a:srgbClr val="003399"/>
                </a:solidFill>
                <a:highlight>
                  <a:srgbClr val="FFFF00"/>
                </a:highlight>
              </a:rPr>
              <a:t>はつねミク</a:t>
            </a:r>
            <a:r>
              <a:rPr lang="en-US" altLang="zh-TW" sz="1600" dirty="0">
                <a:solidFill>
                  <a:srgbClr val="003399"/>
                </a:solidFill>
                <a:highlight>
                  <a:srgbClr val="FFFF00"/>
                </a:highlight>
              </a:rPr>
              <a:t> )</a:t>
            </a:r>
            <a:r>
              <a:rPr lang="zh-TW" altLang="en-US" sz="1600" dirty="0">
                <a:solidFill>
                  <a:srgbClr val="003399"/>
                </a:solidFill>
                <a:highlight>
                  <a:srgbClr val="FFFF00"/>
                </a:highlight>
              </a:rPr>
              <a:t> </a:t>
            </a:r>
            <a:r>
              <a:rPr lang="zh-TW" altLang="en-US" sz="1600" dirty="0">
                <a:solidFill>
                  <a:srgbClr val="003399"/>
                </a:solidFill>
              </a:rPr>
              <a:t>之所以如此特別，是因為她是</a:t>
            </a:r>
            <a:r>
              <a:rPr lang="zh-TW" altLang="en-US" sz="1600" dirty="0">
                <a:solidFill>
                  <a:srgbClr val="003399"/>
                </a:solidFill>
                <a:highlight>
                  <a:srgbClr val="FFFF00"/>
                </a:highlight>
              </a:rPr>
              <a:t>人類創造力與科技的結合體，能夠「演唱」</a:t>
            </a:r>
            <a:r>
              <a:rPr lang="zh-TW" altLang="en-US" sz="1600" dirty="0">
                <a:solidFill>
                  <a:srgbClr val="003399"/>
                </a:solidFill>
              </a:rPr>
              <a:t>超過</a:t>
            </a:r>
            <a:r>
              <a:rPr lang="en-US" altLang="zh-TW" sz="1600" dirty="0">
                <a:solidFill>
                  <a:srgbClr val="003399"/>
                </a:solidFill>
              </a:rPr>
              <a:t>10</a:t>
            </a:r>
            <a:r>
              <a:rPr lang="zh-TW" altLang="en-US" sz="1600" dirty="0">
                <a:solidFill>
                  <a:srgbClr val="003399"/>
                </a:solidFill>
              </a:rPr>
              <a:t>萬首由粉絲創作的歌曲。她的聲音來自名為</a:t>
            </a:r>
            <a:r>
              <a:rPr lang="en-US" altLang="zh-TW" sz="1600" dirty="0">
                <a:solidFill>
                  <a:srgbClr val="003399"/>
                </a:solidFill>
              </a:rPr>
              <a:t>Vocaloid</a:t>
            </a:r>
            <a:r>
              <a:rPr lang="zh-TW" altLang="en-US" sz="1600" dirty="0">
                <a:solidFill>
                  <a:srgbClr val="003399"/>
                </a:solidFill>
              </a:rPr>
              <a:t>的複雜</a:t>
            </a:r>
            <a:r>
              <a:rPr lang="zh-TW" altLang="en-US" sz="1600" dirty="0">
                <a:solidFill>
                  <a:srgbClr val="003399"/>
                </a:solidFill>
                <a:highlight>
                  <a:srgbClr val="FFFF00"/>
                </a:highlight>
              </a:rPr>
              <a:t>語音合成器</a:t>
            </a:r>
            <a:r>
              <a:rPr lang="zh-TW" altLang="en-US" sz="1600" dirty="0">
                <a:solidFill>
                  <a:srgbClr val="003399"/>
                </a:solidFill>
              </a:rPr>
              <a:t>，她的表演完全</a:t>
            </a:r>
            <a:r>
              <a:rPr lang="zh-TW" altLang="en-US" sz="1600" dirty="0">
                <a:solidFill>
                  <a:srgbClr val="003399"/>
                </a:solidFill>
                <a:highlight>
                  <a:srgbClr val="FFFF00"/>
                </a:highlight>
              </a:rPr>
              <a:t>數位化</a:t>
            </a:r>
            <a:r>
              <a:rPr lang="zh-TW" altLang="en-US" sz="1600" dirty="0">
                <a:solidFill>
                  <a:srgbClr val="003399"/>
                </a:solidFill>
              </a:rPr>
              <a:t>。</a:t>
            </a:r>
            <a:r>
              <a:rPr lang="zh-TW" altLang="en-US" sz="1600" dirty="0">
                <a:solidFill>
                  <a:srgbClr val="003399"/>
                </a:solidFill>
                <a:highlight>
                  <a:srgbClr val="FFFF00"/>
                </a:highlight>
              </a:rPr>
              <a:t>她甚至曾與</a:t>
            </a:r>
            <a:r>
              <a:rPr lang="en-US" altLang="zh-TW" sz="1600" dirty="0">
                <a:solidFill>
                  <a:srgbClr val="003399"/>
                </a:solidFill>
                <a:highlight>
                  <a:srgbClr val="FFFF00"/>
                </a:highlight>
              </a:rPr>
              <a:t>Lady Gaga</a:t>
            </a:r>
            <a:r>
              <a:rPr lang="zh-TW" altLang="en-US" sz="1600" dirty="0">
                <a:solidFill>
                  <a:srgbClr val="003399"/>
                </a:solidFill>
                <a:highlight>
                  <a:srgbClr val="FFFF00"/>
                </a:highlight>
              </a:rPr>
              <a:t>和</a:t>
            </a:r>
            <a:r>
              <a:rPr lang="en-US" altLang="zh-TW" sz="1600" dirty="0">
                <a:solidFill>
                  <a:srgbClr val="003399"/>
                </a:solidFill>
                <a:highlight>
                  <a:srgbClr val="FFFF00"/>
                </a:highlight>
              </a:rPr>
              <a:t>Pharrell Williams</a:t>
            </a:r>
            <a:r>
              <a:rPr lang="zh-TW" altLang="en-US" sz="1600" dirty="0">
                <a:solidFill>
                  <a:srgbClr val="003399"/>
                </a:solidFill>
                <a:highlight>
                  <a:srgbClr val="FFFF00"/>
                </a:highlight>
              </a:rPr>
              <a:t>等大牌藝人同台演出。初音未來的現場演唱會利用全像影像或 </a:t>
            </a:r>
            <a:r>
              <a:rPr lang="en-US" altLang="zh-TW" sz="1600" dirty="0">
                <a:solidFill>
                  <a:srgbClr val="003399"/>
                </a:solidFill>
                <a:highlight>
                  <a:srgbClr val="FFFF00"/>
                </a:highlight>
              </a:rPr>
              <a:t>LED</a:t>
            </a:r>
            <a:r>
              <a:rPr lang="zh-TW" altLang="en-US" sz="1600" dirty="0">
                <a:solidFill>
                  <a:srgbClr val="003399"/>
                </a:solidFill>
                <a:highlight>
                  <a:srgbClr val="FFFF00"/>
                </a:highlight>
              </a:rPr>
              <a:t>螢幕</a:t>
            </a:r>
            <a:r>
              <a:rPr lang="zh-TW" altLang="en-US" sz="1600" dirty="0">
                <a:solidFill>
                  <a:srgbClr val="003399"/>
                </a:solidFill>
              </a:rPr>
              <a:t>，讓她「</a:t>
            </a:r>
            <a:r>
              <a:rPr lang="zh-TW" altLang="en-US" sz="1600" dirty="0">
                <a:solidFill>
                  <a:srgbClr val="003399"/>
                </a:solidFill>
                <a:highlight>
                  <a:srgbClr val="FFFF00"/>
                </a:highlight>
              </a:rPr>
              <a:t>活」</a:t>
            </a:r>
            <a:r>
              <a:rPr lang="zh-TW" altLang="en-US" sz="1600" dirty="0">
                <a:solidFill>
                  <a:srgbClr val="003399"/>
                </a:solidFill>
              </a:rPr>
              <a:t>起來，在世界各地的城市門票銷售一空。</a:t>
            </a:r>
            <a:endParaRPr lang="zh-TW" altLang="en-US" sz="1600" dirty="0">
              <a:solidFill>
                <a:srgbClr val="003399"/>
              </a:solidFill>
              <a:highlight>
                <a:srgbClr val="FFFF00"/>
              </a:highlight>
            </a:endParaRPr>
          </a:p>
        </p:txBody>
      </p:sp>
      <p:pic>
        <p:nvPicPr>
          <p:cNvPr id="8" name="圖片 7">
            <a:extLst>
              <a:ext uri="{FF2B5EF4-FFF2-40B4-BE49-F238E27FC236}">
                <a16:creationId xmlns:a16="http://schemas.microsoft.com/office/drawing/2014/main" id="{665254D1-0783-A5A0-0725-A5085A62D170}"/>
              </a:ext>
            </a:extLst>
          </p:cNvPr>
          <p:cNvPicPr>
            <a:picLocks noChangeAspect="1"/>
          </p:cNvPicPr>
          <p:nvPr/>
        </p:nvPicPr>
        <p:blipFill>
          <a:blip r:embed="rId3"/>
          <a:stretch>
            <a:fillRect/>
          </a:stretch>
        </p:blipFill>
        <p:spPr>
          <a:xfrm>
            <a:off x="6569037" y="27284"/>
            <a:ext cx="1167993" cy="1862821"/>
          </a:xfrm>
          <a:prstGeom prst="rect">
            <a:avLst/>
          </a:prstGeom>
        </p:spPr>
      </p:pic>
      <p:sp>
        <p:nvSpPr>
          <p:cNvPr id="5" name="文字方塊 4">
            <a:extLst>
              <a:ext uri="{FF2B5EF4-FFF2-40B4-BE49-F238E27FC236}">
                <a16:creationId xmlns:a16="http://schemas.microsoft.com/office/drawing/2014/main" id="{A5762BAB-E703-25F8-2EE0-7DE95A0F41B8}"/>
              </a:ext>
            </a:extLst>
          </p:cNvPr>
          <p:cNvSpPr txBox="1"/>
          <p:nvPr/>
        </p:nvSpPr>
        <p:spPr>
          <a:xfrm>
            <a:off x="7910424" y="1177849"/>
            <a:ext cx="3480388" cy="338554"/>
          </a:xfrm>
          <a:prstGeom prst="rect">
            <a:avLst/>
          </a:prstGeom>
          <a:noFill/>
        </p:spPr>
        <p:txBody>
          <a:bodyPr wrap="square" rtlCol="0">
            <a:spAutoFit/>
          </a:bodyPr>
          <a:lstStyle/>
          <a:p>
            <a:r>
              <a:rPr lang="en-US" altLang="zh-TW" sz="1600" b="1" dirty="0">
                <a:highlight>
                  <a:srgbClr val="FFFF00"/>
                </a:highlight>
              </a:rPr>
              <a:t>16</a:t>
            </a:r>
            <a:r>
              <a:rPr lang="zh-TW" altLang="en-US" sz="1600" b="1" dirty="0">
                <a:highlight>
                  <a:srgbClr val="FFFF00"/>
                </a:highlight>
              </a:rPr>
              <a:t>歲的初音未來</a:t>
            </a:r>
            <a:r>
              <a:rPr lang="en-US" altLang="zh-TW" sz="1600" b="1" dirty="0">
                <a:highlight>
                  <a:srgbClr val="FFFF00"/>
                </a:highlight>
              </a:rPr>
              <a:t>(</a:t>
            </a:r>
            <a:r>
              <a:rPr lang="zh-TW" altLang="en-US" sz="1600" b="1" dirty="0">
                <a:highlight>
                  <a:srgbClr val="FFFF00"/>
                </a:highlight>
              </a:rPr>
              <a:t> </a:t>
            </a:r>
            <a:r>
              <a:rPr lang="zh-TW" altLang="zh-TW" sz="1600" b="1" dirty="0">
                <a:highlight>
                  <a:srgbClr val="FFFF00"/>
                </a:highlight>
              </a:rPr>
              <a:t>はつねミク</a:t>
            </a:r>
            <a:r>
              <a:rPr lang="en-US" altLang="zh-TW" sz="1600" b="1" dirty="0">
                <a:highlight>
                  <a:srgbClr val="FFFF00"/>
                </a:highlight>
              </a:rPr>
              <a:t> )</a:t>
            </a:r>
            <a:endParaRPr lang="zh-TW" altLang="en-US" sz="1600" b="1" dirty="0">
              <a:highlight>
                <a:srgbClr val="FFFF00"/>
              </a:highlight>
            </a:endParaRPr>
          </a:p>
        </p:txBody>
      </p:sp>
    </p:spTree>
    <p:extLst>
      <p:ext uri="{BB962C8B-B14F-4D97-AF65-F5344CB8AC3E}">
        <p14:creationId xmlns:p14="http://schemas.microsoft.com/office/powerpoint/2010/main" val="32015039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17AF4-A6F6-8658-2305-86F70AD2FCE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5E2E2A4-B886-94FC-2680-C5B545F150F2}"/>
              </a:ext>
            </a:extLst>
          </p:cNvPr>
          <p:cNvSpPr>
            <a:spLocks noGrp="1"/>
          </p:cNvSpPr>
          <p:nvPr>
            <p:ph type="title"/>
          </p:nvPr>
        </p:nvSpPr>
        <p:spPr>
          <a:xfrm>
            <a:off x="378372" y="0"/>
            <a:ext cx="11225049" cy="643868"/>
          </a:xfrm>
        </p:spPr>
        <p:txBody>
          <a:bodyPr>
            <a:normAutofit/>
          </a:bodyPr>
          <a:lstStyle/>
          <a:p>
            <a:r>
              <a:rPr lang="en-US" altLang="zh-TW" sz="2200" b="1" dirty="0">
                <a:solidFill>
                  <a:srgbClr val="003399"/>
                </a:solidFill>
              </a:rPr>
              <a:t>9. </a:t>
            </a:r>
            <a:r>
              <a:rPr lang="zh-TW" altLang="en-US" sz="2200" b="1" dirty="0">
                <a:solidFill>
                  <a:srgbClr val="003399"/>
                </a:solidFill>
              </a:rPr>
              <a:t>網紅經濟 </a:t>
            </a:r>
            <a:r>
              <a:rPr lang="en-US" altLang="zh-TW" sz="2200" b="1" dirty="0"/>
              <a:t>(</a:t>
            </a:r>
            <a:r>
              <a:rPr lang="en-US" altLang="zh-TW" sz="2200" b="1" dirty="0">
                <a:highlight>
                  <a:srgbClr val="FFFF00"/>
                </a:highlight>
              </a:rPr>
              <a:t>Internet Celebrity Economy</a:t>
            </a:r>
            <a:r>
              <a:rPr lang="en-US" altLang="zh-TW" sz="2200" b="1" dirty="0"/>
              <a:t>):</a:t>
            </a:r>
            <a:r>
              <a:rPr lang="zh-TW" altLang="en-US" sz="2200" b="1" dirty="0"/>
              <a:t>  </a:t>
            </a:r>
            <a:r>
              <a:rPr lang="en-US" altLang="zh-TW" sz="2200" b="1" dirty="0">
                <a:solidFill>
                  <a:srgbClr val="003399"/>
                </a:solidFill>
                <a:highlight>
                  <a:srgbClr val="FFFF00"/>
                </a:highlight>
              </a:rPr>
              <a:t> </a:t>
            </a:r>
            <a:endParaRPr lang="zh-TW" altLang="en-US" dirty="0">
              <a:solidFill>
                <a:srgbClr val="003399"/>
              </a:solidFill>
            </a:endParaRPr>
          </a:p>
        </p:txBody>
      </p:sp>
      <p:sp>
        <p:nvSpPr>
          <p:cNvPr id="4" name="文字方塊 3">
            <a:extLst>
              <a:ext uri="{FF2B5EF4-FFF2-40B4-BE49-F238E27FC236}">
                <a16:creationId xmlns:a16="http://schemas.microsoft.com/office/drawing/2014/main" id="{70A4D7E5-F39F-9AC1-7361-B018956D775B}"/>
              </a:ext>
            </a:extLst>
          </p:cNvPr>
          <p:cNvSpPr txBox="1"/>
          <p:nvPr/>
        </p:nvSpPr>
        <p:spPr>
          <a:xfrm>
            <a:off x="211634" y="474345"/>
            <a:ext cx="11768731" cy="5632311"/>
          </a:xfrm>
          <a:prstGeom prst="rect">
            <a:avLst/>
          </a:prstGeom>
          <a:noFill/>
        </p:spPr>
        <p:txBody>
          <a:bodyPr wrap="square" rtlCol="0">
            <a:spAutoFit/>
          </a:bodyPr>
          <a:lstStyle/>
          <a:p>
            <a:r>
              <a:rPr lang="en-US" altLang="zh-TW" b="1" dirty="0"/>
              <a:t>Too Good To Be True </a:t>
            </a:r>
            <a:r>
              <a:rPr lang="zh-TW" altLang="en-US" b="1" dirty="0"/>
              <a:t>美得──不真實</a:t>
            </a:r>
            <a:r>
              <a:rPr lang="zh-TW" altLang="en-US" dirty="0"/>
              <a:t> </a:t>
            </a:r>
            <a:endParaRPr lang="en-US" altLang="zh-TW" dirty="0"/>
          </a:p>
          <a:p>
            <a:r>
              <a:rPr lang="en-US" altLang="zh-TW" dirty="0"/>
              <a:t>How virtual celebrities are changing entertainment </a:t>
            </a:r>
          </a:p>
          <a:p>
            <a:r>
              <a:rPr lang="zh-TW" altLang="en-US" dirty="0"/>
              <a:t>虛擬名人正逐步重塑你我所知的娛樂世界</a:t>
            </a:r>
            <a:endParaRPr lang="en-US" altLang="zh-TW" dirty="0"/>
          </a:p>
          <a:p>
            <a:endParaRPr lang="en-US" altLang="zh-TW" dirty="0"/>
          </a:p>
          <a:p>
            <a:r>
              <a:rPr lang="zh-TW" altLang="en-US" dirty="0"/>
              <a:t>         </a:t>
            </a:r>
            <a:r>
              <a:rPr lang="zh-TW" altLang="zh-TW" b="1" dirty="0"/>
              <a:t>另外一個深受全球喜愛的虛擬網紅，</a:t>
            </a:r>
            <a:r>
              <a:rPr lang="zh-TW" altLang="zh-TW" dirty="0">
                <a:highlight>
                  <a:srgbClr val="FFFF00"/>
                </a:highlight>
              </a:rPr>
              <a:t>就是出身寒微的露</a:t>
            </a:r>
            <a:r>
              <a:rPr lang="en-US" altLang="zh-TW" dirty="0">
                <a:highlight>
                  <a:srgbClr val="FFFF00"/>
                </a:highlight>
              </a:rPr>
              <a:t>(Lu)</a:t>
            </a:r>
            <a:r>
              <a:rPr lang="zh-TW" altLang="zh-TW" dirty="0">
                <a:highlight>
                  <a:srgbClr val="FFFF00"/>
                </a:highlight>
              </a:rPr>
              <a:t>。露是由巴西零售公司「露以薩雜誌」</a:t>
            </a:r>
            <a:r>
              <a:rPr lang="en-US" altLang="zh-TW" dirty="0">
                <a:highlight>
                  <a:srgbClr val="FFFF00"/>
                </a:highlight>
              </a:rPr>
              <a:t>(Magazine Luiza) </a:t>
            </a:r>
            <a:r>
              <a:rPr lang="zh-TW" altLang="zh-TW" dirty="0">
                <a:highlight>
                  <a:srgbClr val="FFFF00"/>
                </a:highlight>
              </a:rPr>
              <a:t>所創造的數位人物，</a:t>
            </a:r>
            <a:r>
              <a:rPr lang="zh-TW" altLang="zh-TW" dirty="0"/>
              <a:t>一開始是</a:t>
            </a:r>
            <a:r>
              <a:rPr lang="zh-TW" altLang="zh-TW" dirty="0">
                <a:highlight>
                  <a:srgbClr val="FFFF00"/>
                </a:highlight>
              </a:rPr>
              <a:t>線上購物民衆提供協助的虛擬助理</a:t>
            </a:r>
            <a:r>
              <a:rPr lang="zh-TW" altLang="zh-TW" dirty="0"/>
              <a:t>。然而，他的知名度大幅飆升，於是不久就成為該品牌的門面。 </a:t>
            </a:r>
            <a:endParaRPr lang="en-US" altLang="zh-TW" dirty="0"/>
          </a:p>
          <a:p>
            <a:endParaRPr lang="zh-TW" altLang="zh-TW" dirty="0"/>
          </a:p>
          <a:p>
            <a:r>
              <a:rPr lang="en-US" altLang="zh-TW" dirty="0"/>
              <a:t> </a:t>
            </a:r>
          </a:p>
          <a:p>
            <a:endParaRPr lang="en-US" altLang="zh-TW" dirty="0"/>
          </a:p>
          <a:p>
            <a:endParaRPr lang="en-US" altLang="zh-TW" dirty="0"/>
          </a:p>
          <a:p>
            <a:endParaRPr lang="en-US" altLang="zh-TW" dirty="0"/>
          </a:p>
          <a:p>
            <a:endParaRPr lang="zh-TW" altLang="zh-TW" dirty="0"/>
          </a:p>
          <a:p>
            <a:r>
              <a:rPr lang="zh-TW" altLang="en-US" dirty="0"/>
              <a:t>         </a:t>
            </a:r>
            <a:r>
              <a:rPr lang="zh-TW" altLang="zh-TW" b="1" dirty="0"/>
              <a:t>虛擬網紅雖然成功，但也不乏爭議；因為許多人都對於「假人」以仿真的樣貌和世人互動的這種概念表達的不安。例如 </a:t>
            </a:r>
            <a:r>
              <a:rPr lang="en-US" altLang="zh-TW" b="1" dirty="0"/>
              <a:t>Meta</a:t>
            </a:r>
            <a:r>
              <a:rPr lang="zh-TW" altLang="zh-TW" b="1" dirty="0"/>
              <a:t>在</a:t>
            </a:r>
            <a:r>
              <a:rPr lang="en-US" altLang="zh-TW" b="1" dirty="0"/>
              <a:t>FB</a:t>
            </a:r>
            <a:r>
              <a:rPr lang="zh-TW" altLang="zh-TW" b="1" dirty="0"/>
              <a:t>及</a:t>
            </a:r>
            <a:r>
              <a:rPr lang="en-US" altLang="zh-TW" b="1" dirty="0"/>
              <a:t>IG</a:t>
            </a:r>
            <a:r>
              <a:rPr lang="zh-TW" altLang="zh-TW" b="1" dirty="0"/>
              <a:t>實驗</a:t>
            </a:r>
            <a:r>
              <a:rPr lang="en-US" altLang="zh-TW" b="1" dirty="0"/>
              <a:t> AI</a:t>
            </a:r>
            <a:r>
              <a:rPr lang="zh-TW" altLang="zh-TW" b="1" dirty="0"/>
              <a:t>驅動個人檔案的這種做法做面臨的批評，因為使用者對於出現在他們檔案中的</a:t>
            </a:r>
            <a:r>
              <a:rPr lang="zh-TW" altLang="zh-TW" b="1" dirty="0">
                <a:highlight>
                  <a:srgbClr val="FFFF00"/>
                </a:highlight>
              </a:rPr>
              <a:t>怪異聊天互動、缺乏文化敏感度的內容</a:t>
            </a:r>
            <a:r>
              <a:rPr lang="zh-TW" altLang="zh-TW" b="1" dirty="0"/>
              <a:t>以及古怪圖片表達反感。這事件還導致一些網路螢幕截圖爆紅轉發潮</a:t>
            </a:r>
            <a:r>
              <a:rPr lang="zh-TW" altLang="zh-TW" dirty="0"/>
              <a:t>。</a:t>
            </a:r>
            <a:endParaRPr lang="en-US" altLang="zh-TW" dirty="0"/>
          </a:p>
          <a:p>
            <a:endParaRPr lang="en-US" altLang="zh-TW" dirty="0"/>
          </a:p>
          <a:p>
            <a:endParaRPr lang="zh-TW" altLang="zh-TW" dirty="0"/>
          </a:p>
          <a:p>
            <a:endParaRPr lang="en-US" altLang="zh-TW" dirty="0"/>
          </a:p>
          <a:p>
            <a:r>
              <a:rPr lang="zh-TW" altLang="en-US" dirty="0"/>
              <a:t> </a:t>
            </a:r>
            <a:endParaRPr lang="zh-TW" altLang="en-US" sz="1600" dirty="0">
              <a:highlight>
                <a:srgbClr val="FFFF00"/>
              </a:highlight>
            </a:endParaRPr>
          </a:p>
        </p:txBody>
      </p:sp>
      <p:sp>
        <p:nvSpPr>
          <p:cNvPr id="3" name="文字方塊 2">
            <a:extLst>
              <a:ext uri="{FF2B5EF4-FFF2-40B4-BE49-F238E27FC236}">
                <a16:creationId xmlns:a16="http://schemas.microsoft.com/office/drawing/2014/main" id="{A4C25227-B2F3-4FB1-F1EA-BD75487A051F}"/>
              </a:ext>
            </a:extLst>
          </p:cNvPr>
          <p:cNvSpPr txBox="1"/>
          <p:nvPr/>
        </p:nvSpPr>
        <p:spPr>
          <a:xfrm>
            <a:off x="6801394" y="993183"/>
            <a:ext cx="618309" cy="369332"/>
          </a:xfrm>
          <a:prstGeom prst="rect">
            <a:avLst/>
          </a:prstGeom>
          <a:noFill/>
        </p:spPr>
        <p:txBody>
          <a:bodyPr wrap="square" rtlCol="0">
            <a:spAutoFit/>
          </a:bodyPr>
          <a:lstStyle/>
          <a:p>
            <a:endParaRPr lang="zh-TW" altLang="en-US" dirty="0"/>
          </a:p>
        </p:txBody>
      </p:sp>
      <p:pic>
        <p:nvPicPr>
          <p:cNvPr id="7" name="圖片 6">
            <a:extLst>
              <a:ext uri="{FF2B5EF4-FFF2-40B4-BE49-F238E27FC236}">
                <a16:creationId xmlns:a16="http://schemas.microsoft.com/office/drawing/2014/main" id="{527EF6A1-CE9D-7530-5FA1-D5568EAD9488}"/>
              </a:ext>
            </a:extLst>
          </p:cNvPr>
          <p:cNvPicPr>
            <a:picLocks noChangeAspect="1"/>
          </p:cNvPicPr>
          <p:nvPr/>
        </p:nvPicPr>
        <p:blipFill>
          <a:blip r:embed="rId3"/>
          <a:stretch>
            <a:fillRect/>
          </a:stretch>
        </p:blipFill>
        <p:spPr>
          <a:xfrm>
            <a:off x="2891245" y="2219948"/>
            <a:ext cx="2474385" cy="1641705"/>
          </a:xfrm>
          <a:prstGeom prst="rect">
            <a:avLst/>
          </a:prstGeom>
        </p:spPr>
      </p:pic>
      <p:pic>
        <p:nvPicPr>
          <p:cNvPr id="10" name="圖片 9">
            <a:extLst>
              <a:ext uri="{FF2B5EF4-FFF2-40B4-BE49-F238E27FC236}">
                <a16:creationId xmlns:a16="http://schemas.microsoft.com/office/drawing/2014/main" id="{D8E42537-10E5-4AFC-1059-13EB70622C41}"/>
              </a:ext>
            </a:extLst>
          </p:cNvPr>
          <p:cNvPicPr>
            <a:picLocks noChangeAspect="1"/>
          </p:cNvPicPr>
          <p:nvPr/>
        </p:nvPicPr>
        <p:blipFill>
          <a:blip r:embed="rId4"/>
          <a:stretch>
            <a:fillRect/>
          </a:stretch>
        </p:blipFill>
        <p:spPr>
          <a:xfrm>
            <a:off x="476829" y="5011470"/>
            <a:ext cx="2248954" cy="1588935"/>
          </a:xfrm>
          <a:prstGeom prst="rect">
            <a:avLst/>
          </a:prstGeom>
        </p:spPr>
      </p:pic>
      <p:sp>
        <p:nvSpPr>
          <p:cNvPr id="11" name="文字方塊 10">
            <a:extLst>
              <a:ext uri="{FF2B5EF4-FFF2-40B4-BE49-F238E27FC236}">
                <a16:creationId xmlns:a16="http://schemas.microsoft.com/office/drawing/2014/main" id="{5F2EB053-06B7-B31D-1193-319F74C5EB6B}"/>
              </a:ext>
            </a:extLst>
          </p:cNvPr>
          <p:cNvSpPr txBox="1"/>
          <p:nvPr/>
        </p:nvSpPr>
        <p:spPr>
          <a:xfrm>
            <a:off x="2891245" y="5011470"/>
            <a:ext cx="9089120" cy="1815882"/>
          </a:xfrm>
          <a:prstGeom prst="rect">
            <a:avLst/>
          </a:prstGeom>
          <a:noFill/>
        </p:spPr>
        <p:txBody>
          <a:bodyPr wrap="square" rtlCol="0">
            <a:spAutoFit/>
          </a:bodyPr>
          <a:lstStyle/>
          <a:p>
            <a:r>
              <a:rPr lang="zh-TW" altLang="en-US" sz="1600" b="1" dirty="0"/>
              <a:t>    </a:t>
            </a:r>
            <a:r>
              <a:rPr lang="zh-TW" altLang="zh-TW" sz="1600" b="1" dirty="0"/>
              <a:t>「</a:t>
            </a:r>
            <a:r>
              <a:rPr lang="en-US" altLang="zh-TW" sz="1600" b="1" dirty="0"/>
              <a:t>Liv</a:t>
            </a:r>
            <a:r>
              <a:rPr lang="zh-TW" altLang="zh-TW" sz="1600" b="1" dirty="0"/>
              <a:t>」的</a:t>
            </a:r>
            <a:r>
              <a:rPr lang="en-US" altLang="zh-TW" sz="1600" b="1" dirty="0"/>
              <a:t> AI </a:t>
            </a:r>
            <a:r>
              <a:rPr lang="zh-TW" altLang="zh-TW" sz="1600" b="1" dirty="0"/>
              <a:t>角色被設定為「黑人酷兒媽媽」，但其行為和言論被批評為存在「數位黑臉」（</a:t>
            </a:r>
            <a:r>
              <a:rPr lang="en-US" altLang="zh-TW" sz="1600" b="1" dirty="0"/>
              <a:t>Digital Blackface</a:t>
            </a:r>
            <a:r>
              <a:rPr lang="zh-TW" altLang="zh-TW" sz="1600" b="1" dirty="0"/>
              <a:t>）的情況，讓部分</a:t>
            </a:r>
            <a:r>
              <a:rPr lang="zh-TW" altLang="zh-TW" sz="1600" b="1" dirty="0">
                <a:highlight>
                  <a:srgbClr val="FFFF00"/>
                </a:highlight>
              </a:rPr>
              <a:t>非裔用戶感到被冒犯</a:t>
            </a:r>
            <a:r>
              <a:rPr lang="zh-TW" altLang="zh-TW" sz="1600" b="1" dirty="0"/>
              <a:t>，並質疑</a:t>
            </a:r>
            <a:r>
              <a:rPr lang="en-US" altLang="zh-TW" sz="1600" b="1" dirty="0"/>
              <a:t> Meta </a:t>
            </a:r>
            <a:r>
              <a:rPr lang="zh-TW" altLang="zh-TW" sz="1600" b="1" dirty="0"/>
              <a:t>在尊重多元文化方面的誠意。</a:t>
            </a:r>
            <a:endParaRPr lang="en-US" altLang="zh-TW" sz="1600" b="1" dirty="0"/>
          </a:p>
          <a:p>
            <a:endParaRPr lang="en-US" altLang="zh-TW" sz="1600" b="1" dirty="0"/>
          </a:p>
          <a:p>
            <a:r>
              <a:rPr lang="zh-TW" altLang="en-US" sz="1600" b="1" dirty="0"/>
              <a:t>     </a:t>
            </a:r>
            <a:r>
              <a:rPr lang="zh-TW" altLang="zh-TW" sz="1600" b="1" dirty="0"/>
              <a:t>「</a:t>
            </a:r>
            <a:r>
              <a:rPr lang="zh-TW" altLang="zh-TW" sz="1600" b="1" dirty="0">
                <a:highlight>
                  <a:srgbClr val="FFFF00"/>
                </a:highlight>
              </a:rPr>
              <a:t>數位黑臉」（</a:t>
            </a:r>
            <a:r>
              <a:rPr lang="en-US" altLang="zh-TW" sz="1600" b="1" dirty="0">
                <a:highlight>
                  <a:srgbClr val="FFFF00"/>
                </a:highlight>
              </a:rPr>
              <a:t>Digital Blackface</a:t>
            </a:r>
            <a:r>
              <a:rPr lang="zh-TW" altLang="zh-TW" sz="1600" b="1" dirty="0">
                <a:highlight>
                  <a:srgbClr val="FFFF00"/>
                </a:highlight>
              </a:rPr>
              <a:t>）這個詞源於一個歷史上具有爭議的表演形式「黑臉秀」（</a:t>
            </a:r>
            <a:r>
              <a:rPr lang="en-US" altLang="zh-TW" sz="1600" b="1" dirty="0">
                <a:highlight>
                  <a:srgbClr val="FFFF00"/>
                </a:highlight>
              </a:rPr>
              <a:t>Minstrel Show</a:t>
            </a:r>
            <a:r>
              <a:rPr lang="zh-TW" altLang="zh-TW" sz="1600" b="1" dirty="0">
                <a:highlight>
                  <a:srgbClr val="FFFF00"/>
                </a:highlight>
              </a:rPr>
              <a:t>）</a:t>
            </a:r>
            <a:r>
              <a:rPr lang="zh-TW" altLang="zh-TW" sz="1600" b="1" dirty="0"/>
              <a:t>。在</a:t>
            </a:r>
            <a:r>
              <a:rPr lang="en-US" altLang="zh-TW" sz="1600" b="1" dirty="0"/>
              <a:t>19</a:t>
            </a:r>
            <a:r>
              <a:rPr lang="zh-TW" altLang="zh-TW" sz="1600" b="1" dirty="0"/>
              <a:t>世紀的美國，</a:t>
            </a:r>
            <a:r>
              <a:rPr lang="zh-TW" altLang="zh-TW" sz="1600" b="1" dirty="0">
                <a:highlight>
                  <a:srgbClr val="FFFF00"/>
                </a:highlight>
              </a:rPr>
              <a:t>「黑臉秀」的白人演員會將臉塗黑</a:t>
            </a:r>
            <a:r>
              <a:rPr lang="zh-TW" altLang="zh-TW" sz="1600" b="1" dirty="0"/>
              <a:t>，誇大模仿非裔美國人的刻板印象，進行滑稽表演，這種行為帶有強烈的種族主義和嘲諷意味。</a:t>
            </a:r>
          </a:p>
          <a:p>
            <a:endParaRPr lang="zh-TW" altLang="en-US" sz="1600" b="1" dirty="0"/>
          </a:p>
        </p:txBody>
      </p:sp>
    </p:spTree>
    <p:extLst>
      <p:ext uri="{BB962C8B-B14F-4D97-AF65-F5344CB8AC3E}">
        <p14:creationId xmlns:p14="http://schemas.microsoft.com/office/powerpoint/2010/main" val="8953541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5">
            <a:extLst>
              <a:ext uri="{FF2B5EF4-FFF2-40B4-BE49-F238E27FC236}">
                <a16:creationId xmlns:a16="http://schemas.microsoft.com/office/drawing/2014/main" id="{7278E9E8-C9D7-424A-996D-2119613F1638}"/>
              </a:ext>
            </a:extLst>
          </p:cNvPr>
          <p:cNvSpPr txBox="1">
            <a:spLocks noChangeArrowheads="1"/>
          </p:cNvSpPr>
          <p:nvPr/>
        </p:nvSpPr>
        <p:spPr bwMode="auto">
          <a:xfrm>
            <a:off x="1" y="1"/>
            <a:ext cx="12192000" cy="707886"/>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en-US" sz="2000" b="1" dirty="0">
                <a:solidFill>
                  <a:schemeClr val="bg1"/>
                </a:solidFill>
                <a:latin typeface="Tahoma" panose="020B0604030504040204" pitchFamily="34" charset="0"/>
                <a:ea typeface="新細明體" panose="02020500000000000000" pitchFamily="18" charset="-120"/>
              </a:rPr>
              <a:t>網紅經濟 </a:t>
            </a:r>
            <a:r>
              <a:rPr lang="en-US" altLang="zh-TW"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圓點女王：草間彌生 </a:t>
            </a:r>
            <a:r>
              <a:rPr lang="en-US" altLang="zh-TW" sz="2000" b="1" dirty="0">
                <a:solidFill>
                  <a:schemeClr val="bg1"/>
                </a:solidFill>
                <a:latin typeface="Tahoma" panose="020B0604030504040204" pitchFamily="34" charset="0"/>
                <a:ea typeface="新細明體" panose="02020500000000000000" pitchFamily="18" charset="-120"/>
              </a:rPr>
              <a:t>(</a:t>
            </a: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Yayoi Kusama,</a:t>
            </a:r>
            <a:r>
              <a:rPr lang="ja-JP" altLang="en-US" sz="2000" b="1" dirty="0">
                <a:solidFill>
                  <a:schemeClr val="bg1"/>
                </a:solidFill>
                <a:latin typeface="Tahoma" panose="020B0604030504040204" pitchFamily="34" charset="0"/>
                <a:ea typeface="新細明體" panose="02020500000000000000" pitchFamily="18" charset="-120"/>
              </a:rPr>
              <a:t>くさま やよい</a:t>
            </a:r>
            <a:r>
              <a:rPr lang="en-US" altLang="zh-TW" sz="2000" b="1" dirty="0">
                <a:solidFill>
                  <a:schemeClr val="bg1"/>
                </a:solidFill>
                <a:latin typeface="Tahoma" panose="020B0604030504040204" pitchFamily="34" charset="0"/>
                <a:ea typeface="新細明體" panose="02020500000000000000" pitchFamily="18" charset="-120"/>
              </a:rPr>
              <a:t>) This colorful artist has overcome many challenges </a:t>
            </a:r>
            <a:r>
              <a:rPr lang="zh-TW" altLang="en-US" sz="2000" b="1" dirty="0">
                <a:solidFill>
                  <a:schemeClr val="bg1"/>
                </a:solidFill>
                <a:latin typeface="Tahoma" panose="020B0604030504040204" pitchFamily="34" charset="0"/>
                <a:ea typeface="新細明體" panose="02020500000000000000" pitchFamily="18" charset="-120"/>
              </a:rPr>
              <a:t>衝破困境，豔麗綻放的當代前衛藝術家</a:t>
            </a:r>
          </a:p>
        </p:txBody>
      </p:sp>
      <p:pic>
        <p:nvPicPr>
          <p:cNvPr id="72708" name="圖片 2">
            <a:extLst>
              <a:ext uri="{FF2B5EF4-FFF2-40B4-BE49-F238E27FC236}">
                <a16:creationId xmlns:a16="http://schemas.microsoft.com/office/drawing/2014/main" id="{6F6F211A-BF07-4423-9A76-03F6D0A52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92" y="1199133"/>
            <a:ext cx="2509852" cy="3307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a:extLst>
              <a:ext uri="{FF2B5EF4-FFF2-40B4-BE49-F238E27FC236}">
                <a16:creationId xmlns:a16="http://schemas.microsoft.com/office/drawing/2014/main" id="{14067730-4B20-4B44-BE2C-B9590A11D6B7}"/>
              </a:ext>
            </a:extLst>
          </p:cNvPr>
          <p:cNvSpPr txBox="1"/>
          <p:nvPr/>
        </p:nvSpPr>
        <p:spPr>
          <a:xfrm>
            <a:off x="3044952" y="830998"/>
            <a:ext cx="8997065" cy="5755422"/>
          </a:xfrm>
          <a:prstGeom prst="rect">
            <a:avLst/>
          </a:prstGeom>
          <a:noFill/>
        </p:spPr>
        <p:txBody>
          <a:bodyPr wrap="square">
            <a:spAutoFit/>
          </a:bodyPr>
          <a:lstStyle/>
          <a:p>
            <a:pPr>
              <a:defRPr/>
            </a:pPr>
            <a:r>
              <a:rPr lang="zh-TW" altLang="en-US" sz="1600" b="1" dirty="0">
                <a:solidFill>
                  <a:srgbClr val="003399"/>
                </a:solidFill>
              </a:rPr>
              <a:t>       她的確讓人印象，一頭鮮艷的紅色假髪，圓點圗案的服裝，還有最重要的是，她</a:t>
            </a:r>
            <a:r>
              <a:rPr lang="zh-TW" altLang="en-US" sz="1600" b="1" dirty="0">
                <a:solidFill>
                  <a:srgbClr val="003399"/>
                </a:solidFill>
                <a:highlight>
                  <a:srgbClr val="FFFF00"/>
                </a:highlight>
              </a:rPr>
              <a:t>一貫特異吸睛的</a:t>
            </a:r>
            <a:r>
              <a:rPr lang="zh-TW" altLang="en-US" sz="1600" b="1" dirty="0">
                <a:solidFill>
                  <a:srgbClr val="003399"/>
                </a:solidFill>
              </a:rPr>
              <a:t>藝術作品。</a:t>
            </a:r>
            <a:endParaRPr lang="en-US" altLang="zh-TW" sz="1600" b="1" dirty="0">
              <a:solidFill>
                <a:srgbClr val="003399"/>
              </a:solidFill>
            </a:endParaRPr>
          </a:p>
          <a:p>
            <a:pPr>
              <a:defRPr/>
            </a:pPr>
            <a:endParaRPr lang="en-US" altLang="zh-TW" sz="1600" b="1" dirty="0">
              <a:solidFill>
                <a:srgbClr val="003399"/>
              </a:solidFill>
            </a:endParaRPr>
          </a:p>
          <a:p>
            <a:pPr>
              <a:defRPr/>
            </a:pPr>
            <a:r>
              <a:rPr lang="zh-TW" altLang="en-US" sz="1600" b="1" dirty="0">
                <a:solidFill>
                  <a:srgbClr val="003399"/>
                </a:solidFill>
              </a:rPr>
              <a:t>      從小時候，家人並不支持她的藝術喜好，其母不只一次搶走她的素描，將之撕毀。</a:t>
            </a:r>
            <a:endParaRPr lang="en-US" altLang="zh-TW" sz="1600" b="1" dirty="0">
              <a:solidFill>
                <a:srgbClr val="003399"/>
              </a:solidFill>
            </a:endParaRPr>
          </a:p>
          <a:p>
            <a:pPr>
              <a:defRPr/>
            </a:pPr>
            <a:endParaRPr lang="en-US" altLang="zh-TW" sz="1600" dirty="0">
              <a:solidFill>
                <a:srgbClr val="003399"/>
              </a:solidFill>
            </a:endParaRPr>
          </a:p>
          <a:p>
            <a:pPr>
              <a:defRPr/>
            </a:pPr>
            <a:r>
              <a:rPr lang="en-US" altLang="zh-TW" sz="1600" b="1" dirty="0">
                <a:solidFill>
                  <a:srgbClr val="003399"/>
                </a:solidFill>
              </a:rPr>
              <a:t>        1958</a:t>
            </a:r>
            <a:r>
              <a:rPr lang="zh-TW" altLang="en-US" sz="1600" b="1" dirty="0">
                <a:solidFill>
                  <a:srgbClr val="003399"/>
                </a:solidFill>
              </a:rPr>
              <a:t>年，打包一些畫作，前往 </a:t>
            </a:r>
            <a:r>
              <a:rPr lang="en-US" altLang="zh-TW" sz="1600" b="1" dirty="0">
                <a:solidFill>
                  <a:srgbClr val="003399"/>
                </a:solidFill>
              </a:rPr>
              <a:t>NY</a:t>
            </a:r>
            <a:r>
              <a:rPr lang="zh-TW" altLang="en-US" sz="1600" b="1" dirty="0">
                <a:solidFill>
                  <a:srgbClr val="003399"/>
                </a:solidFill>
              </a:rPr>
              <a:t>，為維持生計，得吃垃圾桶裡找到的殘羹剩飯，後來作品獲如潮佳評，並沒有得到自己渴望的那種成功。</a:t>
            </a:r>
            <a:r>
              <a:rPr lang="en-US" altLang="zh-TW" sz="1600" b="1" dirty="0">
                <a:solidFill>
                  <a:srgbClr val="003399"/>
                </a:solidFill>
              </a:rPr>
              <a:t>(Her work received good reviews, but The success she craved escaped her.)  </a:t>
            </a:r>
          </a:p>
          <a:p>
            <a:pPr>
              <a:defRPr/>
            </a:pPr>
            <a:endParaRPr lang="en-US" altLang="zh-TW" sz="1600" b="1" dirty="0">
              <a:solidFill>
                <a:srgbClr val="003399"/>
              </a:solidFill>
            </a:endParaRPr>
          </a:p>
          <a:p>
            <a:pPr>
              <a:defRPr/>
            </a:pPr>
            <a:r>
              <a:rPr lang="en-US" altLang="zh-TW" sz="1600" b="1" dirty="0">
                <a:solidFill>
                  <a:srgbClr val="003399"/>
                </a:solidFill>
              </a:rPr>
              <a:t>1973</a:t>
            </a:r>
            <a:r>
              <a:rPr lang="zh-TW" altLang="en-US" sz="1600" b="1" dirty="0">
                <a:solidFill>
                  <a:srgbClr val="003399"/>
                </a:solidFill>
              </a:rPr>
              <a:t>年，消沈沮喪的返日，最後在一家精神病院，那裏的醫生對</a:t>
            </a:r>
            <a:r>
              <a:rPr lang="zh-TW" altLang="en-US" sz="1600" b="1" dirty="0">
                <a:solidFill>
                  <a:srgbClr val="003399"/>
                </a:solidFill>
                <a:highlight>
                  <a:srgbClr val="FFFF00"/>
                </a:highlight>
              </a:rPr>
              <a:t>藝術療法</a:t>
            </a:r>
            <a:r>
              <a:rPr lang="zh-TW" altLang="en-US" sz="1600" b="1" dirty="0">
                <a:solidFill>
                  <a:srgbClr val="003399"/>
                </a:solidFill>
              </a:rPr>
              <a:t>感興趣，終於有了安頓。</a:t>
            </a:r>
            <a:endParaRPr lang="en-US" altLang="zh-TW" sz="1600" b="1" dirty="0">
              <a:solidFill>
                <a:srgbClr val="003399"/>
              </a:solidFill>
            </a:endParaRPr>
          </a:p>
          <a:p>
            <a:pPr>
              <a:defRPr/>
            </a:pPr>
            <a:endParaRPr lang="en-US" altLang="zh-TW" sz="1600" b="1" dirty="0">
              <a:solidFill>
                <a:srgbClr val="003399"/>
              </a:solidFill>
            </a:endParaRPr>
          </a:p>
          <a:p>
            <a:pPr>
              <a:defRPr/>
            </a:pPr>
            <a:r>
              <a:rPr lang="zh-TW" altLang="en-US" sz="1600" b="1" dirty="0">
                <a:solidFill>
                  <a:srgbClr val="003399"/>
                </a:solidFill>
              </a:rPr>
              <a:t>知名度</a:t>
            </a:r>
            <a:r>
              <a:rPr lang="zh-TW" altLang="en-US" sz="1600" b="1" dirty="0">
                <a:solidFill>
                  <a:srgbClr val="003399"/>
                </a:solidFill>
                <a:highlight>
                  <a:srgbClr val="FFFF00"/>
                </a:highlight>
              </a:rPr>
              <a:t>主要拜 </a:t>
            </a:r>
            <a:r>
              <a:rPr lang="en-US" altLang="zh-TW" sz="1600" b="1" dirty="0">
                <a:solidFill>
                  <a:srgbClr val="003399"/>
                </a:solidFill>
                <a:highlight>
                  <a:srgbClr val="FFFF00"/>
                </a:highlight>
              </a:rPr>
              <a:t>IG</a:t>
            </a:r>
            <a:r>
              <a:rPr lang="zh-TW" altLang="en-US" sz="1600" b="1" dirty="0">
                <a:solidFill>
                  <a:srgbClr val="003399"/>
                </a:solidFill>
                <a:highlight>
                  <a:srgbClr val="FFFF00"/>
                </a:highlight>
              </a:rPr>
              <a:t>所賜</a:t>
            </a:r>
            <a:r>
              <a:rPr lang="zh-TW" altLang="en-US" sz="1600" b="1" dirty="0">
                <a:solidFill>
                  <a:srgbClr val="003399"/>
                </a:solidFill>
              </a:rPr>
              <a:t>，用戶得以拍下草間作品，或站在其作品前</a:t>
            </a:r>
            <a:r>
              <a:rPr lang="zh-TW" altLang="en-US" sz="1600" b="1" dirty="0">
                <a:solidFill>
                  <a:srgbClr val="003399"/>
                </a:solidFill>
                <a:highlight>
                  <a:srgbClr val="FFFF00"/>
                </a:highlight>
              </a:rPr>
              <a:t>自拍</a:t>
            </a:r>
            <a:r>
              <a:rPr lang="en-US" altLang="zh-TW" sz="1600" b="1" dirty="0">
                <a:solidFill>
                  <a:srgbClr val="003399"/>
                </a:solidFill>
                <a:highlight>
                  <a:srgbClr val="FFFF00"/>
                </a:highlight>
              </a:rPr>
              <a:t>(selfie)</a:t>
            </a:r>
            <a:r>
              <a:rPr lang="zh-TW" altLang="en-US" sz="1600" b="1" dirty="0">
                <a:solidFill>
                  <a:srgbClr val="003399"/>
                </a:solidFill>
              </a:rPr>
              <a:t>，或由鏡子反射出重重影像的鏡屋前</a:t>
            </a:r>
            <a:r>
              <a:rPr lang="zh-TW" altLang="en-US" sz="1600" b="1" dirty="0">
                <a:solidFill>
                  <a:srgbClr val="003399"/>
                </a:solidFill>
                <a:highlight>
                  <a:srgbClr val="FFFF00"/>
                </a:highlight>
              </a:rPr>
              <a:t>自拍</a:t>
            </a:r>
            <a:r>
              <a:rPr lang="zh-TW" altLang="en-US" sz="1600" b="1" dirty="0">
                <a:solidFill>
                  <a:srgbClr val="003399"/>
                </a:solidFill>
              </a:rPr>
              <a:t>。</a:t>
            </a:r>
            <a:endParaRPr lang="en-US" altLang="zh-TW" sz="1600" b="1" dirty="0">
              <a:solidFill>
                <a:srgbClr val="003399"/>
              </a:solidFill>
            </a:endParaRPr>
          </a:p>
          <a:p>
            <a:pPr>
              <a:defRPr/>
            </a:pPr>
            <a:endParaRPr lang="en-US" altLang="zh-TW" sz="1600" b="1" dirty="0">
              <a:solidFill>
                <a:srgbClr val="003399"/>
              </a:solidFill>
            </a:endParaRPr>
          </a:p>
          <a:p>
            <a:r>
              <a:rPr lang="en-US" altLang="zh-TW" sz="1600" b="1" dirty="0">
                <a:solidFill>
                  <a:srgbClr val="003399"/>
                </a:solidFill>
              </a:rPr>
              <a:t>3</a:t>
            </a:r>
            <a:r>
              <a:rPr lang="zh-TW" altLang="en-US" sz="1600" b="1" dirty="0">
                <a:solidFill>
                  <a:srgbClr val="003399"/>
                </a:solidFill>
              </a:rPr>
              <a:t>月，在</a:t>
            </a:r>
            <a:r>
              <a:rPr lang="zh-TW" altLang="en-US" sz="1600" b="1" dirty="0">
                <a:solidFill>
                  <a:srgbClr val="003399"/>
                </a:solidFill>
                <a:highlight>
                  <a:srgbClr val="FFFF00"/>
                </a:highlight>
              </a:rPr>
              <a:t>日本的一家精神病院，一位婆婆安靜地獨自過完了自己 </a:t>
            </a:r>
            <a:r>
              <a:rPr lang="en-US" altLang="zh-TW" sz="1600" b="1" dirty="0">
                <a:solidFill>
                  <a:srgbClr val="003399"/>
                </a:solidFill>
                <a:highlight>
                  <a:srgbClr val="FFFF00"/>
                </a:highlight>
              </a:rPr>
              <a:t>90</a:t>
            </a:r>
            <a:r>
              <a:rPr lang="zh-TW" altLang="en-US" sz="1600" b="1" dirty="0">
                <a:solidFill>
                  <a:srgbClr val="003399"/>
                </a:solidFill>
                <a:highlight>
                  <a:srgbClr val="FFFF00"/>
                </a:highlight>
              </a:rPr>
              <a:t>歲的生日</a:t>
            </a:r>
            <a:r>
              <a:rPr lang="zh-TW" altLang="en-US" sz="1600" b="1" dirty="0">
                <a:solidFill>
                  <a:srgbClr val="003399"/>
                </a:solidFill>
              </a:rPr>
              <a:t>。她極少外出，也很少會見客人，</a:t>
            </a:r>
            <a:r>
              <a:rPr lang="zh-TW" altLang="en-US" sz="1600" b="1" dirty="0">
                <a:solidFill>
                  <a:srgbClr val="003399"/>
                </a:solidFill>
                <a:highlight>
                  <a:srgbClr val="FFFF00"/>
                </a:highlight>
              </a:rPr>
              <a:t>不會使用電腦和手機</a:t>
            </a:r>
            <a:r>
              <a:rPr lang="zh-TW" altLang="en-US" sz="1600" b="1" dirty="0">
                <a:solidFill>
                  <a:srgbClr val="003399"/>
                </a:solidFill>
              </a:rPr>
              <a:t>，過著與世隔絕的日子。</a:t>
            </a:r>
            <a:endParaRPr lang="en-US" altLang="zh-TW" sz="1600" b="1" dirty="0">
              <a:solidFill>
                <a:srgbClr val="003399"/>
              </a:solidFill>
            </a:endParaRPr>
          </a:p>
          <a:p>
            <a:endParaRPr lang="zh-TW" altLang="en-US" sz="1600" b="1" dirty="0">
              <a:solidFill>
                <a:srgbClr val="003399"/>
              </a:solidFill>
            </a:endParaRPr>
          </a:p>
          <a:p>
            <a:r>
              <a:rPr lang="zh-TW" altLang="en-US" sz="1600" b="1" dirty="0">
                <a:solidFill>
                  <a:srgbClr val="003399"/>
                </a:solidFill>
              </a:rPr>
              <a:t>在過去的</a:t>
            </a:r>
            <a:r>
              <a:rPr lang="en-US" altLang="zh-TW" sz="1600" b="1" dirty="0">
                <a:solidFill>
                  <a:srgbClr val="003399"/>
                </a:solidFill>
              </a:rPr>
              <a:t>2018</a:t>
            </a:r>
            <a:r>
              <a:rPr lang="zh-TW" altLang="en-US" sz="1600" b="1" dirty="0">
                <a:solidFill>
                  <a:srgbClr val="003399"/>
                </a:solidFill>
              </a:rPr>
              <a:t>年，她的一幅作品以接近 </a:t>
            </a:r>
            <a:r>
              <a:rPr lang="en-US" altLang="zh-TW" sz="1600" b="1" dirty="0">
                <a:solidFill>
                  <a:srgbClr val="003399"/>
                </a:solidFill>
              </a:rPr>
              <a:t>2</a:t>
            </a:r>
            <a:r>
              <a:rPr lang="zh-TW" altLang="en-US" sz="1600" b="1" dirty="0">
                <a:solidFill>
                  <a:srgbClr val="003399"/>
                </a:solidFill>
              </a:rPr>
              <a:t>億美元的拍賣成交額，連續第四年成為全世界最貴的藝術家。有人說，她畫的不就是</a:t>
            </a:r>
            <a:r>
              <a:rPr lang="zh-TW" altLang="en-US" sz="1600" b="1" dirty="0">
                <a:solidFill>
                  <a:srgbClr val="003399"/>
                </a:solidFill>
                <a:highlight>
                  <a:srgbClr val="FFFF00"/>
                </a:highlight>
              </a:rPr>
              <a:t>波點嘛</a:t>
            </a:r>
            <a:r>
              <a:rPr lang="zh-TW" altLang="en-US" sz="1600" b="1" dirty="0">
                <a:solidFill>
                  <a:srgbClr val="003399"/>
                </a:solidFill>
              </a:rPr>
              <a:t>！你別管，她就是有這樣不可估量的藝術價值和強烈的個人特色。</a:t>
            </a:r>
          </a:p>
          <a:p>
            <a:endParaRPr lang="en-US" altLang="zh-TW" sz="1600" b="1" dirty="0">
              <a:solidFill>
                <a:srgbClr val="003399"/>
              </a:solidFill>
            </a:endParaRPr>
          </a:p>
          <a:p>
            <a:r>
              <a:rPr lang="zh-TW" altLang="en-US" sz="1600" b="1" dirty="0">
                <a:solidFill>
                  <a:srgbClr val="003399"/>
                </a:solidFill>
              </a:rPr>
              <a:t>你應該猜到了，今天要說的</a:t>
            </a:r>
            <a:r>
              <a:rPr lang="zh-TW" altLang="en-US" sz="1600" b="1" dirty="0">
                <a:solidFill>
                  <a:srgbClr val="003399"/>
                </a:solidFill>
                <a:highlight>
                  <a:srgbClr val="FFFF00"/>
                </a:highlight>
              </a:rPr>
              <a:t>就是「怪婆婆」，被譽為「藝術后」 、 「世界上最貴的精神病人」、 「日本國寶級畫家」，</a:t>
            </a:r>
            <a:r>
              <a:rPr lang="zh-TW" altLang="en-US" sz="1600" b="1" dirty="0">
                <a:solidFill>
                  <a:srgbClr val="003399"/>
                </a:solidFill>
              </a:rPr>
              <a:t>日本的草間彌生。</a:t>
            </a:r>
            <a:endParaRPr lang="en-US" altLang="zh-TW" sz="1600" b="1" dirty="0">
              <a:solidFill>
                <a:srgbClr val="003399"/>
              </a:solidFill>
            </a:endParaRPr>
          </a:p>
          <a:p>
            <a:r>
              <a:rPr lang="en-US" altLang="zh-TW" sz="1600" b="1" dirty="0"/>
              <a:t>https://youtu.be/GBp8G7vZ52w</a:t>
            </a:r>
            <a:endParaRPr lang="zh-TW" altLang="en-US" sz="1600" b="1" dirty="0">
              <a:solidFill>
                <a:schemeClr val="tx2"/>
              </a:solidFill>
            </a:endParaRPr>
          </a:p>
        </p:txBody>
      </p:sp>
    </p:spTree>
    <p:extLst>
      <p:ext uri="{BB962C8B-B14F-4D97-AF65-F5344CB8AC3E}">
        <p14:creationId xmlns:p14="http://schemas.microsoft.com/office/powerpoint/2010/main" val="18299878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5">
            <a:extLst>
              <a:ext uri="{FF2B5EF4-FFF2-40B4-BE49-F238E27FC236}">
                <a16:creationId xmlns:a16="http://schemas.microsoft.com/office/drawing/2014/main" id="{7278E9E8-C9D7-424A-996D-2119613F1638}"/>
              </a:ext>
            </a:extLst>
          </p:cNvPr>
          <p:cNvSpPr txBox="1">
            <a:spLocks noChangeArrowheads="1"/>
          </p:cNvSpPr>
          <p:nvPr/>
        </p:nvSpPr>
        <p:spPr bwMode="auto">
          <a:xfrm>
            <a:off x="0" y="1"/>
            <a:ext cx="12192000" cy="769441"/>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en-US" sz="2400" b="1" dirty="0">
                <a:solidFill>
                  <a:schemeClr val="bg1"/>
                </a:solidFill>
                <a:latin typeface="Tahoma" panose="020B0604030504040204" pitchFamily="34" charset="0"/>
                <a:ea typeface="新細明體" panose="02020500000000000000" pitchFamily="18" charset="-120"/>
              </a:rPr>
              <a:t>       一物剋一物 </a:t>
            </a:r>
            <a:r>
              <a:rPr lang="en-US" altLang="zh-TW" sz="2400" b="1" dirty="0">
                <a:solidFill>
                  <a:schemeClr val="bg1"/>
                </a:solidFill>
                <a:latin typeface="Tahoma" panose="020B0604030504040204" pitchFamily="34" charset="0"/>
                <a:ea typeface="新細明體" panose="02020500000000000000" pitchFamily="18" charset="-120"/>
              </a:rPr>
              <a:t>? :</a:t>
            </a: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(1005.23) </a:t>
            </a:r>
            <a:r>
              <a:rPr lang="zh-TW" altLang="zh-TW" sz="2000" b="1" dirty="0">
                <a:solidFill>
                  <a:schemeClr val="bg1"/>
                </a:solidFill>
                <a:latin typeface="Tahoma" panose="020B0604030504040204" pitchFamily="34" charset="0"/>
                <a:ea typeface="新細明體" panose="02020500000000000000" pitchFamily="18" charset="-120"/>
              </a:rPr>
              <a:t>虛擬人物影像正在摧毀社群網站的網紅</a:t>
            </a: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Even better than the real thing</a:t>
            </a: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Virtual influencers look great and they don't bully their colleagues</a:t>
            </a:r>
            <a:r>
              <a:rPr lang="zh-TW" altLang="en-US" sz="2000" b="1" dirty="0">
                <a:solidFill>
                  <a:schemeClr val="bg1"/>
                </a:solidFill>
                <a:latin typeface="Tahoma" panose="020B0604030504040204" pitchFamily="34" charset="0"/>
                <a:ea typeface="新細明體" panose="02020500000000000000" pitchFamily="18" charset="-120"/>
              </a:rPr>
              <a:t> </a:t>
            </a:r>
          </a:p>
        </p:txBody>
      </p:sp>
      <p:sp>
        <p:nvSpPr>
          <p:cNvPr id="3" name="文字方塊 2">
            <a:extLst>
              <a:ext uri="{FF2B5EF4-FFF2-40B4-BE49-F238E27FC236}">
                <a16:creationId xmlns:a16="http://schemas.microsoft.com/office/drawing/2014/main" id="{094013D5-2FF1-4244-ADDB-32E532F0FD73}"/>
              </a:ext>
            </a:extLst>
          </p:cNvPr>
          <p:cNvSpPr txBox="1"/>
          <p:nvPr/>
        </p:nvSpPr>
        <p:spPr>
          <a:xfrm>
            <a:off x="336462" y="904864"/>
            <a:ext cx="11405459" cy="5601533"/>
          </a:xfrm>
          <a:prstGeom prst="rect">
            <a:avLst/>
          </a:prstGeom>
          <a:noFill/>
        </p:spPr>
        <p:txBody>
          <a:bodyPr wrap="square" rtlCol="0">
            <a:spAutoFit/>
          </a:bodyPr>
          <a:lstStyle/>
          <a:p>
            <a:r>
              <a:rPr lang="en-US" altLang="zh-TW" b="1" dirty="0">
                <a:solidFill>
                  <a:srgbClr val="003399"/>
                </a:solidFill>
              </a:rPr>
              <a:t> </a:t>
            </a:r>
            <a:r>
              <a:rPr lang="en-US" altLang="zh-TW" sz="1800" kern="100" dirty="0">
                <a:effectLst/>
                <a:latin typeface="Calibri" panose="020F0502020204030204" pitchFamily="34" charset="0"/>
                <a:ea typeface="新細明體" panose="02020500000000000000" pitchFamily="18" charset="-120"/>
                <a:cs typeface="Mangal" panose="02040503050203030202" pitchFamily="18" charset="0"/>
              </a:rPr>
              <a:t>SOUTH KOREAN television presenters have been causing trouble. Within the </a:t>
            </a:r>
            <a:r>
              <a:rPr lang="en-US" altLang="zh-TW" sz="1800" dirty="0">
                <a:effectLst/>
                <a:latin typeface="Calibri" panose="020F0502020204030204" pitchFamily="34" charset="0"/>
                <a:ea typeface="新細明體" panose="02020500000000000000" pitchFamily="18" charset="-120"/>
                <a:cs typeface="Mangal" panose="02040503050203030202" pitchFamily="18" charset="0"/>
              </a:rPr>
              <a:t>past year one was fired for swearing on live television and another for slandering a dead comedian. A third stands accused of abusing junior colleagues. A solution is to hand: virtual humans. </a:t>
            </a:r>
            <a:endParaRPr lang="en-US" altLang="zh-TW" b="1" dirty="0">
              <a:solidFill>
                <a:srgbClr val="003399"/>
              </a:solidFill>
            </a:endParaRPr>
          </a:p>
          <a:p>
            <a:r>
              <a:rPr lang="zh-TW" altLang="en-US" dirty="0">
                <a:solidFill>
                  <a:srgbClr val="003399"/>
                </a:solidFill>
                <a:latin typeface="Times New Roman" panose="02020603050405020304" pitchFamily="18" charset="0"/>
              </a:rPr>
              <a:t>        </a:t>
            </a:r>
            <a:r>
              <a:rPr lang="zh-TW" altLang="en-US" sz="1600" dirty="0">
                <a:solidFill>
                  <a:srgbClr val="003399"/>
                </a:solidFill>
                <a:latin typeface="Times New Roman" panose="02020603050405020304" pitchFamily="18" charset="0"/>
              </a:rPr>
              <a:t>韓國</a:t>
            </a:r>
            <a:r>
              <a:rPr lang="zh-TW" altLang="en-US" sz="1600" dirty="0">
                <a:solidFill>
                  <a:srgbClr val="003399"/>
                </a:solidFill>
                <a:highlight>
                  <a:srgbClr val="FFFF00"/>
                </a:highlight>
                <a:latin typeface="Times New Roman" panose="02020603050405020304" pitchFamily="18" charset="0"/>
              </a:rPr>
              <a:t>電視節目主持人一直在製造麻煩</a:t>
            </a:r>
            <a:r>
              <a:rPr lang="zh-TW" altLang="en-US" sz="1600" dirty="0">
                <a:solidFill>
                  <a:srgbClr val="003399"/>
                </a:solidFill>
                <a:latin typeface="Times New Roman" panose="02020603050405020304" pitchFamily="18" charset="0"/>
              </a:rPr>
              <a:t>。在過去的一年裡，一人因在電視直播中說髒話而被解僱，另一人因誹謗已故喜劇演員而被解僱。第三個人被指控虐待初級同事。解決方法就是手：虛擬人</a:t>
            </a:r>
            <a:r>
              <a:rPr lang="zh-TW" altLang="zh-TW" sz="1600" b="1" dirty="0">
                <a:solidFill>
                  <a:srgbClr val="003399"/>
                </a:solidFill>
              </a:rPr>
              <a:t>。</a:t>
            </a:r>
            <a:endParaRPr lang="en-US" altLang="zh-TW" sz="1600" b="1" dirty="0">
              <a:solidFill>
                <a:srgbClr val="003399"/>
              </a:solidFill>
            </a:endParaRPr>
          </a:p>
          <a:p>
            <a:endParaRPr lang="en-US" altLang="zh-TW" b="1" dirty="0">
              <a:solidFill>
                <a:srgbClr val="003399"/>
              </a:solidFill>
            </a:endParaRPr>
          </a:p>
          <a:p>
            <a:r>
              <a:rPr lang="zh-TW" altLang="en-US" b="1" dirty="0">
                <a:solidFill>
                  <a:srgbClr val="003399"/>
                </a:solidFill>
              </a:rPr>
              <a:t>        </a:t>
            </a:r>
            <a:r>
              <a:rPr lang="zh-TW" altLang="en-US" sz="1600" b="1" dirty="0">
                <a:solidFill>
                  <a:srgbClr val="003399"/>
                </a:solidFill>
                <a:highlight>
                  <a:srgbClr val="FFFF00"/>
                </a:highlight>
              </a:rPr>
              <a:t>電腦生成的影響者</a:t>
            </a:r>
            <a:r>
              <a:rPr lang="en-US" altLang="zh-TW" sz="1600" b="1" dirty="0">
                <a:solidFill>
                  <a:srgbClr val="003399"/>
                </a:solidFill>
                <a:highlight>
                  <a:srgbClr val="FFFF00"/>
                </a:highlight>
              </a:rPr>
              <a:t>(computer-generated influencers)</a:t>
            </a:r>
            <a:r>
              <a:rPr lang="zh-TW" altLang="en-US" sz="1600" b="1" dirty="0">
                <a:solidFill>
                  <a:srgbClr val="003399"/>
                </a:solidFill>
              </a:rPr>
              <a:t>在全球範圍內越來越普遍，事實證明在</a:t>
            </a:r>
            <a:r>
              <a:rPr lang="zh-TW" altLang="en-US" sz="1600" b="1" dirty="0">
                <a:solidFill>
                  <a:srgbClr val="003399"/>
                </a:solidFill>
                <a:highlight>
                  <a:srgbClr val="FFFF00"/>
                </a:highlight>
              </a:rPr>
              <a:t>韓國特別受歡迎。</a:t>
            </a:r>
            <a:r>
              <a:rPr lang="zh-TW" altLang="en-US" sz="1600" b="1" dirty="0">
                <a:solidFill>
                  <a:srgbClr val="003399"/>
                </a:solidFill>
              </a:rPr>
              <a:t>全國第一人</a:t>
            </a:r>
            <a:r>
              <a:rPr lang="en-US" altLang="zh-TW" sz="1600" b="1" dirty="0">
                <a:solidFill>
                  <a:srgbClr val="003399"/>
                </a:solidFill>
                <a:highlight>
                  <a:srgbClr val="FFFF00"/>
                </a:highlight>
              </a:rPr>
              <a:t>Oh Rozy</a:t>
            </a:r>
            <a:r>
              <a:rPr lang="zh-TW" altLang="en-US" sz="1600" b="1" dirty="0">
                <a:solidFill>
                  <a:srgbClr val="003399"/>
                </a:solidFill>
                <a:highlight>
                  <a:srgbClr val="FFFF00"/>
                </a:highlight>
              </a:rPr>
              <a:t>，</a:t>
            </a:r>
            <a:r>
              <a:rPr lang="zh-TW" altLang="en-US" sz="1600" b="1" dirty="0">
                <a:solidFill>
                  <a:srgbClr val="003399"/>
                </a:solidFill>
              </a:rPr>
              <a:t>由首爾的 </a:t>
            </a:r>
            <a:r>
              <a:rPr lang="en-US" altLang="zh-TW" sz="1600" b="1" dirty="0">
                <a:solidFill>
                  <a:srgbClr val="003399"/>
                </a:solidFill>
              </a:rPr>
              <a:t>Locus-x </a:t>
            </a:r>
            <a:r>
              <a:rPr lang="zh-TW" altLang="en-US" sz="1600" b="1" dirty="0">
                <a:solidFill>
                  <a:srgbClr val="003399"/>
                </a:solidFill>
              </a:rPr>
              <a:t>公司創建，並於 </a:t>
            </a:r>
            <a:r>
              <a:rPr lang="en-US" altLang="zh-TW" sz="1600" b="1" dirty="0">
                <a:solidFill>
                  <a:srgbClr val="003399"/>
                </a:solidFill>
              </a:rPr>
              <a:t>2017 </a:t>
            </a:r>
            <a:r>
              <a:rPr lang="zh-TW" altLang="en-US" sz="1600" b="1" dirty="0">
                <a:solidFill>
                  <a:srgbClr val="003399"/>
                </a:solidFill>
              </a:rPr>
              <a:t>年出現在 </a:t>
            </a:r>
            <a:r>
              <a:rPr lang="en-US" altLang="zh-TW" sz="1600" b="1" dirty="0">
                <a:solidFill>
                  <a:srgbClr val="003399"/>
                </a:solidFill>
              </a:rPr>
              <a:t>Instagram </a:t>
            </a:r>
            <a:r>
              <a:rPr lang="zh-TW" altLang="en-US" sz="1600" b="1" dirty="0">
                <a:solidFill>
                  <a:srgbClr val="003399"/>
                </a:solidFill>
              </a:rPr>
              <a:t>上，</a:t>
            </a:r>
            <a:r>
              <a:rPr lang="en-US" altLang="zh-TW" sz="1600" b="1" dirty="0">
                <a:solidFill>
                  <a:srgbClr val="003399"/>
                </a:solidFill>
              </a:rPr>
              <a:t>2020</a:t>
            </a:r>
            <a:r>
              <a:rPr lang="zh-TW" altLang="en-US" sz="1600" b="1" dirty="0">
                <a:solidFill>
                  <a:srgbClr val="003399"/>
                </a:solidFill>
              </a:rPr>
              <a:t>年，她自稱</a:t>
            </a:r>
            <a:r>
              <a:rPr lang="en-US" altLang="zh-TW" sz="1600" b="1" dirty="0">
                <a:solidFill>
                  <a:srgbClr val="003399"/>
                </a:solidFill>
              </a:rPr>
              <a:t>22</a:t>
            </a:r>
            <a:r>
              <a:rPr lang="zh-TW" altLang="en-US" sz="1600" b="1" dirty="0">
                <a:solidFill>
                  <a:srgbClr val="003399"/>
                </a:solidFill>
              </a:rPr>
              <a:t>歲美女，</a:t>
            </a:r>
            <a:r>
              <a:rPr lang="zh-TW" altLang="en-US" sz="1600" b="1" dirty="0">
                <a:solidFill>
                  <a:srgbClr val="003399"/>
                </a:solidFill>
                <a:highlight>
                  <a:srgbClr val="FFFF00"/>
                </a:highlight>
              </a:rPr>
              <a:t>職業是歌手、模特兒和永續發展</a:t>
            </a:r>
            <a:r>
              <a:rPr lang="zh-TW" altLang="en-US" sz="1600" b="1" dirty="0">
                <a:solidFill>
                  <a:srgbClr val="003399"/>
                </a:solidFill>
              </a:rPr>
              <a:t>冠軍。</a:t>
            </a:r>
            <a:endParaRPr lang="en-US" altLang="zh-TW" sz="1600" b="1" dirty="0">
              <a:solidFill>
                <a:srgbClr val="003399"/>
              </a:solidFill>
            </a:endParaRPr>
          </a:p>
          <a:p>
            <a:endParaRPr lang="en-US" altLang="zh-TW" b="1" dirty="0">
              <a:solidFill>
                <a:srgbClr val="003399"/>
              </a:solidFill>
            </a:endParaRPr>
          </a:p>
          <a:p>
            <a:endParaRPr lang="en-US" altLang="zh-TW" b="1" dirty="0">
              <a:solidFill>
                <a:srgbClr val="003399"/>
              </a:solidFill>
            </a:endParaRPr>
          </a:p>
          <a:p>
            <a:endParaRPr lang="en-US" altLang="zh-TW" b="1" dirty="0">
              <a:solidFill>
                <a:srgbClr val="003399"/>
              </a:solidFill>
            </a:endParaRPr>
          </a:p>
          <a:p>
            <a:endParaRPr lang="en-US" altLang="zh-TW" b="1" dirty="0">
              <a:solidFill>
                <a:srgbClr val="003399"/>
              </a:solidFill>
            </a:endParaRPr>
          </a:p>
          <a:p>
            <a:endParaRPr lang="zh-TW" altLang="en-US" b="1" dirty="0">
              <a:solidFill>
                <a:srgbClr val="003399"/>
              </a:solidFill>
            </a:endParaRPr>
          </a:p>
          <a:p>
            <a:r>
              <a:rPr lang="zh-TW" altLang="en-US" sz="1600" b="1" dirty="0">
                <a:solidFill>
                  <a:srgbClr val="003399"/>
                </a:solidFill>
              </a:rPr>
              <a:t>         採用 </a:t>
            </a:r>
            <a:r>
              <a:rPr lang="en-US" altLang="zh-TW" sz="1600" b="1" dirty="0">
                <a:solidFill>
                  <a:srgbClr val="003399"/>
                </a:solidFill>
                <a:highlight>
                  <a:srgbClr val="FFFF00"/>
                </a:highlight>
              </a:rPr>
              <a:t>3D </a:t>
            </a:r>
            <a:r>
              <a:rPr lang="zh-TW" altLang="en-US" sz="1600" b="1" dirty="0">
                <a:solidFill>
                  <a:srgbClr val="003399"/>
                </a:solidFill>
                <a:highlight>
                  <a:srgbClr val="FFFF00"/>
                </a:highlight>
              </a:rPr>
              <a:t>建模技術</a:t>
            </a:r>
            <a:r>
              <a:rPr lang="zh-TW" altLang="en-US" sz="1600" b="1" dirty="0">
                <a:solidFill>
                  <a:srgbClr val="003399"/>
                </a:solidFill>
              </a:rPr>
              <a:t>和</a:t>
            </a:r>
            <a:r>
              <a:rPr lang="zh-TW" altLang="en-US" sz="1600" b="1" dirty="0">
                <a:solidFill>
                  <a:srgbClr val="003399"/>
                </a:solidFill>
                <a:highlight>
                  <a:srgbClr val="FFFF00"/>
                </a:highlight>
              </a:rPr>
              <a:t>人工智慧生成的頭像</a:t>
            </a:r>
            <a:r>
              <a:rPr lang="zh-TW" altLang="en-US" sz="1600" b="1" dirty="0">
                <a:solidFill>
                  <a:srgbClr val="003399"/>
                </a:solidFill>
              </a:rPr>
              <a:t>令人驚嘆。實際的</a:t>
            </a:r>
            <a:r>
              <a:rPr lang="en-US" altLang="zh-TW" sz="1600" b="1" dirty="0">
                <a:solidFill>
                  <a:srgbClr val="003399"/>
                </a:solidFill>
                <a:highlight>
                  <a:srgbClr val="FFFF00"/>
                </a:highlight>
              </a:rPr>
              <a:t>Rozy</a:t>
            </a:r>
            <a:r>
              <a:rPr lang="zh-TW" altLang="en-US" sz="1600" b="1" dirty="0">
                <a:solidFill>
                  <a:srgbClr val="003399"/>
                </a:solidFill>
                <a:highlight>
                  <a:srgbClr val="FFFF00"/>
                </a:highlight>
              </a:rPr>
              <a:t>的 </a:t>
            </a:r>
            <a:r>
              <a:rPr lang="en-US" altLang="zh-TW" sz="1600" b="1" dirty="0">
                <a:solidFill>
                  <a:srgbClr val="003399"/>
                </a:solidFill>
                <a:highlight>
                  <a:srgbClr val="FFFF00"/>
                </a:highlight>
              </a:rPr>
              <a:t>800 </a:t>
            </a:r>
            <a:r>
              <a:rPr lang="zh-TW" altLang="en-US" sz="1600" b="1" dirty="0">
                <a:solidFill>
                  <a:srgbClr val="003399"/>
                </a:solidFill>
                <a:highlight>
                  <a:srgbClr val="FFFF00"/>
                </a:highlight>
              </a:rPr>
              <a:t>種表情是基於人體模型的</a:t>
            </a:r>
            <a:r>
              <a:rPr lang="zh-TW" altLang="en-US" sz="1600" b="1" dirty="0">
                <a:solidFill>
                  <a:srgbClr val="003399"/>
                </a:solidFill>
              </a:rPr>
              <a:t>。該技術長期以來</a:t>
            </a:r>
            <a:r>
              <a:rPr lang="zh-TW" altLang="en-US" sz="1600" b="1" dirty="0">
                <a:solidFill>
                  <a:srgbClr val="003399"/>
                </a:solidFill>
                <a:highlight>
                  <a:srgbClr val="FFFF00"/>
                </a:highlight>
              </a:rPr>
              <a:t>一直用於電影和視頻遊戲中，這都是韓國的強項</a:t>
            </a:r>
            <a:r>
              <a:rPr lang="zh-TW" altLang="en-US" sz="1600" b="1" dirty="0">
                <a:solidFill>
                  <a:srgbClr val="003399"/>
                </a:solidFill>
              </a:rPr>
              <a:t>，並且正在變得越來越複雜。</a:t>
            </a:r>
            <a:endParaRPr lang="en-US" altLang="zh-TW" sz="1600" b="1" dirty="0">
              <a:solidFill>
                <a:srgbClr val="003399"/>
              </a:solidFill>
            </a:endParaRPr>
          </a:p>
          <a:p>
            <a:endParaRPr lang="en-US" altLang="zh-TW" sz="1600" b="1" dirty="0">
              <a:solidFill>
                <a:srgbClr val="003399"/>
              </a:solidFill>
            </a:endParaRPr>
          </a:p>
          <a:p>
            <a:r>
              <a:rPr lang="en-US" altLang="zh-CN" sz="1600" b="1" dirty="0">
                <a:solidFill>
                  <a:srgbClr val="003399"/>
                </a:solidFill>
              </a:rPr>
              <a:t>    </a:t>
            </a:r>
            <a:r>
              <a:rPr lang="en-US" altLang="zh-TW" sz="1600" dirty="0">
                <a:effectLst/>
                <a:latin typeface="Calibri" panose="020F0502020204030204" pitchFamily="34" charset="0"/>
                <a:ea typeface="新細明體" panose="02020500000000000000" pitchFamily="18" charset="-120"/>
                <a:cs typeface="Mangal" panose="02040503050203030202" pitchFamily="18" charset="0"/>
              </a:rPr>
              <a:t>Rozy‘s success </a:t>
            </a:r>
            <a:r>
              <a:rPr lang="en-US" altLang="zh-TW" sz="1600" b="1" dirty="0">
                <a:effectLst/>
                <a:latin typeface="Calibri" panose="020F0502020204030204" pitchFamily="34" charset="0"/>
                <a:ea typeface="新細明體" panose="02020500000000000000" pitchFamily="18" charset="-120"/>
                <a:cs typeface="Mangal" panose="02040503050203030202" pitchFamily="18" charset="0"/>
              </a:rPr>
              <a:t>has spawned </a:t>
            </a:r>
            <a:r>
              <a:rPr lang="en-US" altLang="zh-TW" sz="1600" dirty="0">
                <a:effectLst/>
                <a:latin typeface="Calibri" panose="020F0502020204030204" pitchFamily="34" charset="0"/>
                <a:ea typeface="新細明體" panose="02020500000000000000" pitchFamily="18" charset="-120"/>
                <a:cs typeface="Mangal" panose="02040503050203030202" pitchFamily="18" charset="0"/>
              </a:rPr>
              <a:t>a sister and twin brothers. Lucy, a virtual face of Lotte, a conglomerate, has booked her </a:t>
            </a:r>
            <a:r>
              <a:rPr lang="en-US" altLang="zh-TW" sz="16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first acting gig</a:t>
            </a:r>
            <a:r>
              <a:rPr lang="en-US" altLang="zh-TW" sz="1600" dirty="0">
                <a:effectLst/>
                <a:latin typeface="Calibri" panose="020F0502020204030204" pitchFamily="34" charset="0"/>
                <a:ea typeface="新細明體" panose="02020500000000000000" pitchFamily="18" charset="-120"/>
                <a:cs typeface="Mangal" panose="02040503050203030202" pitchFamily="18" charset="0"/>
              </a:rPr>
              <a:t>. South Korea’</a:t>
            </a:r>
            <a:r>
              <a:rPr lang="en-US" altLang="zh-TW" sz="16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s newest celebrities may not exist in flesh and blood,</a:t>
            </a:r>
            <a:r>
              <a:rPr lang="en-US" altLang="zh-TW" sz="1600" dirty="0">
                <a:effectLst/>
                <a:latin typeface="Calibri" panose="020F0502020204030204" pitchFamily="34" charset="0"/>
                <a:ea typeface="新細明體" panose="02020500000000000000" pitchFamily="18" charset="-120"/>
                <a:cs typeface="Mangal" panose="02040503050203030202" pitchFamily="18" charset="0"/>
              </a:rPr>
              <a:t> but their influence is all too real.         </a:t>
            </a:r>
            <a:r>
              <a:rPr lang="zh-TW" altLang="en-US" sz="1600" dirty="0">
                <a:effectLst/>
                <a:latin typeface="Calibri" panose="020F0502020204030204" pitchFamily="34" charset="0"/>
                <a:ea typeface="新細明體" panose="02020500000000000000" pitchFamily="18" charset="-120"/>
                <a:cs typeface="Mangal" panose="02040503050203030202" pitchFamily="18" charset="0"/>
              </a:rPr>
              <a:t>                                                      </a:t>
            </a:r>
            <a:r>
              <a:rPr lang="en-US" altLang="zh-TW" sz="1600" dirty="0">
                <a:effectLst/>
                <a:latin typeface="Calibri" panose="020F0502020204030204" pitchFamily="34" charset="0"/>
                <a:ea typeface="新細明體" panose="02020500000000000000" pitchFamily="18" charset="-120"/>
                <a:cs typeface="Mangal" panose="02040503050203030202" pitchFamily="18" charset="0"/>
              </a:rPr>
              <a:t>  </a:t>
            </a:r>
            <a:r>
              <a:rPr lang="zh-TW" altLang="en-US" sz="1600" dirty="0">
                <a:effectLst/>
                <a:latin typeface="Calibri" panose="020F0502020204030204" pitchFamily="34" charset="0"/>
                <a:ea typeface="新細明體" panose="02020500000000000000" pitchFamily="18" charset="-120"/>
                <a:cs typeface="Mangal" panose="02040503050203030202" pitchFamily="18" charset="0"/>
              </a:rPr>
              <a:t>  </a:t>
            </a:r>
            <a:endParaRPr lang="en-US" altLang="zh-TW" sz="1600" dirty="0">
              <a:effectLst/>
              <a:latin typeface="Calibri" panose="020F0502020204030204" pitchFamily="34" charset="0"/>
              <a:ea typeface="新細明體" panose="02020500000000000000" pitchFamily="18" charset="-120"/>
              <a:cs typeface="Mangal" panose="02040503050203030202" pitchFamily="18" charset="0"/>
            </a:endParaRPr>
          </a:p>
          <a:p>
            <a:r>
              <a:rPr lang="zh-TW" altLang="en-US" sz="1600" b="1" dirty="0">
                <a:solidFill>
                  <a:srgbClr val="003399"/>
                </a:solidFill>
              </a:rPr>
              <a:t>       羅茲的成功催生了一個</a:t>
            </a:r>
            <a:r>
              <a:rPr lang="zh-TW" altLang="en-US" sz="1600" b="1" dirty="0">
                <a:solidFill>
                  <a:srgbClr val="003399"/>
                </a:solidFill>
                <a:highlight>
                  <a:srgbClr val="FFFF00"/>
                </a:highlight>
              </a:rPr>
              <a:t>妹妹和雙胞胎兄弟。</a:t>
            </a:r>
            <a:r>
              <a:rPr lang="zh-TW" altLang="en-US" sz="1600" b="1" dirty="0">
                <a:solidFill>
                  <a:srgbClr val="003399"/>
                </a:solidFill>
              </a:rPr>
              <a:t>露西是樂天集團的虛擬代言人，她已經預訂了她的第一次表演。</a:t>
            </a:r>
            <a:r>
              <a:rPr lang="zh-TW" altLang="en-US" sz="1600" b="1" dirty="0">
                <a:solidFill>
                  <a:srgbClr val="003399"/>
                </a:solidFill>
                <a:highlight>
                  <a:srgbClr val="FFFF00"/>
                </a:highlight>
              </a:rPr>
              <a:t>韓國新晉明星也許沒有血肉之軀，但他們的影響力卻是真實存在的</a:t>
            </a:r>
            <a:r>
              <a:rPr lang="zh-CN" altLang="en-US" sz="1600" b="1" dirty="0">
                <a:solidFill>
                  <a:srgbClr val="003399"/>
                </a:solidFill>
              </a:rPr>
              <a:t>。</a:t>
            </a:r>
            <a:endParaRPr lang="zh-TW" altLang="en-US" sz="1600" b="1" dirty="0">
              <a:solidFill>
                <a:srgbClr val="003399"/>
              </a:solidFill>
            </a:endParaRPr>
          </a:p>
        </p:txBody>
      </p:sp>
      <p:pic>
        <p:nvPicPr>
          <p:cNvPr id="2" name="Picture 2" descr="Rozy, South Korea's first virtual influencer.">
            <a:extLst>
              <a:ext uri="{FF2B5EF4-FFF2-40B4-BE49-F238E27FC236}">
                <a16:creationId xmlns:a16="http://schemas.microsoft.com/office/drawing/2014/main" id="{EB25F41E-C26A-281F-B8B8-877C28ED2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71" y="3251329"/>
            <a:ext cx="1986423" cy="111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99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0DC73-F6B8-3ABB-1E03-5BD76CF9F3F4}"/>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F54016EB-7FCE-981B-261B-3D6D6E5556F6}"/>
              </a:ext>
            </a:extLst>
          </p:cNvPr>
          <p:cNvSpPr txBox="1">
            <a:spLocks noChangeArrowheads="1"/>
          </p:cNvSpPr>
          <p:nvPr/>
        </p:nvSpPr>
        <p:spPr bwMode="auto">
          <a:xfrm>
            <a:off x="54750" y="62755"/>
            <a:ext cx="11680046" cy="862417"/>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32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Seven B2C Business Model (</a:t>
            </a:r>
            <a:r>
              <a:rPr lang="zh-TW" altLang="en-US" sz="1800" kern="0" dirty="0">
                <a:solidFill>
                  <a:schemeClr val="bg1"/>
                </a:solidFill>
                <a:ea typeface="新細明體" panose="02020500000000000000" pitchFamily="18" charset="-120"/>
              </a:rPr>
              <a:t>七個不同的 </a:t>
            </a:r>
            <a:r>
              <a:rPr lang="en-US" altLang="zh-TW" sz="1800" kern="0" dirty="0">
                <a:solidFill>
                  <a:schemeClr val="bg1"/>
                </a:solidFill>
                <a:ea typeface="新細明體" panose="02020500000000000000" pitchFamily="18" charset="-120"/>
              </a:rPr>
              <a:t>B2C</a:t>
            </a:r>
            <a:r>
              <a:rPr lang="zh-TW" altLang="en-US" sz="1800" kern="0" dirty="0">
                <a:solidFill>
                  <a:schemeClr val="bg1"/>
                </a:solidFill>
                <a:ea typeface="新細明體" panose="02020500000000000000" pitchFamily="18" charset="-120"/>
              </a:rPr>
              <a:t> 商業模式</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  以</a:t>
            </a:r>
            <a:r>
              <a:rPr lang="en-US" altLang="zh-TW" sz="1800" kern="0" dirty="0">
                <a:solidFill>
                  <a:schemeClr val="bg1"/>
                </a:solidFill>
                <a:ea typeface="新細明體" panose="02020500000000000000" pitchFamily="18" charset="-120"/>
              </a:rPr>
              <a:t> Virtual Merchant</a:t>
            </a:r>
            <a:r>
              <a:rPr lang="zh-TW" altLang="en-US" sz="18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虛擬商家</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 </a:t>
            </a:r>
            <a:r>
              <a:rPr lang="en-US" altLang="zh-TW" sz="1800" kern="0" dirty="0">
                <a:solidFill>
                  <a:schemeClr val="bg1"/>
                </a:solidFill>
              </a:rPr>
              <a:t>Surveillance Pricing </a:t>
            </a:r>
            <a:r>
              <a:rPr lang="zh-TW" altLang="en-US" sz="1800" kern="0" dirty="0">
                <a:solidFill>
                  <a:schemeClr val="bg1"/>
                </a:solidFill>
              </a:rPr>
              <a:t>程式 為例</a:t>
            </a:r>
            <a:r>
              <a:rPr lang="en-US" altLang="zh-TW" sz="1800" kern="0" dirty="0">
                <a:solidFill>
                  <a:schemeClr val="bg1"/>
                </a:solidFill>
              </a:rPr>
              <a:t> </a:t>
            </a:r>
            <a:endParaRPr lang="zh-TW" altLang="en-US" sz="1800" kern="0" dirty="0">
              <a:solidFill>
                <a:schemeClr val="bg1"/>
              </a:solidFill>
              <a:ea typeface="新細明體" panose="02020500000000000000" pitchFamily="18" charset="-120"/>
            </a:endParaRPr>
          </a:p>
          <a:p>
            <a:pPr eaLnBrk="1" hangingPunct="1">
              <a:defRPr/>
            </a:pPr>
            <a:r>
              <a:rPr lang="en-US" altLang="zh-TW" sz="1800" kern="0" dirty="0">
                <a:solidFill>
                  <a:schemeClr val="bg1"/>
                </a:solidFill>
                <a:ea typeface="新細明體" panose="02020500000000000000" pitchFamily="18" charset="-120"/>
              </a:rPr>
              <a:t> </a:t>
            </a:r>
            <a:r>
              <a:rPr lang="zh-TW" altLang="en-US" sz="1800" kern="0" dirty="0">
                <a:solidFill>
                  <a:schemeClr val="bg1"/>
                </a:solidFill>
                <a:ea typeface="新細明體" panose="02020500000000000000" pitchFamily="18" charset="-120"/>
              </a:rPr>
              <a:t>  物流</a:t>
            </a:r>
            <a:endParaRPr lang="en-US" altLang="zh-TW" sz="2400" kern="0" dirty="0">
              <a:solidFill>
                <a:schemeClr val="bg1"/>
              </a:solidFill>
              <a:ea typeface="新細明體" panose="02020500000000000000" pitchFamily="18" charset="-120"/>
            </a:endParaRPr>
          </a:p>
        </p:txBody>
      </p:sp>
      <p:pic>
        <p:nvPicPr>
          <p:cNvPr id="9" name="圖片 8">
            <a:extLst>
              <a:ext uri="{FF2B5EF4-FFF2-40B4-BE49-F238E27FC236}">
                <a16:creationId xmlns:a16="http://schemas.microsoft.com/office/drawing/2014/main" id="{98F647A9-601A-1CCA-11AC-4271CAD9B080}"/>
              </a:ext>
            </a:extLst>
          </p:cNvPr>
          <p:cNvPicPr>
            <a:picLocks noChangeAspect="1"/>
          </p:cNvPicPr>
          <p:nvPr/>
        </p:nvPicPr>
        <p:blipFill>
          <a:blip r:embed="rId2"/>
          <a:stretch>
            <a:fillRect/>
          </a:stretch>
        </p:blipFill>
        <p:spPr>
          <a:xfrm>
            <a:off x="934684" y="1339027"/>
            <a:ext cx="5325218" cy="514422"/>
          </a:xfrm>
          <a:prstGeom prst="rect">
            <a:avLst/>
          </a:prstGeom>
        </p:spPr>
      </p:pic>
      <p:sp>
        <p:nvSpPr>
          <p:cNvPr id="10" name="文字方塊 9">
            <a:extLst>
              <a:ext uri="{FF2B5EF4-FFF2-40B4-BE49-F238E27FC236}">
                <a16:creationId xmlns:a16="http://schemas.microsoft.com/office/drawing/2014/main" id="{3176FA3F-837B-4C10-9559-43E6804F5538}"/>
              </a:ext>
            </a:extLst>
          </p:cNvPr>
          <p:cNvSpPr txBox="1"/>
          <p:nvPr/>
        </p:nvSpPr>
        <p:spPr>
          <a:xfrm>
            <a:off x="472528" y="2424577"/>
            <a:ext cx="8087556" cy="615553"/>
          </a:xfrm>
          <a:prstGeom prst="rect">
            <a:avLst/>
          </a:prstGeom>
          <a:noFill/>
        </p:spPr>
        <p:txBody>
          <a:bodyPr wrap="square" rtlCol="0">
            <a:spAutoFit/>
          </a:bodyPr>
          <a:lstStyle/>
          <a:p>
            <a:r>
              <a:rPr lang="en-US" altLang="zh-TW" sz="1600" b="1" dirty="0">
                <a:highlight>
                  <a:srgbClr val="FFFF00"/>
                </a:highlight>
              </a:rPr>
              <a:t>2</a:t>
            </a:r>
            <a:r>
              <a:rPr lang="en-US" altLang="zh-TW" sz="1600" b="1" dirty="0"/>
              <a:t>. </a:t>
            </a:r>
            <a:r>
              <a:rPr lang="zh-TW" altLang="en-US" sz="1600" b="1" dirty="0"/>
              <a:t>特徵工程（</a:t>
            </a:r>
            <a:r>
              <a:rPr lang="en-US" altLang="zh-TW" sz="1600" b="1" dirty="0"/>
              <a:t>Feature Engineering</a:t>
            </a:r>
            <a:r>
              <a:rPr lang="zh-TW" altLang="en-US" sz="1600" b="1" dirty="0"/>
              <a:t>）萃取</a:t>
            </a:r>
            <a:r>
              <a:rPr lang="zh-TW" altLang="en-US" sz="1600" b="1" dirty="0">
                <a:highlight>
                  <a:srgbClr val="FFFF00"/>
                </a:highlight>
              </a:rPr>
              <a:t>重要變數</a:t>
            </a:r>
            <a:r>
              <a:rPr lang="zh-TW" altLang="en-US" sz="1600" b="1" dirty="0"/>
              <a:t>以供預測模型訓練。例如：</a:t>
            </a:r>
          </a:p>
          <a:p>
            <a:endParaRPr lang="zh-TW" altLang="en-US" dirty="0"/>
          </a:p>
        </p:txBody>
      </p:sp>
      <p:pic>
        <p:nvPicPr>
          <p:cNvPr id="3" name="圖片 2">
            <a:extLst>
              <a:ext uri="{FF2B5EF4-FFF2-40B4-BE49-F238E27FC236}">
                <a16:creationId xmlns:a16="http://schemas.microsoft.com/office/drawing/2014/main" id="{A778B0A2-ECA7-E046-61D5-544731A84AA1}"/>
              </a:ext>
            </a:extLst>
          </p:cNvPr>
          <p:cNvPicPr>
            <a:picLocks noChangeAspect="1"/>
          </p:cNvPicPr>
          <p:nvPr/>
        </p:nvPicPr>
        <p:blipFill>
          <a:blip r:embed="rId3"/>
          <a:stretch>
            <a:fillRect/>
          </a:stretch>
        </p:blipFill>
        <p:spPr>
          <a:xfrm>
            <a:off x="649333" y="3352854"/>
            <a:ext cx="7430537" cy="2734057"/>
          </a:xfrm>
          <a:prstGeom prst="rect">
            <a:avLst/>
          </a:prstGeom>
        </p:spPr>
      </p:pic>
    </p:spTree>
    <p:extLst>
      <p:ext uri="{BB962C8B-B14F-4D97-AF65-F5344CB8AC3E}">
        <p14:creationId xmlns:p14="http://schemas.microsoft.com/office/powerpoint/2010/main" val="24569222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BB468-96D2-149F-866D-7A8E528FF7EC}"/>
            </a:ext>
          </a:extLst>
        </p:cNvPr>
        <p:cNvGrpSpPr/>
        <p:nvPr/>
      </p:nvGrpSpPr>
      <p:grpSpPr>
        <a:xfrm>
          <a:off x="0" y="0"/>
          <a:ext cx="0" cy="0"/>
          <a:chOff x="0" y="0"/>
          <a:chExt cx="0" cy="0"/>
        </a:xfrm>
      </p:grpSpPr>
      <p:sp>
        <p:nvSpPr>
          <p:cNvPr id="72707" name="Text Box 5">
            <a:extLst>
              <a:ext uri="{FF2B5EF4-FFF2-40B4-BE49-F238E27FC236}">
                <a16:creationId xmlns:a16="http://schemas.microsoft.com/office/drawing/2014/main" id="{143E5292-D074-CE64-9A4D-D5D0CFFE5428}"/>
              </a:ext>
            </a:extLst>
          </p:cNvPr>
          <p:cNvSpPr txBox="1">
            <a:spLocks noChangeArrowheads="1"/>
          </p:cNvSpPr>
          <p:nvPr/>
        </p:nvSpPr>
        <p:spPr bwMode="auto">
          <a:xfrm>
            <a:off x="0" y="1"/>
            <a:ext cx="12192000" cy="830997"/>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buNone/>
            </a:pPr>
            <a:r>
              <a:rPr lang="zh-TW" altLang="en-US" sz="24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一物剋一物 </a:t>
            </a:r>
            <a:r>
              <a:rPr lang="en-US" altLang="zh-TW"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(1025.24) </a:t>
            </a:r>
            <a:r>
              <a:rPr lang="zh-TW" altLang="zh-TW" sz="2000" b="1" dirty="0">
                <a:solidFill>
                  <a:schemeClr val="bg1"/>
                </a:solidFill>
                <a:latin typeface="Tahoma" panose="020B0604030504040204" pitchFamily="34" charset="0"/>
                <a:ea typeface="新細明體" panose="02020500000000000000" pitchFamily="18" charset="-120"/>
              </a:rPr>
              <a:t>記者真的被</a:t>
            </a:r>
            <a:r>
              <a:rPr lang="en-US" altLang="zh-TW" sz="2000" b="1" dirty="0">
                <a:solidFill>
                  <a:schemeClr val="bg1"/>
                </a:solidFill>
                <a:latin typeface="Tahoma" panose="020B0604030504040204" pitchFamily="34" charset="0"/>
                <a:ea typeface="新細明體" panose="02020500000000000000" pitchFamily="18" charset="-120"/>
              </a:rPr>
              <a:t>AI</a:t>
            </a:r>
            <a:r>
              <a:rPr lang="zh-TW" altLang="zh-TW" sz="2000" b="1" dirty="0">
                <a:solidFill>
                  <a:schemeClr val="bg1"/>
                </a:solidFill>
                <a:latin typeface="Tahoma" panose="020B0604030504040204" pitchFamily="34" charset="0"/>
                <a:ea typeface="新細明體" panose="02020500000000000000" pitchFamily="18" charset="-120"/>
              </a:rPr>
              <a:t>取代了！ 波蘭電台解雇員工推</a:t>
            </a:r>
            <a:r>
              <a:rPr lang="en-US" altLang="zh-TW" sz="2000" b="1" dirty="0">
                <a:solidFill>
                  <a:schemeClr val="bg1"/>
                </a:solidFill>
                <a:latin typeface="Tahoma" panose="020B0604030504040204" pitchFamily="34" charset="0"/>
                <a:ea typeface="新細明體" panose="02020500000000000000" pitchFamily="18" charset="-120"/>
              </a:rPr>
              <a:t>AI</a:t>
            </a:r>
            <a:r>
              <a:rPr lang="zh-TW" altLang="zh-TW" sz="2000" b="1" dirty="0">
                <a:solidFill>
                  <a:schemeClr val="bg1"/>
                </a:solidFill>
                <a:latin typeface="Tahoma" panose="020B0604030504040204" pitchFamily="34" charset="0"/>
                <a:ea typeface="新細明體" panose="02020500000000000000" pitchFamily="18" charset="-120"/>
              </a:rPr>
              <a:t>主持</a:t>
            </a:r>
          </a:p>
          <a:p>
            <a:pPr>
              <a:buNone/>
            </a:pP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Polish radio station replaces journalists with AI ‘presenters’</a:t>
            </a:r>
            <a:endParaRPr lang="zh-TW" altLang="en-US" sz="1800" b="1" dirty="0">
              <a:solidFill>
                <a:schemeClr val="bg1"/>
              </a:solidFill>
              <a:latin typeface="Tahoma" panose="020B0604030504040204" pitchFamily="34" charset="0"/>
              <a:ea typeface="新細明體" panose="02020500000000000000" pitchFamily="18" charset="-120"/>
            </a:endParaRPr>
          </a:p>
        </p:txBody>
      </p:sp>
      <p:sp>
        <p:nvSpPr>
          <p:cNvPr id="3" name="文字方塊 2">
            <a:extLst>
              <a:ext uri="{FF2B5EF4-FFF2-40B4-BE49-F238E27FC236}">
                <a16:creationId xmlns:a16="http://schemas.microsoft.com/office/drawing/2014/main" id="{4CC96AF2-0860-4186-B1EA-58A897B87C65}"/>
              </a:ext>
            </a:extLst>
          </p:cNvPr>
          <p:cNvSpPr txBox="1"/>
          <p:nvPr/>
        </p:nvSpPr>
        <p:spPr>
          <a:xfrm>
            <a:off x="3075253" y="1546799"/>
            <a:ext cx="4697147" cy="338554"/>
          </a:xfrm>
          <a:prstGeom prst="rect">
            <a:avLst/>
          </a:prstGeom>
          <a:noFill/>
        </p:spPr>
        <p:txBody>
          <a:bodyPr wrap="square" rtlCol="0">
            <a:spAutoFit/>
          </a:bodyPr>
          <a:lstStyle/>
          <a:p>
            <a:r>
              <a:rPr lang="zh-TW" altLang="en-US" sz="1600" b="1" dirty="0">
                <a:solidFill>
                  <a:srgbClr val="003399"/>
                </a:solidFill>
              </a:rPr>
              <a:t> </a:t>
            </a:r>
            <a:r>
              <a:rPr lang="en-US" altLang="zh-TW" sz="1600" b="1" dirty="0">
                <a:solidFill>
                  <a:srgbClr val="003399"/>
                </a:solidFill>
              </a:rPr>
              <a:t>The Radio Krakow headquarters in Krakow, Poland. </a:t>
            </a:r>
            <a:r>
              <a:rPr lang="zh-TW" altLang="en-US" sz="1600" b="1" dirty="0">
                <a:solidFill>
                  <a:srgbClr val="003399"/>
                </a:solidFill>
              </a:rPr>
              <a:t> </a:t>
            </a:r>
          </a:p>
        </p:txBody>
      </p:sp>
      <p:pic>
        <p:nvPicPr>
          <p:cNvPr id="1026" name="Picture 2" descr="The Radio Krakow headquarters in Krakow, Poland.">
            <a:extLst>
              <a:ext uri="{FF2B5EF4-FFF2-40B4-BE49-F238E27FC236}">
                <a16:creationId xmlns:a16="http://schemas.microsoft.com/office/drawing/2014/main" id="{A96CDA68-1F00-D3E2-378A-9C939CB9D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21" y="868340"/>
            <a:ext cx="2148879" cy="120953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E09376C9-C8FB-2281-30AF-E30B2F82C96D}"/>
              </a:ext>
            </a:extLst>
          </p:cNvPr>
          <p:cNvSpPr txBox="1"/>
          <p:nvPr/>
        </p:nvSpPr>
        <p:spPr>
          <a:xfrm>
            <a:off x="247650" y="2041194"/>
            <a:ext cx="11391900" cy="4770537"/>
          </a:xfrm>
          <a:prstGeom prst="rect">
            <a:avLst/>
          </a:prstGeom>
          <a:noFill/>
        </p:spPr>
        <p:txBody>
          <a:bodyPr wrap="square" rtlCol="0">
            <a:spAutoFit/>
          </a:bodyPr>
          <a:lstStyle/>
          <a:p>
            <a:pPr algn="l"/>
            <a:r>
              <a:rPr lang="en-US" altLang="zh-TW" sz="1600" b="0" i="0" dirty="0">
                <a:solidFill>
                  <a:srgbClr val="7030A0"/>
                </a:solidFill>
                <a:effectLst/>
                <a:latin typeface="cnn_sans_display"/>
              </a:rPr>
              <a:t>A Polish radio station </a:t>
            </a:r>
            <a:r>
              <a:rPr lang="en-US" altLang="zh-TW" sz="1600" b="0" i="0" dirty="0">
                <a:solidFill>
                  <a:srgbClr val="7030A0"/>
                </a:solidFill>
                <a:effectLst/>
                <a:highlight>
                  <a:srgbClr val="FFFF00"/>
                </a:highlight>
                <a:latin typeface="cnn_sans_display"/>
              </a:rPr>
              <a:t>has triggered controversy after dismissing its journalists and relaunching this week with AI-generated “presenters</a:t>
            </a:r>
            <a:r>
              <a:rPr lang="en-US" altLang="zh-TW" sz="1600" b="0" i="0" dirty="0">
                <a:solidFill>
                  <a:srgbClr val="7030A0"/>
                </a:solidFill>
                <a:effectLst/>
                <a:latin typeface="cnn_sans_display"/>
              </a:rPr>
              <a:t>.”</a:t>
            </a:r>
          </a:p>
          <a:p>
            <a:pPr algn="l"/>
            <a:r>
              <a:rPr lang="en-US" altLang="zh-TW" sz="1600" b="0" i="0" dirty="0">
                <a:solidFill>
                  <a:srgbClr val="7030A0"/>
                </a:solidFill>
                <a:effectLst/>
                <a:latin typeface="cnn_sans_display"/>
              </a:rPr>
              <a:t>Weeks after letting its journalists go, OFF Radio Krakow relaunched this week, with what it said was </a:t>
            </a:r>
            <a:r>
              <a:rPr lang="en-US" altLang="zh-TW" sz="1600" b="0" i="0" dirty="0">
                <a:solidFill>
                  <a:srgbClr val="7030A0"/>
                </a:solidFill>
                <a:effectLst/>
                <a:highlight>
                  <a:srgbClr val="FFFF00"/>
                </a:highlight>
                <a:latin typeface="cnn_sans_display"/>
              </a:rPr>
              <a:t>“the first experiment in Poland in which journalists … are virtual characters created by AI.”</a:t>
            </a:r>
          </a:p>
          <a:p>
            <a:pPr algn="l"/>
            <a:endParaRPr lang="en-US" altLang="zh-TW" sz="1600" dirty="0">
              <a:solidFill>
                <a:srgbClr val="7030A0"/>
              </a:solidFill>
              <a:latin typeface="cnn_sans_display"/>
            </a:endParaRPr>
          </a:p>
          <a:p>
            <a:r>
              <a:rPr lang="zh-TW" altLang="en-US" sz="1600" dirty="0">
                <a:solidFill>
                  <a:srgbClr val="7030A0"/>
                </a:solidFill>
                <a:latin typeface="cnn_sans_display"/>
              </a:rPr>
              <a:t>        </a:t>
            </a:r>
            <a:r>
              <a:rPr lang="zh-TW" altLang="zh-TW" sz="1600" dirty="0">
                <a:solidFill>
                  <a:srgbClr val="7030A0"/>
                </a:solidFill>
                <a:latin typeface="cnn_sans_display"/>
              </a:rPr>
              <a:t>波蘭一家廣播電台</a:t>
            </a:r>
            <a:r>
              <a:rPr lang="zh-TW" altLang="zh-TW" sz="1600" dirty="0">
                <a:solidFill>
                  <a:srgbClr val="7030A0"/>
                </a:solidFill>
                <a:highlight>
                  <a:srgbClr val="FFFF00"/>
                </a:highlight>
                <a:latin typeface="cnn_sans_display"/>
              </a:rPr>
              <a:t>在解僱記者後</a:t>
            </a:r>
            <a:r>
              <a:rPr lang="zh-TW" altLang="zh-TW" sz="1600" dirty="0">
                <a:solidFill>
                  <a:srgbClr val="7030A0"/>
                </a:solidFill>
                <a:latin typeface="cnn_sans_display"/>
              </a:rPr>
              <a:t>，本週推出由</a:t>
            </a:r>
            <a:r>
              <a:rPr lang="zh-TW" altLang="zh-TW" sz="1600" dirty="0">
                <a:solidFill>
                  <a:srgbClr val="7030A0"/>
                </a:solidFill>
                <a:highlight>
                  <a:srgbClr val="FFFF00"/>
                </a:highlight>
                <a:latin typeface="cnn_sans_display"/>
              </a:rPr>
              <a:t>人工智能生成的「主持人」主持節目引發爭議</a:t>
            </a:r>
            <a:r>
              <a:rPr lang="zh-TW" altLang="zh-TW" sz="1600" dirty="0">
                <a:solidFill>
                  <a:srgbClr val="7030A0"/>
                </a:solidFill>
                <a:latin typeface="cnn_sans_display"/>
              </a:rPr>
              <a:t>。該電台在本周二播出一段由人工智慧生成的主持人進行的「採訪」，主持人的聲音模擬</a:t>
            </a:r>
            <a:r>
              <a:rPr lang="zh-TW" altLang="zh-TW" sz="1600" dirty="0">
                <a:solidFill>
                  <a:srgbClr val="7030A0"/>
                </a:solidFill>
                <a:highlight>
                  <a:srgbClr val="FFFF00"/>
                </a:highlight>
                <a:latin typeface="cnn_sans_display"/>
              </a:rPr>
              <a:t>已故波蘭詩人、諾貝爾文學獎得主維斯瓦瓦</a:t>
            </a:r>
            <a:r>
              <a:rPr lang="en-US" altLang="zh-TW" sz="1600" dirty="0">
                <a:solidFill>
                  <a:srgbClr val="7030A0"/>
                </a:solidFill>
                <a:highlight>
                  <a:srgbClr val="FFFF00"/>
                </a:highlight>
                <a:latin typeface="cnn_sans_display"/>
              </a:rPr>
              <a:t>·</a:t>
            </a:r>
            <a:r>
              <a:rPr lang="zh-TW" altLang="zh-TW" sz="1600" dirty="0">
                <a:solidFill>
                  <a:srgbClr val="7030A0"/>
                </a:solidFill>
                <a:highlight>
                  <a:srgbClr val="FFFF00"/>
                </a:highlight>
                <a:latin typeface="cnn_sans_display"/>
              </a:rPr>
              <a:t>辛波斯卡</a:t>
            </a:r>
            <a:r>
              <a:rPr lang="zh-TW" altLang="zh-TW" sz="1600" dirty="0">
                <a:solidFill>
                  <a:srgbClr val="7030A0"/>
                </a:solidFill>
                <a:latin typeface="cnn_sans_display"/>
              </a:rPr>
              <a:t>（</a:t>
            </a:r>
            <a:r>
              <a:rPr lang="en-US" altLang="zh-TW" sz="1600" dirty="0" err="1">
                <a:solidFill>
                  <a:srgbClr val="7030A0"/>
                </a:solidFill>
                <a:latin typeface="cnn_sans_display"/>
              </a:rPr>
              <a:t>Wisława</a:t>
            </a:r>
            <a:r>
              <a:rPr lang="en-US" altLang="zh-TW" sz="1600" dirty="0">
                <a:solidFill>
                  <a:srgbClr val="7030A0"/>
                </a:solidFill>
                <a:latin typeface="cnn_sans_display"/>
              </a:rPr>
              <a:t> Szymborska</a:t>
            </a:r>
            <a:r>
              <a:rPr lang="zh-TW" altLang="zh-TW" sz="1600" dirty="0">
                <a:solidFill>
                  <a:srgbClr val="7030A0"/>
                </a:solidFill>
                <a:latin typeface="cnn_sans_display"/>
              </a:rPr>
              <a:t>）。遭解雇的該電台記者發表一封公開信，抗議</a:t>
            </a:r>
            <a:r>
              <a:rPr lang="zh-TW" altLang="zh-TW" sz="1600" dirty="0">
                <a:solidFill>
                  <a:srgbClr val="7030A0"/>
                </a:solidFill>
                <a:highlight>
                  <a:srgbClr val="FFFF00"/>
                </a:highlight>
                <a:latin typeface="cnn_sans_display"/>
              </a:rPr>
              <a:t>用人工智能取代員工</a:t>
            </a:r>
            <a:r>
              <a:rPr lang="zh-TW" altLang="zh-TW" sz="1600" dirty="0">
                <a:solidFill>
                  <a:srgbClr val="7030A0"/>
                </a:solidFill>
                <a:latin typeface="cnn_sans_display"/>
              </a:rPr>
              <a:t>，將為機器取代人類的世界開闢道路，「這是一個危險的先例」。</a:t>
            </a:r>
          </a:p>
          <a:p>
            <a:r>
              <a:rPr lang="zh-TW" altLang="en-US" sz="1600" dirty="0">
                <a:solidFill>
                  <a:srgbClr val="7030A0"/>
                </a:solidFill>
                <a:latin typeface="cnn_sans_display"/>
              </a:rPr>
              <a:t>        </a:t>
            </a:r>
            <a:r>
              <a:rPr lang="zh-TW" altLang="zh-TW" sz="1600" dirty="0">
                <a:solidFill>
                  <a:srgbClr val="7030A0"/>
                </a:solidFill>
                <a:latin typeface="cnn_sans_display"/>
              </a:rPr>
              <a:t>美國</a:t>
            </a:r>
            <a:r>
              <a:rPr lang="zh-TW" altLang="en-US" sz="1600" dirty="0">
                <a:solidFill>
                  <a:srgbClr val="7030A0"/>
                </a:solidFill>
                <a:latin typeface="cnn_sans_display"/>
              </a:rPr>
              <a:t> </a:t>
            </a:r>
            <a:r>
              <a:rPr lang="en-US" altLang="zh-TW" sz="1600" dirty="0">
                <a:solidFill>
                  <a:srgbClr val="7030A0"/>
                </a:solidFill>
                <a:latin typeface="cnn_sans_display"/>
              </a:rPr>
              <a:t>CNN</a:t>
            </a:r>
            <a:r>
              <a:rPr lang="zh-TW" altLang="zh-TW" sz="1600" dirty="0">
                <a:solidFill>
                  <a:srgbClr val="7030A0"/>
                </a:solidFill>
                <a:latin typeface="cnn_sans_display"/>
              </a:rPr>
              <a:t>報導，波蘭廣播電台「</a:t>
            </a:r>
            <a:r>
              <a:rPr lang="en-US" altLang="zh-TW" sz="1600" dirty="0">
                <a:solidFill>
                  <a:srgbClr val="7030A0"/>
                </a:solidFill>
                <a:latin typeface="cnn_sans_display"/>
              </a:rPr>
              <a:t>OFF Radio Krakow</a:t>
            </a:r>
            <a:r>
              <a:rPr lang="zh-TW" altLang="zh-TW" sz="1600" dirty="0">
                <a:solidFill>
                  <a:srgbClr val="7030A0"/>
                </a:solidFill>
                <a:latin typeface="cnn_sans_display"/>
              </a:rPr>
              <a:t>」在解僱記者數週後，本週啟動</a:t>
            </a:r>
            <a:r>
              <a:rPr lang="zh-TW" altLang="zh-TW" sz="1600" dirty="0">
                <a:solidFill>
                  <a:srgbClr val="7030A0"/>
                </a:solidFill>
                <a:highlight>
                  <a:srgbClr val="FFFF00"/>
                </a:highlight>
                <a:latin typeface="cnn_sans_display"/>
              </a:rPr>
              <a:t>波蘭的「第一個實驗</a:t>
            </a:r>
            <a:r>
              <a:rPr lang="zh-TW" altLang="zh-TW" sz="1600" dirty="0">
                <a:solidFill>
                  <a:srgbClr val="7030A0"/>
                </a:solidFill>
                <a:latin typeface="cnn_sans_display"/>
              </a:rPr>
              <a:t>」，由人工智能模擬生成記者角色。電台表示，</a:t>
            </a:r>
            <a:r>
              <a:rPr lang="zh-TW" altLang="zh-TW" sz="1600" dirty="0">
                <a:solidFill>
                  <a:srgbClr val="7030A0"/>
                </a:solidFill>
                <a:highlight>
                  <a:srgbClr val="FFFF00"/>
                </a:highlight>
                <a:latin typeface="cnn_sans_display"/>
              </a:rPr>
              <a:t>將透過討論文化、藝術和社會問題（包括</a:t>
            </a:r>
            <a:r>
              <a:rPr lang="en-US" altLang="zh-TW" sz="1600" dirty="0">
                <a:solidFill>
                  <a:srgbClr val="7030A0"/>
                </a:solidFill>
                <a:highlight>
                  <a:srgbClr val="FFFF00"/>
                </a:highlight>
                <a:latin typeface="cnn_sans_display"/>
              </a:rPr>
              <a:t> LGBTQ+</a:t>
            </a:r>
            <a:r>
              <a:rPr lang="zh-TW" altLang="zh-TW" sz="1600" dirty="0">
                <a:solidFill>
                  <a:srgbClr val="7030A0"/>
                </a:solidFill>
                <a:highlight>
                  <a:srgbClr val="FFFF00"/>
                </a:highlight>
                <a:latin typeface="cnn_sans_display"/>
              </a:rPr>
              <a:t>）來吸引年輕聽眾</a:t>
            </a:r>
            <a:r>
              <a:rPr lang="zh-TW" altLang="zh-TW" sz="1600" dirty="0">
                <a:solidFill>
                  <a:srgbClr val="7030A0"/>
                </a:solidFill>
                <a:latin typeface="cnn_sans_display"/>
              </a:rPr>
              <a:t>。電台台長馬爾辛</a:t>
            </a:r>
            <a:r>
              <a:rPr lang="en-US" altLang="zh-TW" sz="1600" dirty="0">
                <a:solidFill>
                  <a:srgbClr val="7030A0"/>
                </a:solidFill>
                <a:latin typeface="cnn_sans_display"/>
              </a:rPr>
              <a:t>·</a:t>
            </a:r>
            <a:r>
              <a:rPr lang="zh-TW" altLang="zh-TW" sz="1600" dirty="0">
                <a:solidFill>
                  <a:srgbClr val="7030A0"/>
                </a:solidFill>
                <a:latin typeface="cnn_sans_display"/>
              </a:rPr>
              <a:t>普利特</a:t>
            </a:r>
            <a:r>
              <a:rPr lang="en-US" altLang="zh-TW" sz="1600" dirty="0">
                <a:solidFill>
                  <a:srgbClr val="7030A0"/>
                </a:solidFill>
                <a:latin typeface="cnn_sans_display"/>
              </a:rPr>
              <a:t>(Marcin </a:t>
            </a:r>
            <a:r>
              <a:rPr lang="en-US" altLang="zh-TW" sz="1600" dirty="0" err="1">
                <a:solidFill>
                  <a:srgbClr val="7030A0"/>
                </a:solidFill>
                <a:latin typeface="cnn_sans_display"/>
              </a:rPr>
              <a:t>Pulit</a:t>
            </a:r>
            <a:r>
              <a:rPr lang="en-US" altLang="zh-TW" sz="1600" dirty="0">
                <a:solidFill>
                  <a:srgbClr val="7030A0"/>
                </a:solidFill>
                <a:latin typeface="cnn_sans_display"/>
              </a:rPr>
              <a:t>)</a:t>
            </a:r>
            <a:r>
              <a:rPr lang="zh-TW" altLang="zh-TW" sz="1600" dirty="0">
                <a:solidFill>
                  <a:srgbClr val="7030A0"/>
                </a:solidFill>
                <a:latin typeface="cnn_sans_display"/>
              </a:rPr>
              <a:t>聲明中指出，「人工智能對媒體、廣播和新聞業來說更多的是機會還是威脅？我們將尋求這個問題的答案」。</a:t>
            </a:r>
          </a:p>
          <a:p>
            <a:r>
              <a:rPr lang="en-US" altLang="zh-TW" sz="1600" dirty="0">
                <a:solidFill>
                  <a:srgbClr val="7030A0"/>
                </a:solidFill>
                <a:latin typeface="cnn_sans_display"/>
              </a:rPr>
              <a:t> </a:t>
            </a:r>
            <a:endParaRPr lang="zh-TW" altLang="zh-TW" sz="1600" dirty="0">
              <a:solidFill>
                <a:srgbClr val="7030A0"/>
              </a:solidFill>
              <a:latin typeface="cnn_sans_display"/>
            </a:endParaRPr>
          </a:p>
          <a:p>
            <a:r>
              <a:rPr lang="zh-TW" altLang="zh-TW" sz="1600" dirty="0">
                <a:solidFill>
                  <a:srgbClr val="7030A0"/>
                </a:solidFill>
                <a:latin typeface="cnn_sans_display"/>
              </a:rPr>
              <a:t>波蘭記者兼影評人馬特烏斯</a:t>
            </a:r>
            <a:r>
              <a:rPr lang="en-US" altLang="zh-TW" sz="1600" dirty="0">
                <a:solidFill>
                  <a:srgbClr val="7030A0"/>
                </a:solidFill>
                <a:latin typeface="cnn_sans_display"/>
              </a:rPr>
              <a:t>·</a:t>
            </a:r>
            <a:r>
              <a:rPr lang="zh-TW" altLang="zh-TW" sz="1600" dirty="0">
                <a:solidFill>
                  <a:srgbClr val="7030A0"/>
                </a:solidFill>
                <a:latin typeface="cnn_sans_display"/>
              </a:rPr>
              <a:t>德姆斯基（</a:t>
            </a:r>
            <a:r>
              <a:rPr lang="en-US" altLang="zh-TW" sz="1600" dirty="0">
                <a:solidFill>
                  <a:srgbClr val="7030A0"/>
                </a:solidFill>
                <a:latin typeface="cnn_sans_display"/>
              </a:rPr>
              <a:t>Mateusz </a:t>
            </a:r>
            <a:r>
              <a:rPr lang="en-US" altLang="zh-TW" sz="1600" dirty="0" err="1">
                <a:solidFill>
                  <a:srgbClr val="7030A0"/>
                </a:solidFill>
                <a:latin typeface="cnn_sans_display"/>
              </a:rPr>
              <a:t>Demski</a:t>
            </a:r>
            <a:r>
              <a:rPr lang="zh-TW" altLang="zh-TW" sz="1600" dirty="0">
                <a:solidFill>
                  <a:srgbClr val="7030A0"/>
                </a:solidFill>
                <a:latin typeface="cnn_sans_display"/>
              </a:rPr>
              <a:t>）週二發表了一封公開信，抗議用人工智能取代員工，這一變化引起了全國的關注。他在信中指出：「這是一個危險的先例，對我們所有人來說都是一個打擊。」並認為這可能為「一個與媒體行業相關多年的經驗豐富的員工和創意產業的員工，將被機器取代的世界開闢道路」。</a:t>
            </a:r>
            <a:endParaRPr lang="en-US" altLang="zh-TW" sz="1600" dirty="0">
              <a:solidFill>
                <a:srgbClr val="7030A0"/>
              </a:solidFill>
              <a:latin typeface="cnn_sans_display"/>
            </a:endParaRPr>
          </a:p>
          <a:p>
            <a:r>
              <a:rPr lang="zh-TW" altLang="en-US" sz="1600" dirty="0">
                <a:solidFill>
                  <a:srgbClr val="7030A0"/>
                </a:solidFill>
                <a:latin typeface="cnn_sans_display"/>
              </a:rPr>
              <a:t>        </a:t>
            </a:r>
            <a:r>
              <a:rPr lang="zh-TW" altLang="zh-TW" sz="1600" dirty="0">
                <a:solidFill>
                  <a:srgbClr val="7030A0"/>
                </a:solidFill>
                <a:latin typeface="cnn_sans_display"/>
              </a:rPr>
              <a:t>德姆斯基指出，截至週三上午，</a:t>
            </a:r>
            <a:r>
              <a:rPr lang="zh-TW" altLang="zh-TW" sz="1600" dirty="0">
                <a:solidFill>
                  <a:srgbClr val="7030A0"/>
                </a:solidFill>
                <a:highlight>
                  <a:srgbClr val="FFFF00"/>
                </a:highlight>
                <a:latin typeface="cnn_sans_display"/>
              </a:rPr>
              <a:t>已有超過</a:t>
            </a:r>
            <a:r>
              <a:rPr lang="en-US" altLang="zh-TW" sz="1600" dirty="0">
                <a:solidFill>
                  <a:srgbClr val="7030A0"/>
                </a:solidFill>
                <a:highlight>
                  <a:srgbClr val="FFFF00"/>
                </a:highlight>
                <a:latin typeface="cnn_sans_display"/>
              </a:rPr>
              <a:t>15,000</a:t>
            </a:r>
            <a:r>
              <a:rPr lang="zh-TW" altLang="zh-TW" sz="1600" dirty="0">
                <a:solidFill>
                  <a:srgbClr val="7030A0"/>
                </a:solidFill>
                <a:highlight>
                  <a:srgbClr val="FFFF00"/>
                </a:highlight>
                <a:latin typeface="cnn_sans_display"/>
              </a:rPr>
              <a:t>人簽署請願書。他說他還接到了數百人的電話，其中許多是不想成為這類實驗對象的年輕人</a:t>
            </a:r>
            <a:r>
              <a:rPr lang="zh-TW" altLang="zh-TW" sz="1600" dirty="0">
                <a:solidFill>
                  <a:srgbClr val="7030A0"/>
                </a:solidFill>
                <a:latin typeface="cnn_sans_display"/>
              </a:rPr>
              <a:t>。德姆斯基從</a:t>
            </a:r>
            <a:r>
              <a:rPr lang="en-US" altLang="zh-TW" sz="1600" dirty="0">
                <a:solidFill>
                  <a:srgbClr val="7030A0"/>
                </a:solidFill>
                <a:latin typeface="cnn_sans_display"/>
              </a:rPr>
              <a:t>2022</a:t>
            </a:r>
            <a:r>
              <a:rPr lang="zh-TW" altLang="zh-TW" sz="1600" dirty="0">
                <a:solidFill>
                  <a:srgbClr val="7030A0"/>
                </a:solidFill>
                <a:latin typeface="cnn_sans_display"/>
              </a:rPr>
              <a:t>年</a:t>
            </a:r>
            <a:r>
              <a:rPr lang="en-US" altLang="zh-TW" sz="1600" dirty="0">
                <a:solidFill>
                  <a:srgbClr val="7030A0"/>
                </a:solidFill>
                <a:latin typeface="cnn_sans_display"/>
              </a:rPr>
              <a:t>2</a:t>
            </a:r>
            <a:r>
              <a:rPr lang="zh-TW" altLang="zh-TW" sz="1600" dirty="0">
                <a:solidFill>
                  <a:srgbClr val="7030A0"/>
                </a:solidFill>
                <a:latin typeface="cnn_sans_display"/>
              </a:rPr>
              <a:t>月起在「</a:t>
            </a:r>
            <a:r>
              <a:rPr lang="en-US" altLang="zh-TW" sz="1600" dirty="0">
                <a:solidFill>
                  <a:srgbClr val="7030A0"/>
                </a:solidFill>
                <a:latin typeface="cnn_sans_display"/>
              </a:rPr>
              <a:t>OFF Radio Krakow</a:t>
            </a:r>
            <a:r>
              <a:rPr lang="zh-TW" altLang="zh-TW" sz="1600" dirty="0">
                <a:solidFill>
                  <a:srgbClr val="7030A0"/>
                </a:solidFill>
                <a:latin typeface="cnn_sans_display"/>
              </a:rPr>
              <a:t>」採訪逃離戰爭的烏克蘭人，直到</a:t>
            </a:r>
            <a:r>
              <a:rPr lang="en-US" altLang="zh-TW" sz="1600" dirty="0">
                <a:solidFill>
                  <a:srgbClr val="7030A0"/>
                </a:solidFill>
                <a:latin typeface="cnn_sans_display"/>
              </a:rPr>
              <a:t>8</a:t>
            </a:r>
            <a:r>
              <a:rPr lang="zh-TW" altLang="zh-TW" sz="1600" dirty="0">
                <a:solidFill>
                  <a:srgbClr val="7030A0"/>
                </a:solidFill>
                <a:latin typeface="cnn_sans_display"/>
              </a:rPr>
              <a:t>月，</a:t>
            </a:r>
            <a:r>
              <a:rPr lang="zh-TW" altLang="zh-TW" sz="1600" dirty="0">
                <a:solidFill>
                  <a:srgbClr val="7030A0"/>
                </a:solidFill>
                <a:highlight>
                  <a:srgbClr val="FFFF00"/>
                </a:highlight>
                <a:latin typeface="cnn_sans_display"/>
              </a:rPr>
              <a:t>他和十幾名記者一起被解僱。他表示，被解雇令人震驚，因為該廣播公司是一家由納稅人支持的公共電台</a:t>
            </a:r>
            <a:r>
              <a:rPr lang="zh-TW" altLang="zh-TW" sz="1600" dirty="0">
                <a:solidFill>
                  <a:srgbClr val="7030A0"/>
                </a:solidFill>
                <a:latin typeface="cnn_sans_display"/>
              </a:rPr>
              <a:t>。電台台長普利特則堅稱，沒有記者因為人工智能而被解僱，而是因為收視率「接近零」。</a:t>
            </a:r>
            <a:endParaRPr lang="zh-TW" altLang="en-US" dirty="0"/>
          </a:p>
        </p:txBody>
      </p:sp>
    </p:spTree>
    <p:extLst>
      <p:ext uri="{BB962C8B-B14F-4D97-AF65-F5344CB8AC3E}">
        <p14:creationId xmlns:p14="http://schemas.microsoft.com/office/powerpoint/2010/main" val="13702287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13964" y="0"/>
            <a:ext cx="7050742" cy="744071"/>
          </a:xfrm>
        </p:spPr>
        <p:txBody>
          <a:bodyPr>
            <a:normAutofit/>
          </a:bodyPr>
          <a:lstStyle/>
          <a:p>
            <a:r>
              <a:rPr lang="zh-TW" altLang="en-US" sz="2800" dirty="0"/>
              <a:t>電子商務的理論 </a:t>
            </a:r>
            <a:r>
              <a:rPr lang="en-US" altLang="zh-TW" sz="2800" dirty="0"/>
              <a:t>(</a:t>
            </a:r>
            <a:r>
              <a:rPr lang="zh-TW" altLang="en-US" sz="2800" dirty="0"/>
              <a:t>續</a:t>
            </a:r>
            <a:r>
              <a:rPr lang="en-US" altLang="zh-TW" sz="2800" dirty="0"/>
              <a:t>)</a:t>
            </a:r>
            <a:endParaRPr lang="zh-TW" altLang="en-US" sz="2800" dirty="0"/>
          </a:p>
        </p:txBody>
      </p:sp>
      <p:sp>
        <p:nvSpPr>
          <p:cNvPr id="3" name="內容版面配置區 2"/>
          <p:cNvSpPr>
            <a:spLocks noGrp="1"/>
          </p:cNvSpPr>
          <p:nvPr>
            <p:ph idx="1"/>
          </p:nvPr>
        </p:nvSpPr>
        <p:spPr>
          <a:xfrm>
            <a:off x="521209" y="744072"/>
            <a:ext cx="11228832" cy="4887608"/>
          </a:xfrm>
        </p:spPr>
        <p:txBody>
          <a:bodyPr>
            <a:normAutofit/>
          </a:bodyPr>
          <a:lstStyle/>
          <a:p>
            <a:pPr marL="514350" indent="-514350">
              <a:buFont typeface="+mj-lt"/>
              <a:buAutoNum type="arabicPeriod" startAt="15"/>
            </a:pPr>
            <a:r>
              <a:rPr lang="zh-TW" altLang="en-US" sz="2000" dirty="0">
                <a:solidFill>
                  <a:srgbClr val="003399"/>
                </a:solidFill>
              </a:rPr>
              <a:t>網路直播 </a:t>
            </a:r>
            <a:r>
              <a:rPr lang="en-US" altLang="zh-TW" sz="2000" dirty="0">
                <a:solidFill>
                  <a:srgbClr val="003399"/>
                </a:solidFill>
              </a:rPr>
              <a:t>(</a:t>
            </a:r>
            <a:r>
              <a:rPr lang="en-US" altLang="zh-TW" sz="2000" dirty="0">
                <a:solidFill>
                  <a:srgbClr val="003399"/>
                </a:solidFill>
                <a:highlight>
                  <a:srgbClr val="FFFF00"/>
                </a:highlight>
              </a:rPr>
              <a:t>Online Streaming, LIVE</a:t>
            </a:r>
            <a:r>
              <a:rPr lang="en-US" altLang="zh-TW" sz="2000" dirty="0">
                <a:solidFill>
                  <a:srgbClr val="003399"/>
                </a:solidFill>
              </a:rPr>
              <a:t>) </a:t>
            </a:r>
          </a:p>
          <a:p>
            <a:pPr marL="0" indent="0">
              <a:buNone/>
            </a:pPr>
            <a:endParaRPr lang="zh-TW" altLang="en-US" sz="2000" dirty="0">
              <a:solidFill>
                <a:srgbClr val="003399"/>
              </a:solidFill>
            </a:endParaRPr>
          </a:p>
          <a:p>
            <a:pPr marL="457200" lvl="1" indent="0">
              <a:buNone/>
            </a:pPr>
            <a:r>
              <a:rPr lang="zh-TW" altLang="en-US" sz="1800" b="1" dirty="0">
                <a:solidFill>
                  <a:srgbClr val="003399"/>
                </a:solidFill>
              </a:rPr>
              <a:t>        利用</a:t>
            </a:r>
            <a:r>
              <a:rPr lang="zh-TW" altLang="en-US" sz="1800" b="1" dirty="0">
                <a:solidFill>
                  <a:srgbClr val="003399"/>
                </a:solidFill>
                <a:highlight>
                  <a:srgbClr val="FFFF00"/>
                </a:highlight>
              </a:rPr>
              <a:t>網路將自己的影音</a:t>
            </a:r>
            <a:r>
              <a:rPr lang="zh-TW" altLang="en-US" sz="1800" b="1" dirty="0">
                <a:solidFill>
                  <a:srgbClr val="003399"/>
                </a:solidFill>
              </a:rPr>
              <a:t>傳遞給</a:t>
            </a:r>
            <a:r>
              <a:rPr lang="zh-TW" altLang="en-US" sz="1800" b="1" dirty="0">
                <a:solidFill>
                  <a:srgbClr val="003399"/>
                </a:solidFill>
                <a:highlight>
                  <a:srgbClr val="FFFF00"/>
                </a:highlight>
              </a:rPr>
              <a:t>網路使用者</a:t>
            </a:r>
            <a:r>
              <a:rPr lang="zh-TW" altLang="en-US" sz="1800" b="1" dirty="0">
                <a:solidFill>
                  <a:srgbClr val="003399"/>
                </a:solidFill>
              </a:rPr>
              <a:t>觀看，進行產品</a:t>
            </a:r>
            <a:r>
              <a:rPr lang="zh-TW" altLang="en-US" sz="1800" b="1" dirty="0">
                <a:solidFill>
                  <a:srgbClr val="003399"/>
                </a:solidFill>
                <a:highlight>
                  <a:srgbClr val="FFFF00"/>
                </a:highlight>
              </a:rPr>
              <a:t>展示、演講或是其他互動的行為</a:t>
            </a:r>
            <a:r>
              <a:rPr lang="zh-TW" altLang="en-US" sz="1800" b="1" dirty="0">
                <a:solidFill>
                  <a:srgbClr val="003399"/>
                </a:solidFill>
              </a:rPr>
              <a:t>，可根據觀眾的反應來即時調整內容</a:t>
            </a:r>
            <a:r>
              <a:rPr lang="zh-TW" altLang="en-US" sz="1800" b="1" dirty="0">
                <a:solidFill>
                  <a:srgbClr val="003399"/>
                </a:solidFill>
                <a:effectLst/>
              </a:rPr>
              <a:t>。</a:t>
            </a:r>
            <a:endParaRPr lang="en-US" altLang="zh-TW" sz="1800" b="1" dirty="0">
              <a:solidFill>
                <a:srgbClr val="003399"/>
              </a:solidFill>
            </a:endParaRPr>
          </a:p>
          <a:p>
            <a:pPr lvl="1"/>
            <a:endParaRPr lang="en-US" altLang="zh-TW" sz="3400" b="1" dirty="0"/>
          </a:p>
          <a:p>
            <a:pPr marL="457200" lvl="1" indent="0">
              <a:buNone/>
            </a:pPr>
            <a:r>
              <a:rPr lang="en-US" altLang="zh-TW" sz="1800" b="1" dirty="0">
                <a:solidFill>
                  <a:srgbClr val="003399"/>
                </a:solidFill>
              </a:rPr>
              <a:t>         2019</a:t>
            </a:r>
            <a:r>
              <a:rPr lang="zh-TW" altLang="en-US" sz="1800" b="1" dirty="0">
                <a:solidFill>
                  <a:srgbClr val="003399"/>
                </a:solidFill>
              </a:rPr>
              <a:t>年</a:t>
            </a:r>
            <a:r>
              <a:rPr lang="en-US" altLang="zh-TW" sz="1800" b="1" dirty="0">
                <a:solidFill>
                  <a:srgbClr val="003399"/>
                </a:solidFill>
              </a:rPr>
              <a:t>3</a:t>
            </a:r>
            <a:r>
              <a:rPr lang="zh-TW" altLang="en-US" sz="1800" b="1" dirty="0">
                <a:solidFill>
                  <a:srgbClr val="003399"/>
                </a:solidFill>
              </a:rPr>
              <a:t>月</a:t>
            </a:r>
            <a:r>
              <a:rPr lang="zh-TW" altLang="en-US" sz="1800" b="1" dirty="0">
                <a:solidFill>
                  <a:srgbClr val="003399"/>
                </a:solidFill>
                <a:highlight>
                  <a:srgbClr val="FFFF00"/>
                </a:highlight>
              </a:rPr>
              <a:t>蝦皮購物</a:t>
            </a:r>
            <a:r>
              <a:rPr lang="zh-TW" altLang="en-US" sz="1800" b="1" dirty="0">
                <a:solidFill>
                  <a:srgbClr val="003399"/>
                </a:solidFill>
              </a:rPr>
              <a:t>在台灣推出</a:t>
            </a:r>
            <a:r>
              <a:rPr lang="en-US" altLang="zh-TW" sz="1800" b="1" dirty="0">
                <a:solidFill>
                  <a:srgbClr val="003399"/>
                </a:solidFill>
              </a:rPr>
              <a:t> Shopee LIVE</a:t>
            </a:r>
            <a:r>
              <a:rPr lang="zh-TW" altLang="en-US" sz="1800" b="1" dirty="0">
                <a:solidFill>
                  <a:srgbClr val="003399"/>
                </a:solidFill>
                <a:highlight>
                  <a:srgbClr val="FFFF00"/>
                </a:highlight>
              </a:rPr>
              <a:t>直播</a:t>
            </a:r>
            <a:r>
              <a:rPr lang="zh-TW" altLang="en-US" sz="1800" b="1" dirty="0">
                <a:solidFill>
                  <a:srgbClr val="003399"/>
                </a:solidFill>
              </a:rPr>
              <a:t>，以 </a:t>
            </a:r>
            <a:r>
              <a:rPr lang="zh-TW" altLang="en-US" sz="1800" b="1" dirty="0">
                <a:solidFill>
                  <a:srgbClr val="003399"/>
                </a:solidFill>
                <a:highlight>
                  <a:srgbClr val="FFFF00"/>
                </a:highlight>
              </a:rPr>
              <a:t>影音互動功能</a:t>
            </a:r>
            <a:r>
              <a:rPr lang="zh-TW" altLang="en-US" sz="1800" b="1" dirty="0">
                <a:solidFill>
                  <a:srgbClr val="003399"/>
                </a:solidFill>
              </a:rPr>
              <a:t>來吸引消費者的目光，增加其購買率，消費者可透過</a:t>
            </a:r>
            <a:r>
              <a:rPr lang="en-US" altLang="zh-TW" sz="1800" b="1" dirty="0">
                <a:solidFill>
                  <a:srgbClr val="003399"/>
                </a:solidFill>
              </a:rPr>
              <a:t>Shopee LIVE </a:t>
            </a:r>
            <a:r>
              <a:rPr lang="zh-TW" altLang="en-US" sz="1800" b="1" dirty="0">
                <a:solidFill>
                  <a:srgbClr val="003399"/>
                </a:solidFill>
              </a:rPr>
              <a:t>觀看直播，過程中不需離開頁面就能在小視窗中完成購物。根據蝦皮內部的統計，透過直播功能，</a:t>
            </a:r>
            <a:r>
              <a:rPr lang="zh-TW" altLang="en-US" sz="1800" b="1" dirty="0">
                <a:solidFill>
                  <a:srgbClr val="003399"/>
                </a:solidFill>
                <a:highlight>
                  <a:srgbClr val="FFFF00"/>
                </a:highlight>
              </a:rPr>
              <a:t>每小時平均訂單達到平日的</a:t>
            </a:r>
            <a:r>
              <a:rPr lang="en-US" altLang="zh-TW" sz="1800" b="1" dirty="0">
                <a:solidFill>
                  <a:srgbClr val="003399"/>
                </a:solidFill>
                <a:highlight>
                  <a:srgbClr val="FFFF00"/>
                </a:highlight>
              </a:rPr>
              <a:t>4</a:t>
            </a:r>
            <a:r>
              <a:rPr lang="zh-TW" altLang="en-US" sz="1800" b="1" dirty="0">
                <a:solidFill>
                  <a:srgbClr val="003399"/>
                </a:solidFill>
                <a:highlight>
                  <a:srgbClr val="FFFF00"/>
                </a:highlight>
              </a:rPr>
              <a:t>倍。</a:t>
            </a:r>
            <a:endParaRPr lang="en-US" altLang="zh-TW" sz="1800" b="1" dirty="0">
              <a:solidFill>
                <a:srgbClr val="003399"/>
              </a:solidFill>
              <a:highlight>
                <a:srgbClr val="FFFF00"/>
              </a:highlight>
            </a:endParaRPr>
          </a:p>
          <a:p>
            <a:pPr lvl="1"/>
            <a:endParaRPr lang="en-US" altLang="zh-TW" sz="1800" b="1" dirty="0">
              <a:solidFill>
                <a:srgbClr val="003399"/>
              </a:solidFill>
            </a:endParaRPr>
          </a:p>
          <a:p>
            <a:pPr marL="457200" lvl="1" indent="0">
              <a:buNone/>
            </a:pPr>
            <a:r>
              <a:rPr lang="zh-CN" altLang="en-US" sz="1800" b="1" dirty="0">
                <a:solidFill>
                  <a:srgbClr val="003399"/>
                </a:solidFill>
                <a:effectLst/>
              </a:rPr>
              <a:t>以下是一些成功的線上直播案例：</a:t>
            </a:r>
            <a:endParaRPr lang="en-US" altLang="zh-CN" sz="1800" b="1" dirty="0">
              <a:solidFill>
                <a:srgbClr val="003399"/>
              </a:solidFill>
              <a:effectLst/>
            </a:endParaRPr>
          </a:p>
          <a:p>
            <a:pPr lvl="1"/>
            <a:endParaRPr lang="en-US" altLang="zh-TW" sz="1400" b="1" dirty="0">
              <a:solidFill>
                <a:srgbClr val="003399"/>
              </a:solidFill>
            </a:endParaRPr>
          </a:p>
          <a:p>
            <a:pPr marL="457200" lvl="1" indent="0">
              <a:buNone/>
            </a:pPr>
            <a:r>
              <a:rPr lang="en-US" altLang="zh-TW" sz="1400" b="1" dirty="0">
                <a:solidFill>
                  <a:srgbClr val="003399"/>
                </a:solidFill>
                <a:effectLst/>
              </a:rPr>
              <a:t>-   </a:t>
            </a:r>
            <a:r>
              <a:rPr lang="en-US" altLang="zh-TW" sz="1600" b="1" dirty="0">
                <a:solidFill>
                  <a:srgbClr val="003399"/>
                </a:solidFill>
                <a:effectLst/>
              </a:rPr>
              <a:t>YouTube Live</a:t>
            </a:r>
            <a:r>
              <a:rPr lang="zh-TW" altLang="en-US" sz="1600" b="1" dirty="0">
                <a:solidFill>
                  <a:srgbClr val="003399"/>
                </a:solidFill>
                <a:effectLst/>
              </a:rPr>
              <a:t>：</a:t>
            </a:r>
            <a:r>
              <a:rPr lang="en-US" altLang="zh-TW" sz="1600" b="1" dirty="0">
                <a:solidFill>
                  <a:srgbClr val="003399"/>
                </a:solidFill>
                <a:effectLst/>
                <a:highlight>
                  <a:srgbClr val="FFFF00"/>
                </a:highlight>
              </a:rPr>
              <a:t>YouTube Live </a:t>
            </a:r>
            <a:r>
              <a:rPr lang="zh-TW" altLang="en-US" sz="1600" b="1" dirty="0">
                <a:solidFill>
                  <a:srgbClr val="003399"/>
                </a:solidFill>
                <a:effectLst/>
                <a:highlight>
                  <a:srgbClr val="FFFF00"/>
                </a:highlight>
              </a:rPr>
              <a:t>是 </a:t>
            </a:r>
            <a:r>
              <a:rPr lang="en-US" altLang="zh-TW" sz="1600" b="1" dirty="0">
                <a:solidFill>
                  <a:srgbClr val="003399"/>
                </a:solidFill>
                <a:effectLst/>
                <a:highlight>
                  <a:srgbClr val="FFFF00"/>
                </a:highlight>
              </a:rPr>
              <a:t>Google </a:t>
            </a:r>
            <a:r>
              <a:rPr lang="zh-TW" altLang="en-US" sz="1600" b="1" dirty="0">
                <a:solidFill>
                  <a:srgbClr val="003399"/>
                </a:solidFill>
                <a:effectLst/>
                <a:highlight>
                  <a:srgbClr val="FFFF00"/>
                </a:highlight>
              </a:rPr>
              <a:t>擁有的 </a:t>
            </a:r>
            <a:r>
              <a:rPr lang="en-US" altLang="zh-TW" sz="1600" b="1" dirty="0">
                <a:solidFill>
                  <a:srgbClr val="003399"/>
                </a:solidFill>
                <a:effectLst/>
                <a:highlight>
                  <a:srgbClr val="FFFF00"/>
                </a:highlight>
              </a:rPr>
              <a:t>YouTube </a:t>
            </a:r>
            <a:r>
              <a:rPr lang="zh-TW" altLang="en-US" sz="1600" b="1" dirty="0">
                <a:solidFill>
                  <a:srgbClr val="003399"/>
                </a:solidFill>
                <a:effectLst/>
                <a:highlight>
                  <a:srgbClr val="FFFF00"/>
                </a:highlight>
              </a:rPr>
              <a:t>平臺的即時直播功能</a:t>
            </a:r>
            <a:r>
              <a:rPr lang="zh-TW" altLang="en-US" sz="1600" b="1" dirty="0">
                <a:solidFill>
                  <a:srgbClr val="003399"/>
                </a:solidFill>
                <a:effectLst/>
              </a:rPr>
              <a:t>，它使 </a:t>
            </a:r>
            <a:r>
              <a:rPr lang="en-US" altLang="zh-TW" sz="1600" b="1" dirty="0">
                <a:solidFill>
                  <a:srgbClr val="003399"/>
                </a:solidFill>
                <a:effectLst/>
              </a:rPr>
              <a:t>YouTuber </a:t>
            </a:r>
            <a:r>
              <a:rPr lang="zh-TW" altLang="en-US" sz="1600" b="1" dirty="0">
                <a:solidFill>
                  <a:srgbClr val="003399"/>
                </a:solidFill>
                <a:effectLst/>
              </a:rPr>
              <a:t>和</a:t>
            </a:r>
            <a:r>
              <a:rPr lang="zh-TW" altLang="en-US" sz="1600" b="1" dirty="0">
                <a:solidFill>
                  <a:srgbClr val="003399"/>
                </a:solidFill>
                <a:effectLst/>
                <a:highlight>
                  <a:srgbClr val="FFFF00"/>
                </a:highlight>
              </a:rPr>
              <a:t>內容創作者能夠直播活動、</a:t>
            </a:r>
            <a:r>
              <a:rPr lang="en-US" altLang="zh-TW" sz="1600" b="1" dirty="0">
                <a:solidFill>
                  <a:srgbClr val="003399"/>
                </a:solidFill>
                <a:effectLst/>
                <a:highlight>
                  <a:srgbClr val="FFFF00"/>
                </a:highlight>
              </a:rPr>
              <a:t>Q&amp;A</a:t>
            </a:r>
            <a:r>
              <a:rPr lang="zh-TW" altLang="en-US" sz="1600" b="1" dirty="0">
                <a:solidFill>
                  <a:srgbClr val="003399"/>
                </a:solidFill>
                <a:effectLst/>
                <a:highlight>
                  <a:srgbClr val="FFFF00"/>
                </a:highlight>
              </a:rPr>
              <a:t>、音樂表演等</a:t>
            </a:r>
            <a:r>
              <a:rPr lang="zh-TW" altLang="en-US" sz="1600" b="1" dirty="0">
                <a:solidFill>
                  <a:srgbClr val="003399"/>
                </a:solidFill>
                <a:effectLst/>
              </a:rPr>
              <a:t>。成功案例包括 </a:t>
            </a:r>
            <a:r>
              <a:rPr lang="en-US" altLang="zh-TW" sz="1600" b="1" dirty="0">
                <a:solidFill>
                  <a:srgbClr val="003399"/>
                </a:solidFill>
                <a:effectLst/>
                <a:highlight>
                  <a:srgbClr val="FFFF00"/>
                </a:highlight>
              </a:rPr>
              <a:t>PewDiePie </a:t>
            </a:r>
            <a:r>
              <a:rPr lang="zh-TW" altLang="en-US" sz="1600" b="1" dirty="0">
                <a:solidFill>
                  <a:srgbClr val="003399"/>
                </a:solidFill>
                <a:effectLst/>
                <a:highlight>
                  <a:srgbClr val="FFFF00"/>
                </a:highlight>
              </a:rPr>
              <a:t>的即時流、音樂家 </a:t>
            </a:r>
            <a:r>
              <a:rPr lang="en-US" altLang="zh-TW" sz="1600" b="1" dirty="0">
                <a:solidFill>
                  <a:srgbClr val="003399"/>
                </a:solidFill>
                <a:effectLst/>
                <a:highlight>
                  <a:srgbClr val="FFFF00"/>
                </a:highlight>
              </a:rPr>
              <a:t>Post Malone </a:t>
            </a:r>
            <a:r>
              <a:rPr lang="zh-TW" altLang="en-US" sz="1600" b="1" dirty="0">
                <a:solidFill>
                  <a:srgbClr val="003399"/>
                </a:solidFill>
                <a:effectLst/>
                <a:highlight>
                  <a:srgbClr val="FFFF00"/>
                </a:highlight>
              </a:rPr>
              <a:t>的音樂會</a:t>
            </a:r>
            <a:r>
              <a:rPr lang="zh-TW" altLang="en-US" sz="1600" b="1" dirty="0">
                <a:solidFill>
                  <a:srgbClr val="003399"/>
                </a:solidFill>
                <a:effectLst/>
              </a:rPr>
              <a:t>等。</a:t>
            </a:r>
            <a:endParaRPr lang="en-US" altLang="zh-TW" sz="1600" b="1" dirty="0">
              <a:solidFill>
                <a:srgbClr val="003399"/>
              </a:solidFill>
              <a:effectLst/>
            </a:endParaRPr>
          </a:p>
          <a:p>
            <a:pPr lvl="1"/>
            <a:endParaRPr lang="en-US" altLang="zh-TW" sz="1400" b="1" dirty="0">
              <a:solidFill>
                <a:srgbClr val="003399"/>
              </a:solidFill>
            </a:endParaRPr>
          </a:p>
          <a:p>
            <a:pPr marL="457200" lvl="1" indent="0">
              <a:buNone/>
            </a:pPr>
            <a:r>
              <a:rPr lang="en-US" altLang="zh-TW" sz="1400" b="1" dirty="0">
                <a:solidFill>
                  <a:srgbClr val="003399"/>
                </a:solidFill>
                <a:effectLst/>
              </a:rPr>
              <a:t>-  </a:t>
            </a:r>
            <a:r>
              <a:rPr lang="en-US" altLang="zh-TW" sz="1600" b="1" dirty="0">
                <a:solidFill>
                  <a:srgbClr val="003399"/>
                </a:solidFill>
                <a:effectLst/>
                <a:highlight>
                  <a:srgbClr val="FFFF00"/>
                </a:highlight>
              </a:rPr>
              <a:t>Facebook Live</a:t>
            </a:r>
            <a:r>
              <a:rPr lang="zh-TW" altLang="en-US" sz="1600" b="1" dirty="0">
                <a:solidFill>
                  <a:srgbClr val="003399"/>
                </a:solidFill>
                <a:effectLst/>
                <a:highlight>
                  <a:srgbClr val="FFFF00"/>
                </a:highlight>
              </a:rPr>
              <a:t>：</a:t>
            </a:r>
            <a:r>
              <a:rPr lang="en-US" altLang="zh-TW" sz="1600" b="1" dirty="0">
                <a:solidFill>
                  <a:srgbClr val="003399"/>
                </a:solidFill>
                <a:effectLst/>
                <a:highlight>
                  <a:srgbClr val="FFFF00"/>
                </a:highlight>
              </a:rPr>
              <a:t>Facebook Live</a:t>
            </a:r>
            <a:r>
              <a:rPr lang="en-US" altLang="zh-TW" sz="1600" b="1" dirty="0">
                <a:solidFill>
                  <a:srgbClr val="003399"/>
                </a:solidFill>
                <a:effectLst/>
              </a:rPr>
              <a:t> </a:t>
            </a:r>
            <a:r>
              <a:rPr lang="zh-TW" altLang="en-US" sz="1600" b="1" dirty="0">
                <a:solidFill>
                  <a:srgbClr val="003399"/>
                </a:solidFill>
                <a:effectLst/>
              </a:rPr>
              <a:t>允許 </a:t>
            </a:r>
            <a:r>
              <a:rPr lang="en-US" altLang="zh-TW" sz="1600" b="1" dirty="0">
                <a:solidFill>
                  <a:srgbClr val="003399"/>
                </a:solidFill>
                <a:effectLst/>
              </a:rPr>
              <a:t>Facebook </a:t>
            </a:r>
            <a:r>
              <a:rPr lang="zh-TW" altLang="en-US" sz="1600" b="1" dirty="0">
                <a:solidFill>
                  <a:srgbClr val="003399"/>
                </a:solidFill>
                <a:effectLst/>
                <a:highlight>
                  <a:srgbClr val="FFFF00"/>
                </a:highlight>
              </a:rPr>
              <a:t>使用者直播</a:t>
            </a:r>
            <a:r>
              <a:rPr lang="zh-TW" altLang="en-US" sz="1600" b="1" dirty="0">
                <a:solidFill>
                  <a:srgbClr val="003399"/>
                </a:solidFill>
                <a:effectLst/>
              </a:rPr>
              <a:t>他們的活動，內容創作者和機構也使用它進行線上活動和互動。許多新聞機構和</a:t>
            </a:r>
            <a:r>
              <a:rPr lang="zh-TW" altLang="en-US" sz="1600" b="1" dirty="0">
                <a:solidFill>
                  <a:srgbClr val="003399"/>
                </a:solidFill>
                <a:effectLst/>
                <a:highlight>
                  <a:srgbClr val="FFFF00"/>
                </a:highlight>
              </a:rPr>
              <a:t>名人都使用 </a:t>
            </a:r>
            <a:r>
              <a:rPr lang="en-US" altLang="zh-TW" sz="1600" b="1" dirty="0">
                <a:solidFill>
                  <a:srgbClr val="003399"/>
                </a:solidFill>
                <a:effectLst/>
                <a:highlight>
                  <a:srgbClr val="FFFF00"/>
                </a:highlight>
              </a:rPr>
              <a:t>Facebook Live </a:t>
            </a:r>
            <a:r>
              <a:rPr lang="zh-TW" altLang="en-US" sz="1600" b="1" dirty="0">
                <a:solidFill>
                  <a:srgbClr val="003399"/>
                </a:solidFill>
                <a:effectLst/>
                <a:highlight>
                  <a:srgbClr val="FFFF00"/>
                </a:highlight>
              </a:rPr>
              <a:t>與粉絲交流</a:t>
            </a:r>
            <a:r>
              <a:rPr lang="zh-TW" altLang="en-US" sz="1600" b="1" dirty="0">
                <a:solidFill>
                  <a:srgbClr val="003399"/>
                </a:solidFill>
                <a:effectLst/>
              </a:rPr>
              <a:t>。</a:t>
            </a:r>
            <a:endParaRPr lang="en-US" altLang="zh-TW" sz="1800" b="1" dirty="0">
              <a:solidFill>
                <a:srgbClr val="003399"/>
              </a:solidFill>
            </a:endParaRPr>
          </a:p>
        </p:txBody>
      </p:sp>
    </p:spTree>
    <p:extLst>
      <p:ext uri="{BB962C8B-B14F-4D97-AF65-F5344CB8AC3E}">
        <p14:creationId xmlns:p14="http://schemas.microsoft.com/office/powerpoint/2010/main" val="22632352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64611" y="173784"/>
            <a:ext cx="6470682" cy="421439"/>
          </a:xfrm>
        </p:spPr>
        <p:txBody>
          <a:bodyPr>
            <a:normAutofit/>
          </a:bodyPr>
          <a:lstStyle/>
          <a:p>
            <a:r>
              <a:rPr lang="zh-TW" altLang="en-US" sz="2000" dirty="0"/>
              <a:t>電子商務的理論 </a:t>
            </a:r>
            <a:r>
              <a:rPr lang="en-US" altLang="zh-TW" sz="2000" dirty="0"/>
              <a:t>(</a:t>
            </a:r>
            <a:r>
              <a:rPr lang="zh-TW" altLang="en-US" sz="2000" dirty="0"/>
              <a:t>續</a:t>
            </a:r>
            <a:r>
              <a:rPr lang="en-US" altLang="zh-TW" sz="2000" dirty="0"/>
              <a:t>)</a:t>
            </a:r>
            <a:endParaRPr lang="zh-TW" altLang="en-US" sz="2000" dirty="0"/>
          </a:p>
        </p:txBody>
      </p:sp>
      <p:sp>
        <p:nvSpPr>
          <p:cNvPr id="3" name="內容版面配置區 2"/>
          <p:cNvSpPr>
            <a:spLocks noGrp="1"/>
          </p:cNvSpPr>
          <p:nvPr>
            <p:ph idx="1"/>
          </p:nvPr>
        </p:nvSpPr>
        <p:spPr>
          <a:xfrm>
            <a:off x="414471" y="719606"/>
            <a:ext cx="11551023" cy="5766359"/>
          </a:xfrm>
        </p:spPr>
        <p:txBody>
          <a:bodyPr>
            <a:normAutofit fontScale="32500" lnSpcReduction="20000"/>
          </a:bodyPr>
          <a:lstStyle/>
          <a:p>
            <a:pPr marL="0" indent="0">
              <a:buNone/>
            </a:pPr>
            <a:endParaRPr lang="en-US" altLang="zh-TW" sz="4900" dirty="0">
              <a:solidFill>
                <a:srgbClr val="003399"/>
              </a:solidFill>
            </a:endParaRPr>
          </a:p>
          <a:p>
            <a:pPr marL="0" indent="0">
              <a:buNone/>
            </a:pPr>
            <a:r>
              <a:rPr lang="en-US" altLang="zh-TW" sz="5500" dirty="0">
                <a:solidFill>
                  <a:srgbClr val="003399"/>
                </a:solidFill>
              </a:rPr>
              <a:t>10 </a:t>
            </a:r>
            <a:r>
              <a:rPr lang="zh-TW" altLang="en-US" sz="5500" dirty="0">
                <a:solidFill>
                  <a:srgbClr val="003399"/>
                </a:solidFill>
              </a:rPr>
              <a:t>網路直播 </a:t>
            </a:r>
            <a:r>
              <a:rPr lang="en-US" altLang="zh-TW" sz="5500" dirty="0">
                <a:solidFill>
                  <a:srgbClr val="003399"/>
                </a:solidFill>
              </a:rPr>
              <a:t>(</a:t>
            </a:r>
            <a:r>
              <a:rPr lang="en-US" altLang="zh-TW" sz="5500" dirty="0">
                <a:solidFill>
                  <a:srgbClr val="003399"/>
                </a:solidFill>
                <a:highlight>
                  <a:srgbClr val="FFFF00"/>
                </a:highlight>
              </a:rPr>
              <a:t>Online Streaming, LIVE</a:t>
            </a:r>
            <a:r>
              <a:rPr lang="en-US" altLang="zh-TW" sz="5500" dirty="0">
                <a:solidFill>
                  <a:srgbClr val="003399"/>
                </a:solidFill>
              </a:rPr>
              <a:t>) </a:t>
            </a:r>
            <a:endParaRPr lang="zh-TW" altLang="en-US" sz="5500" dirty="0">
              <a:solidFill>
                <a:srgbClr val="003399"/>
              </a:solidFill>
            </a:endParaRPr>
          </a:p>
          <a:p>
            <a:pPr lvl="1"/>
            <a:endParaRPr lang="en-US" altLang="zh-TW" sz="4900" dirty="0">
              <a:solidFill>
                <a:srgbClr val="003399"/>
              </a:solidFill>
            </a:endParaRPr>
          </a:p>
          <a:p>
            <a:pPr lvl="1"/>
            <a:endParaRPr lang="en-US" altLang="zh-TW" sz="4900" b="1" i="0" dirty="0">
              <a:solidFill>
                <a:srgbClr val="003399"/>
              </a:solidFill>
              <a:effectLst/>
              <a:highlight>
                <a:srgbClr val="FFFF00"/>
              </a:highlight>
              <a:latin typeface="微軟正黑體" panose="020B0604030504040204" pitchFamily="34" charset="-120"/>
              <a:ea typeface="微軟正黑體" panose="020B0604030504040204" pitchFamily="34" charset="-120"/>
            </a:endParaRPr>
          </a:p>
          <a:p>
            <a:pPr lvl="1"/>
            <a:r>
              <a:rPr lang="zh-TW" altLang="en-US" sz="4900" b="1" i="0" dirty="0">
                <a:solidFill>
                  <a:srgbClr val="003399"/>
                </a:solidFill>
                <a:effectLst/>
                <a:highlight>
                  <a:srgbClr val="FFFF00"/>
                </a:highlight>
                <a:latin typeface="微軟正黑體" panose="020B0604030504040204" pitchFamily="34" charset="-120"/>
                <a:ea typeface="微軟正黑體" panose="020B0604030504040204" pitchFamily="34" charset="-120"/>
              </a:rPr>
              <a:t>中式直播電商　落地歐美水土不服</a:t>
            </a:r>
            <a:endParaRPr lang="en-US" altLang="zh-TW" sz="4900" b="1" i="0" dirty="0">
              <a:solidFill>
                <a:srgbClr val="003399"/>
              </a:solidFill>
              <a:effectLst/>
              <a:highlight>
                <a:srgbClr val="FFFF00"/>
              </a:highlight>
              <a:latin typeface="微軟正黑體" panose="020B0604030504040204" pitchFamily="34" charset="-120"/>
              <a:ea typeface="微軟正黑體" panose="020B0604030504040204" pitchFamily="34" charset="-120"/>
            </a:endParaRPr>
          </a:p>
          <a:p>
            <a:pPr marL="457200" lvl="1" indent="0">
              <a:buNone/>
            </a:pPr>
            <a:endParaRPr lang="en-US" altLang="zh-TW" sz="2900" b="1" i="0" dirty="0">
              <a:solidFill>
                <a:srgbClr val="000000"/>
              </a:solidFill>
              <a:effectLst/>
              <a:latin typeface="微軟正黑體" panose="020B0604030504040204" pitchFamily="34" charset="-120"/>
              <a:ea typeface="微軟正黑體" panose="020B0604030504040204" pitchFamily="34" charset="-120"/>
            </a:endParaRPr>
          </a:p>
          <a:p>
            <a:pPr marL="457200" lvl="1" indent="0">
              <a:buNone/>
            </a:pPr>
            <a:r>
              <a:rPr lang="en-US" altLang="zh-TW" sz="4900" b="1" i="0" dirty="0">
                <a:solidFill>
                  <a:srgbClr val="003399"/>
                </a:solidFill>
                <a:effectLst/>
                <a:latin typeface="微軟正黑體" panose="020B0604030504040204" pitchFamily="34" charset="-120"/>
                <a:ea typeface="微軟正黑體" panose="020B0604030504040204" pitchFamily="34" charset="-120"/>
              </a:rPr>
              <a:t>(0710.22) TikTok </a:t>
            </a:r>
            <a:r>
              <a:rPr lang="en-US" altLang="zh-TW" sz="4900" b="1" i="0" dirty="0">
                <a:solidFill>
                  <a:srgbClr val="003399"/>
                </a:solidFill>
                <a:effectLst/>
                <a:highlight>
                  <a:srgbClr val="FFFF00"/>
                </a:highlight>
                <a:latin typeface="微軟正黑體" panose="020B0604030504040204" pitchFamily="34" charset="-120"/>
                <a:ea typeface="微軟正黑體" panose="020B0604030504040204" pitchFamily="34" charset="-120"/>
              </a:rPr>
              <a:t>abandons ecommerce expansion </a:t>
            </a:r>
            <a:r>
              <a:rPr lang="en-US" altLang="zh-TW" sz="4900" b="1" i="0" dirty="0">
                <a:solidFill>
                  <a:srgbClr val="003399"/>
                </a:solidFill>
                <a:effectLst/>
                <a:latin typeface="微軟正黑體" panose="020B0604030504040204" pitchFamily="34" charset="-120"/>
                <a:ea typeface="微軟正黑體" panose="020B0604030504040204" pitchFamily="34" charset="-120"/>
              </a:rPr>
              <a:t>in Europe and US</a:t>
            </a:r>
          </a:p>
          <a:p>
            <a:pPr marL="457200" lvl="1" indent="0">
              <a:buNone/>
            </a:pPr>
            <a:r>
              <a:rPr lang="en-US" altLang="zh-TW" sz="4900" b="1" i="0" dirty="0">
                <a:solidFill>
                  <a:srgbClr val="003399"/>
                </a:solidFill>
                <a:effectLst/>
                <a:latin typeface="微軟正黑體" panose="020B0604030504040204" pitchFamily="34" charset="-120"/>
                <a:ea typeface="微軟正黑體" panose="020B0604030504040204" pitchFamily="34" charset="-120"/>
              </a:rPr>
              <a:t>Chinese-owned social media platform’s foray into livestream shopping in the UK has struggled to gain traction    </a:t>
            </a:r>
          </a:p>
          <a:p>
            <a:pPr marL="457200" lvl="1" indent="0">
              <a:buNone/>
            </a:pPr>
            <a:r>
              <a:rPr lang="zh-TW" altLang="en-US" sz="4900" b="1" i="0" dirty="0">
                <a:solidFill>
                  <a:srgbClr val="003399"/>
                </a:solidFill>
                <a:effectLst/>
                <a:latin typeface="微軟正黑體" panose="020B0604030504040204" pitchFamily="34" charset="-120"/>
                <a:ea typeface="微軟正黑體" panose="020B0604030504040204" pitchFamily="34" charset="-120"/>
              </a:rPr>
              <a:t>中國人擁有的</a:t>
            </a:r>
            <a:r>
              <a:rPr lang="zh-TW" altLang="en-US" sz="4900" b="1" i="0" dirty="0">
                <a:solidFill>
                  <a:srgbClr val="003399"/>
                </a:solidFill>
                <a:effectLst/>
                <a:highlight>
                  <a:srgbClr val="FFFF00"/>
                </a:highlight>
                <a:latin typeface="微軟正黑體" panose="020B0604030504040204" pitchFamily="34" charset="-120"/>
                <a:ea typeface="微軟正黑體" panose="020B0604030504040204" pitchFamily="34" charset="-120"/>
              </a:rPr>
              <a:t>社交媒體</a:t>
            </a:r>
            <a:r>
              <a:rPr lang="zh-TW" altLang="en-US" sz="4900" b="1" i="0" dirty="0">
                <a:solidFill>
                  <a:srgbClr val="003399"/>
                </a:solidFill>
                <a:effectLst/>
                <a:latin typeface="微軟正黑體" panose="020B0604030504040204" pitchFamily="34" charset="-120"/>
                <a:ea typeface="微軟正黑體" panose="020B0604030504040204" pitchFamily="34" charset="-120"/>
              </a:rPr>
              <a:t>平台進軍英國的</a:t>
            </a:r>
            <a:r>
              <a:rPr lang="zh-TW" altLang="en-US" sz="4900" b="1" i="0" dirty="0">
                <a:solidFill>
                  <a:srgbClr val="003399"/>
                </a:solidFill>
                <a:effectLst/>
                <a:highlight>
                  <a:srgbClr val="FFFF00"/>
                </a:highlight>
                <a:latin typeface="微軟正黑體" panose="020B0604030504040204" pitchFamily="34" charset="-120"/>
                <a:ea typeface="微軟正黑體" panose="020B0604030504040204" pitchFamily="34" charset="-120"/>
              </a:rPr>
              <a:t>直播購物</a:t>
            </a:r>
            <a:r>
              <a:rPr lang="zh-TW" altLang="en-US" sz="4900" b="1" i="0" dirty="0">
                <a:solidFill>
                  <a:srgbClr val="003399"/>
                </a:solidFill>
                <a:effectLst/>
                <a:latin typeface="微軟正黑體" panose="020B0604030504040204" pitchFamily="34" charset="-120"/>
                <a:ea typeface="微軟正黑體" panose="020B0604030504040204" pitchFamily="34" charset="-120"/>
              </a:rPr>
              <a:t>一直難以獲得牽引力</a:t>
            </a:r>
            <a:endParaRPr lang="en-US" altLang="zh-TW" sz="4900" b="1" i="0" dirty="0">
              <a:solidFill>
                <a:srgbClr val="003399"/>
              </a:solidFill>
              <a:effectLst/>
              <a:latin typeface="微軟正黑體" panose="020B0604030504040204" pitchFamily="34" charset="-120"/>
              <a:ea typeface="微軟正黑體" panose="020B0604030504040204" pitchFamily="34" charset="-120"/>
            </a:endParaRPr>
          </a:p>
          <a:p>
            <a:pPr marL="457200" lvl="1" indent="0">
              <a:buNone/>
            </a:pPr>
            <a:endParaRPr lang="en-US" altLang="zh-TW" sz="3700" b="1" dirty="0">
              <a:solidFill>
                <a:srgbClr val="003399"/>
              </a:solidFill>
              <a:latin typeface="微軟正黑體" panose="020B0604030504040204" pitchFamily="34" charset="-120"/>
              <a:ea typeface="微軟正黑體" panose="020B0604030504040204" pitchFamily="34" charset="-120"/>
            </a:endParaRPr>
          </a:p>
          <a:p>
            <a:pPr marL="457200" lvl="1" indent="0">
              <a:buNone/>
            </a:pPr>
            <a:endParaRPr lang="en-US" altLang="zh-TW" sz="3700" b="1" i="0" dirty="0">
              <a:solidFill>
                <a:srgbClr val="003399"/>
              </a:solidFill>
              <a:effectLst/>
              <a:latin typeface="微軟正黑體" panose="020B0604030504040204" pitchFamily="34" charset="-120"/>
              <a:ea typeface="微軟正黑體" panose="020B0604030504040204" pitchFamily="34" charset="-120"/>
            </a:endParaRPr>
          </a:p>
          <a:p>
            <a:pPr marL="457200" lvl="1" indent="0">
              <a:buNone/>
            </a:pPr>
            <a:r>
              <a:rPr lang="en-US" altLang="zh-TW" sz="4900" dirty="0">
                <a:solidFill>
                  <a:srgbClr val="003399"/>
                </a:solidFill>
              </a:rPr>
              <a:t>(08182022) TikTok’s extraordinary rise signals a more multipolar internet </a:t>
            </a:r>
          </a:p>
          <a:p>
            <a:pPr marL="0" lvl="1" indent="0">
              <a:spcBef>
                <a:spcPts val="0"/>
              </a:spcBef>
              <a:buNone/>
            </a:pPr>
            <a:r>
              <a:rPr lang="en-US" altLang="zh-TW" sz="4900" dirty="0">
                <a:solidFill>
                  <a:srgbClr val="003399"/>
                </a:solidFill>
              </a:rPr>
              <a:t>Despite criticism as either too trivial or too threatening, the Chinese-owned platform has ‘</a:t>
            </a:r>
            <a:r>
              <a:rPr lang="en-US" altLang="zh-TW" sz="4900" dirty="0">
                <a:solidFill>
                  <a:srgbClr val="003399"/>
                </a:solidFill>
                <a:highlight>
                  <a:srgbClr val="FFFF00"/>
                </a:highlight>
              </a:rPr>
              <a:t>out-</a:t>
            </a:r>
            <a:r>
              <a:rPr lang="en-US" altLang="zh-TW" sz="4900" dirty="0" err="1">
                <a:solidFill>
                  <a:srgbClr val="003399"/>
                </a:solidFill>
                <a:highlight>
                  <a:srgbClr val="FFFF00"/>
                </a:highlight>
              </a:rPr>
              <a:t>blitzscaled</a:t>
            </a:r>
            <a:r>
              <a:rPr lang="en-US" altLang="zh-TW" sz="4900" dirty="0">
                <a:solidFill>
                  <a:srgbClr val="003399"/>
                </a:solidFill>
                <a:highlight>
                  <a:srgbClr val="FFFF00"/>
                </a:highlight>
              </a:rPr>
              <a:t> the </a:t>
            </a:r>
            <a:r>
              <a:rPr lang="en-US" altLang="zh-TW" sz="4900" dirty="0" err="1">
                <a:solidFill>
                  <a:srgbClr val="003399"/>
                </a:solidFill>
                <a:highlight>
                  <a:srgbClr val="FFFF00"/>
                </a:highlight>
              </a:rPr>
              <a:t>blitzscalers</a:t>
            </a:r>
            <a:r>
              <a:rPr lang="en-US" altLang="zh-TW" sz="4900" dirty="0">
                <a:solidFill>
                  <a:srgbClr val="003399"/>
                </a:solidFill>
              </a:rPr>
              <a:t>’ of Silicon </a:t>
            </a:r>
          </a:p>
          <a:p>
            <a:pPr marL="0" lvl="1" indent="0">
              <a:spcBef>
                <a:spcPts val="0"/>
              </a:spcBef>
              <a:buNone/>
            </a:pPr>
            <a:r>
              <a:rPr lang="en-US" altLang="zh-TW" sz="4900" b="1" dirty="0">
                <a:solidFill>
                  <a:srgbClr val="003399"/>
                </a:solidFill>
              </a:rPr>
              <a:t>Valley    </a:t>
            </a:r>
            <a:r>
              <a:rPr lang="zh-TW" altLang="en-US" sz="4900" b="1" dirty="0">
                <a:solidFill>
                  <a:srgbClr val="003399"/>
                </a:solidFill>
              </a:rPr>
              <a:t>                                                                                                                                                                                                                                                                                                                 </a:t>
            </a:r>
            <a:endParaRPr lang="en-US" altLang="zh-TW" sz="4900" b="1" dirty="0">
              <a:solidFill>
                <a:srgbClr val="003399"/>
              </a:solidFill>
            </a:endParaRPr>
          </a:p>
          <a:p>
            <a:pPr marL="0" lvl="1" indent="0">
              <a:spcBef>
                <a:spcPts val="0"/>
              </a:spcBef>
              <a:buNone/>
            </a:pPr>
            <a:r>
              <a:rPr lang="en-US" altLang="zh-TW" sz="4900" b="1" dirty="0">
                <a:solidFill>
                  <a:srgbClr val="003399"/>
                </a:solidFill>
              </a:rPr>
              <a:t>       </a:t>
            </a:r>
            <a:r>
              <a:rPr lang="zh-TW" altLang="en-US" sz="5500" b="1" dirty="0">
                <a:solidFill>
                  <a:srgbClr val="003399"/>
                </a:solidFill>
              </a:rPr>
              <a:t>儘管批評過於</a:t>
            </a:r>
            <a:r>
              <a:rPr lang="zh-TW" altLang="en-US" sz="5500" b="1" dirty="0">
                <a:solidFill>
                  <a:srgbClr val="003399"/>
                </a:solidFill>
                <a:highlight>
                  <a:srgbClr val="FFFF00"/>
                </a:highlight>
              </a:rPr>
              <a:t>瑣碎或過於具有威脅性</a:t>
            </a:r>
            <a:r>
              <a:rPr lang="zh-TW" altLang="en-US" sz="5500" b="1" dirty="0">
                <a:solidFill>
                  <a:srgbClr val="003399"/>
                </a:solidFill>
              </a:rPr>
              <a:t>，但這個中國擁有的平台已經「</a:t>
            </a:r>
            <a:r>
              <a:rPr lang="zh-TW" altLang="en-US" sz="5500" b="1" dirty="0">
                <a:solidFill>
                  <a:srgbClr val="003399"/>
                </a:solidFill>
                <a:highlight>
                  <a:srgbClr val="FFFF00"/>
                </a:highlight>
              </a:rPr>
              <a:t>超越了矽谷的閃電擴張者</a:t>
            </a:r>
            <a:r>
              <a:rPr lang="zh-TW" altLang="en-US" sz="5500" b="1" dirty="0">
                <a:solidFill>
                  <a:srgbClr val="003399"/>
                </a:solidFill>
              </a:rPr>
              <a:t>」</a:t>
            </a:r>
            <a:endParaRPr lang="en-US" altLang="zh-TW" sz="5500" b="1" dirty="0">
              <a:solidFill>
                <a:srgbClr val="003399"/>
              </a:solidFill>
            </a:endParaRPr>
          </a:p>
          <a:p>
            <a:pPr marL="457200" lvl="1" indent="0">
              <a:buNone/>
            </a:pPr>
            <a:endParaRPr lang="en-US" altLang="zh-TW" sz="4900" b="1" dirty="0">
              <a:solidFill>
                <a:srgbClr val="003399"/>
              </a:solidFill>
            </a:endParaRPr>
          </a:p>
          <a:p>
            <a:pPr marL="457200" lvl="1" indent="0">
              <a:buNone/>
            </a:pPr>
            <a:r>
              <a:rPr lang="en-US" altLang="zh-TW" sz="4900" dirty="0">
                <a:solidFill>
                  <a:srgbClr val="003399"/>
                </a:solidFill>
              </a:rPr>
              <a:t>(0811,2022) TikTok employees complain of ‘kill list’ aimed at forcing out London staff </a:t>
            </a:r>
            <a:r>
              <a:rPr lang="en-US" altLang="zh-TW" sz="3700" b="1" dirty="0">
                <a:solidFill>
                  <a:srgbClr val="003399"/>
                </a:solidFill>
                <a:latin typeface="微軟正黑體" panose="020B0604030504040204" pitchFamily="34" charset="-120"/>
                <a:ea typeface="微軟正黑體" panose="020B0604030504040204" pitchFamily="34" charset="-120"/>
              </a:rPr>
              <a:t>Accusations reflect apparent clash of working cultures between UK ecommerce team and Chinese parent </a:t>
            </a:r>
            <a:r>
              <a:rPr lang="en-US" altLang="zh-TW" sz="3700" b="1" dirty="0" err="1">
                <a:solidFill>
                  <a:srgbClr val="003399"/>
                </a:solidFill>
                <a:latin typeface="微軟正黑體" panose="020B0604030504040204" pitchFamily="34" charset="-120"/>
                <a:ea typeface="微軟正黑體" panose="020B0604030504040204" pitchFamily="34" charset="-120"/>
              </a:rPr>
              <a:t>ByteDance</a:t>
            </a:r>
            <a:r>
              <a:rPr lang="en-US" altLang="zh-TW" sz="3700" b="1" dirty="0">
                <a:solidFill>
                  <a:srgbClr val="003399"/>
                </a:solidFill>
                <a:latin typeface="微軟正黑體" panose="020B0604030504040204" pitchFamily="34" charset="-120"/>
                <a:ea typeface="微軟正黑體" panose="020B0604030504040204" pitchFamily="34" charset="-120"/>
              </a:rPr>
              <a:t>  </a:t>
            </a:r>
          </a:p>
          <a:p>
            <a:pPr marL="457200" lvl="1" indent="0">
              <a:buNone/>
            </a:pPr>
            <a:r>
              <a:rPr lang="zh-TW" altLang="en-US" sz="4900" b="1" dirty="0">
                <a:solidFill>
                  <a:srgbClr val="003399"/>
                </a:solidFill>
                <a:latin typeface="微軟正黑體" panose="020B0604030504040204" pitchFamily="34" charset="-120"/>
                <a:ea typeface="微軟正黑體" panose="020B0604030504040204" pitchFamily="34" charset="-120"/>
              </a:rPr>
              <a:t>指控反映了英國</a:t>
            </a:r>
            <a:r>
              <a:rPr lang="zh-TW" altLang="en-US" sz="4900" b="1" dirty="0">
                <a:solidFill>
                  <a:srgbClr val="003399"/>
                </a:solidFill>
                <a:highlight>
                  <a:srgbClr val="FFFF00"/>
                </a:highlight>
                <a:latin typeface="微軟正黑體" panose="020B0604030504040204" pitchFamily="34" charset="-120"/>
                <a:ea typeface="微軟正黑體" panose="020B0604030504040204" pitchFamily="34" charset="-120"/>
              </a:rPr>
              <a:t>電子商務</a:t>
            </a:r>
            <a:r>
              <a:rPr lang="zh-TW" altLang="en-US" sz="4900" b="1" dirty="0">
                <a:solidFill>
                  <a:srgbClr val="003399"/>
                </a:solidFill>
                <a:latin typeface="微軟正黑體" panose="020B0604030504040204" pitchFamily="34" charset="-120"/>
                <a:ea typeface="微軟正黑體" panose="020B0604030504040204" pitchFamily="34" charset="-120"/>
              </a:rPr>
              <a:t>團隊與中國</a:t>
            </a:r>
            <a:r>
              <a:rPr lang="zh-TW" altLang="en-US" sz="4900" b="1" dirty="0">
                <a:solidFill>
                  <a:srgbClr val="003399"/>
                </a:solidFill>
                <a:highlight>
                  <a:srgbClr val="FFFF00"/>
                </a:highlight>
                <a:latin typeface="微軟正黑體" panose="020B0604030504040204" pitchFamily="34" charset="-120"/>
                <a:ea typeface="微軟正黑體" panose="020B0604030504040204" pitchFamily="34" charset="-120"/>
              </a:rPr>
              <a:t>母公司字節跳動</a:t>
            </a:r>
            <a:r>
              <a:rPr lang="zh-TW" altLang="en-US" sz="4900" b="1" dirty="0">
                <a:solidFill>
                  <a:srgbClr val="003399"/>
                </a:solidFill>
                <a:latin typeface="微軟正黑體" panose="020B0604030504040204" pitchFamily="34" charset="-120"/>
                <a:ea typeface="微軟正黑體" panose="020B0604030504040204" pitchFamily="34" charset="-120"/>
              </a:rPr>
              <a:t>之間</a:t>
            </a:r>
            <a:r>
              <a:rPr lang="zh-TW" altLang="en-US" sz="4900" b="1" dirty="0">
                <a:solidFill>
                  <a:srgbClr val="003399"/>
                </a:solidFill>
                <a:highlight>
                  <a:srgbClr val="FFFF00"/>
                </a:highlight>
                <a:latin typeface="微軟正黑體" panose="020B0604030504040204" pitchFamily="34" charset="-120"/>
                <a:ea typeface="微軟正黑體" panose="020B0604030504040204" pitchFamily="34" charset="-120"/>
              </a:rPr>
              <a:t>工作文化的明顯衝突</a:t>
            </a:r>
            <a:r>
              <a:rPr lang="zh-TW" altLang="en-US" sz="4900" dirty="0">
                <a:solidFill>
                  <a:srgbClr val="003399"/>
                </a:solidFill>
                <a:effectLst/>
              </a:rPr>
              <a:t>。</a:t>
            </a:r>
            <a:endParaRPr lang="en-US" altLang="zh-TW" sz="4900" b="1" dirty="0">
              <a:solidFill>
                <a:srgbClr val="003399"/>
              </a:solidFill>
              <a:highlight>
                <a:srgbClr val="FFFF00"/>
              </a:highlight>
              <a:latin typeface="微軟正黑體" panose="020B0604030504040204" pitchFamily="34" charset="-120"/>
              <a:ea typeface="微軟正黑體" panose="020B0604030504040204" pitchFamily="34" charset="-120"/>
            </a:endParaRPr>
          </a:p>
          <a:p>
            <a:pPr marL="457200" lvl="1" indent="0">
              <a:buNone/>
            </a:pPr>
            <a:endParaRPr lang="en-US" altLang="zh-TW" sz="3700" b="1" i="0" dirty="0">
              <a:solidFill>
                <a:srgbClr val="003399"/>
              </a:solidFill>
              <a:effectLst/>
              <a:latin typeface="微軟正黑體" panose="020B0604030504040204" pitchFamily="34" charset="-120"/>
              <a:ea typeface="微軟正黑體" panose="020B0604030504040204" pitchFamily="34" charset="-120"/>
            </a:endParaRPr>
          </a:p>
          <a:p>
            <a:pPr marL="0" indent="0">
              <a:buNone/>
            </a:pPr>
            <a:r>
              <a:rPr lang="zh-TW" altLang="en-US" sz="3700" dirty="0">
                <a:solidFill>
                  <a:srgbClr val="003399"/>
                </a:solidFill>
                <a:effectLst/>
              </a:rPr>
              <a:t>           </a:t>
            </a:r>
            <a:r>
              <a:rPr lang="zh-TW" altLang="en-US" sz="4900" b="1" dirty="0">
                <a:solidFill>
                  <a:srgbClr val="003399"/>
                </a:solidFill>
                <a:effectLst/>
                <a:highlight>
                  <a:srgbClr val="FFFF00"/>
                </a:highlight>
              </a:rPr>
              <a:t>直播電商</a:t>
            </a:r>
            <a:r>
              <a:rPr lang="zh-TW" altLang="en-US" sz="4900" b="1" dirty="0">
                <a:solidFill>
                  <a:srgbClr val="003399"/>
                </a:solidFill>
                <a:effectLst/>
              </a:rPr>
              <a:t>在中國取得巨大成功，</a:t>
            </a:r>
            <a:r>
              <a:rPr lang="zh-TW" altLang="en-US" sz="4900" b="1" dirty="0">
                <a:solidFill>
                  <a:srgbClr val="003399"/>
                </a:solidFill>
                <a:effectLst/>
                <a:highlight>
                  <a:srgbClr val="FFFF00"/>
                </a:highlight>
              </a:rPr>
              <a:t>社群媒體</a:t>
            </a:r>
            <a:r>
              <a:rPr lang="zh-TW" altLang="en-US" sz="4900" b="1" dirty="0">
                <a:solidFill>
                  <a:srgbClr val="003399"/>
                </a:solidFill>
                <a:effectLst/>
              </a:rPr>
              <a:t>押注這個將成為購物的未來。麥肯錫（</a:t>
            </a:r>
            <a:r>
              <a:rPr lang="en-US" altLang="zh-TW" sz="4900" b="1" dirty="0">
                <a:solidFill>
                  <a:srgbClr val="003399"/>
                </a:solidFill>
                <a:effectLst/>
              </a:rPr>
              <a:t>McKinsey</a:t>
            </a:r>
            <a:r>
              <a:rPr lang="zh-TW" altLang="en-US" sz="4900" b="1" dirty="0">
                <a:solidFill>
                  <a:srgbClr val="003399"/>
                </a:solidFill>
                <a:effectLst/>
              </a:rPr>
              <a:t>）估計，</a:t>
            </a:r>
            <a:r>
              <a:rPr lang="en-US" altLang="zh-TW" sz="4900" b="1" dirty="0">
                <a:solidFill>
                  <a:srgbClr val="003399"/>
                </a:solidFill>
                <a:effectLst/>
              </a:rPr>
              <a:t>2022</a:t>
            </a:r>
            <a:r>
              <a:rPr lang="zh-TW" altLang="en-US" sz="4900" b="1" dirty="0">
                <a:solidFill>
                  <a:srgbClr val="003399"/>
                </a:solidFill>
                <a:effectLst/>
              </a:rPr>
              <a:t>年中國</a:t>
            </a:r>
            <a:r>
              <a:rPr lang="zh-TW" altLang="en-US" sz="4900" b="1" dirty="0">
                <a:solidFill>
                  <a:srgbClr val="003399"/>
                </a:solidFill>
                <a:effectLst/>
                <a:highlight>
                  <a:srgbClr val="FFFF00"/>
                </a:highlight>
              </a:rPr>
              <a:t>直播購物</a:t>
            </a:r>
            <a:r>
              <a:rPr lang="zh-TW" altLang="en-US" sz="4900" b="1" dirty="0">
                <a:solidFill>
                  <a:srgbClr val="003399"/>
                </a:solidFill>
                <a:effectLst/>
              </a:rPr>
              <a:t>銷售</a:t>
            </a:r>
            <a:endParaRPr lang="en-US" altLang="zh-TW" sz="4900" b="1" dirty="0">
              <a:solidFill>
                <a:srgbClr val="003399"/>
              </a:solidFill>
              <a:effectLst/>
            </a:endParaRPr>
          </a:p>
          <a:p>
            <a:pPr marL="0" indent="0">
              <a:buNone/>
            </a:pPr>
            <a:r>
              <a:rPr lang="zh-TW" altLang="en-US" sz="4900" b="1" dirty="0">
                <a:solidFill>
                  <a:srgbClr val="003399"/>
                </a:solidFill>
                <a:effectLst/>
              </a:rPr>
              <a:t>額上看 </a:t>
            </a:r>
            <a:r>
              <a:rPr lang="en-US" altLang="zh-TW" sz="4900" b="1" dirty="0">
                <a:solidFill>
                  <a:srgbClr val="003399"/>
                </a:solidFill>
                <a:effectLst/>
              </a:rPr>
              <a:t>4,230</a:t>
            </a:r>
            <a:r>
              <a:rPr lang="zh-TW" altLang="en-US" sz="4900" b="1" dirty="0">
                <a:solidFill>
                  <a:srgbClr val="003399"/>
                </a:solidFill>
                <a:effectLst/>
              </a:rPr>
              <a:t>億美元 。然而，把這種</a:t>
            </a:r>
            <a:r>
              <a:rPr lang="zh-TW" altLang="en-US" sz="4900" b="1" dirty="0">
                <a:solidFill>
                  <a:srgbClr val="003399"/>
                </a:solidFill>
                <a:effectLst/>
                <a:highlight>
                  <a:srgbClr val="FFFF00"/>
                </a:highlight>
              </a:rPr>
              <a:t>購物模式帶入西方</a:t>
            </a:r>
            <a:r>
              <a:rPr lang="zh-TW" altLang="en-US" sz="4900" b="1" dirty="0">
                <a:solidFill>
                  <a:srgbClr val="003399"/>
                </a:solidFill>
                <a:effectLst/>
              </a:rPr>
              <a:t>，</a:t>
            </a:r>
            <a:r>
              <a:rPr lang="zh-TW" altLang="en-US" sz="4900" b="1" dirty="0">
                <a:solidFill>
                  <a:srgbClr val="003399"/>
                </a:solidFill>
                <a:effectLst/>
                <a:highlight>
                  <a:srgbClr val="FFFF00"/>
                </a:highlight>
              </a:rPr>
              <a:t>卻並不順利，收視率</a:t>
            </a:r>
            <a:r>
              <a:rPr lang="zh-TW" altLang="en-US" sz="4900" b="1" dirty="0">
                <a:solidFill>
                  <a:srgbClr val="003399"/>
                </a:solidFill>
                <a:highlight>
                  <a:srgbClr val="FFFF00"/>
                </a:highlight>
              </a:rPr>
              <a:t>低 。</a:t>
            </a:r>
            <a:r>
              <a:rPr lang="zh-TW" altLang="zh-TW" sz="4900" b="1" dirty="0">
                <a:solidFill>
                  <a:srgbClr val="003399"/>
                </a:solidFill>
              </a:rPr>
              <a:t>雖然中國的直播購物模式在西方市場引入時</a:t>
            </a:r>
            <a:endParaRPr lang="en-US" altLang="zh-TW" sz="4900" b="1" dirty="0">
              <a:solidFill>
                <a:srgbClr val="003399"/>
              </a:solidFill>
            </a:endParaRPr>
          </a:p>
          <a:p>
            <a:pPr marL="0" indent="0">
              <a:buNone/>
            </a:pPr>
            <a:r>
              <a:rPr lang="zh-TW" altLang="zh-TW" sz="4900" b="1" dirty="0">
                <a:solidFill>
                  <a:srgbClr val="003399"/>
                </a:solidFill>
              </a:rPr>
              <a:t>面臨著一些挑戰，但這並不意味著這種模式沒有潛力。直播購物在西方市場的推廣需要</a:t>
            </a:r>
            <a:r>
              <a:rPr lang="zh-TW" altLang="zh-TW" sz="4900" b="1" dirty="0">
                <a:solidFill>
                  <a:srgbClr val="003399"/>
                </a:solidFill>
                <a:highlight>
                  <a:srgbClr val="FFFF00"/>
                </a:highlight>
              </a:rPr>
              <a:t>克服文化、消費習慣、技術平臺、法律</a:t>
            </a:r>
            <a:endParaRPr lang="en-US" altLang="zh-TW" sz="4900" b="1" dirty="0">
              <a:solidFill>
                <a:srgbClr val="003399"/>
              </a:solidFill>
              <a:highlight>
                <a:srgbClr val="FFFF00"/>
              </a:highlight>
            </a:endParaRPr>
          </a:p>
          <a:p>
            <a:pPr marL="0" indent="0">
              <a:buNone/>
            </a:pPr>
            <a:r>
              <a:rPr lang="zh-TW" altLang="zh-TW" sz="4900" b="1" dirty="0">
                <a:solidFill>
                  <a:srgbClr val="003399"/>
                </a:solidFill>
                <a:highlight>
                  <a:srgbClr val="FFFF00"/>
                </a:highlight>
              </a:rPr>
              <a:t>合規等</a:t>
            </a:r>
            <a:r>
              <a:rPr lang="zh-TW" altLang="zh-TW" sz="4900" b="1" dirty="0">
                <a:solidFill>
                  <a:srgbClr val="003399"/>
                </a:solidFill>
              </a:rPr>
              <a:t>多方面的障礙。</a:t>
            </a:r>
            <a:endParaRPr lang="en-US" altLang="zh-TW" sz="4900" b="1" dirty="0">
              <a:solidFill>
                <a:srgbClr val="003399"/>
              </a:solidFill>
            </a:endParaRPr>
          </a:p>
        </p:txBody>
      </p:sp>
      <p:pic>
        <p:nvPicPr>
          <p:cNvPr id="4" name="Picture 2" descr="TikTok logo with a smartphone showing a screen grab showing the TikTok Shop">
            <a:extLst>
              <a:ext uri="{FF2B5EF4-FFF2-40B4-BE49-F238E27FC236}">
                <a16:creationId xmlns:a16="http://schemas.microsoft.com/office/drawing/2014/main" id="{2D46E333-C88F-97E9-68A2-9273AD239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545" y="1055720"/>
            <a:ext cx="1562302" cy="87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6248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73526" y="0"/>
            <a:ext cx="9497146" cy="646331"/>
          </a:xfrm>
        </p:spPr>
        <p:txBody>
          <a:bodyPr>
            <a:norm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r>
              <a:rPr lang="zh-TW" altLang="en-US" sz="2400" dirty="0">
                <a:solidFill>
                  <a:srgbClr val="003399"/>
                </a:solidFill>
              </a:rPr>
              <a:t>網路</a:t>
            </a:r>
            <a:r>
              <a:rPr lang="zh-TW" altLang="en-US" sz="2400" dirty="0">
                <a:solidFill>
                  <a:srgbClr val="003399"/>
                </a:solidFill>
                <a:highlight>
                  <a:srgbClr val="FFFF00"/>
                </a:highlight>
              </a:rPr>
              <a:t>直播</a:t>
            </a:r>
            <a:r>
              <a:rPr lang="zh-TW" altLang="en-US" sz="2400" dirty="0">
                <a:solidFill>
                  <a:srgbClr val="003399"/>
                </a:solidFill>
              </a:rPr>
              <a:t> </a:t>
            </a:r>
            <a:r>
              <a:rPr lang="en-US" altLang="zh-TW" sz="2400" dirty="0">
                <a:solidFill>
                  <a:srgbClr val="003399"/>
                </a:solidFill>
              </a:rPr>
              <a:t>(Online Streaming)</a:t>
            </a:r>
            <a:endParaRPr lang="zh-TW" altLang="en-US" sz="2800" dirty="0">
              <a:solidFill>
                <a:srgbClr val="003399"/>
              </a:solidFill>
            </a:endParaRPr>
          </a:p>
        </p:txBody>
      </p:sp>
      <p:pic>
        <p:nvPicPr>
          <p:cNvPr id="7" name="圖片 6">
            <a:extLst>
              <a:ext uri="{FF2B5EF4-FFF2-40B4-BE49-F238E27FC236}">
                <a16:creationId xmlns:a16="http://schemas.microsoft.com/office/drawing/2014/main" id="{B6A74656-8F2A-1595-9A43-2EE4A245C37F}"/>
              </a:ext>
            </a:extLst>
          </p:cNvPr>
          <p:cNvPicPr>
            <a:picLocks noChangeAspect="1"/>
          </p:cNvPicPr>
          <p:nvPr/>
        </p:nvPicPr>
        <p:blipFill rotWithShape="1">
          <a:blip r:embed="rId3"/>
          <a:srcRect l="20161" t="18226" r="42270" b="44710"/>
          <a:stretch/>
        </p:blipFill>
        <p:spPr>
          <a:xfrm>
            <a:off x="907244" y="662782"/>
            <a:ext cx="2794925" cy="1551030"/>
          </a:xfrm>
          <a:prstGeom prst="rect">
            <a:avLst/>
          </a:prstGeom>
        </p:spPr>
      </p:pic>
      <p:pic>
        <p:nvPicPr>
          <p:cNvPr id="9" name="圖片 8">
            <a:extLst>
              <a:ext uri="{FF2B5EF4-FFF2-40B4-BE49-F238E27FC236}">
                <a16:creationId xmlns:a16="http://schemas.microsoft.com/office/drawing/2014/main" id="{C40DCBB1-5D8F-4BA7-3746-C6F8A2037344}"/>
              </a:ext>
            </a:extLst>
          </p:cNvPr>
          <p:cNvPicPr>
            <a:picLocks noChangeAspect="1"/>
          </p:cNvPicPr>
          <p:nvPr/>
        </p:nvPicPr>
        <p:blipFill rotWithShape="1">
          <a:blip r:embed="rId4"/>
          <a:srcRect l="23257" t="34373" r="35596" b="29175"/>
          <a:stretch/>
        </p:blipFill>
        <p:spPr>
          <a:xfrm>
            <a:off x="5294368" y="662782"/>
            <a:ext cx="3112469" cy="1551030"/>
          </a:xfrm>
          <a:prstGeom prst="rect">
            <a:avLst/>
          </a:prstGeom>
        </p:spPr>
      </p:pic>
      <p:sp>
        <p:nvSpPr>
          <p:cNvPr id="10" name="文字方塊 9">
            <a:extLst>
              <a:ext uri="{FF2B5EF4-FFF2-40B4-BE49-F238E27FC236}">
                <a16:creationId xmlns:a16="http://schemas.microsoft.com/office/drawing/2014/main" id="{9DC2DE96-CE5E-D73A-921D-32B88718888F}"/>
              </a:ext>
            </a:extLst>
          </p:cNvPr>
          <p:cNvSpPr txBox="1"/>
          <p:nvPr/>
        </p:nvSpPr>
        <p:spPr>
          <a:xfrm>
            <a:off x="237563" y="2473184"/>
            <a:ext cx="11613775" cy="584775"/>
          </a:xfrm>
          <a:prstGeom prst="rect">
            <a:avLst/>
          </a:prstGeom>
          <a:noFill/>
        </p:spPr>
        <p:txBody>
          <a:bodyPr wrap="square" rtlCol="0">
            <a:spAutoFit/>
          </a:bodyPr>
          <a:lstStyle/>
          <a:p>
            <a:r>
              <a:rPr lang="zh-TW"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a:t>
            </a:r>
            <a:r>
              <a:rPr lang="en-US"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TikTok Shop</a:t>
            </a:r>
            <a:r>
              <a:rPr lang="zh-TW"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a:t>
            </a:r>
            <a:r>
              <a:rPr lang="en-US"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2021</a:t>
            </a:r>
            <a:r>
              <a:rPr lang="zh-TW"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年</a:t>
            </a:r>
            <a:r>
              <a:rPr lang="en-US"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4</a:t>
            </a:r>
            <a:r>
              <a:rPr lang="zh-TW"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月在英國推出，它的一項</a:t>
            </a:r>
            <a:r>
              <a:rPr lang="zh-TW" altLang="zh-TW" sz="1600" kern="0" dirty="0">
                <a:solidFill>
                  <a:srgbClr val="003399"/>
                </a:solidFill>
                <a:effectLst/>
                <a:highlight>
                  <a:srgbClr val="FFFF00"/>
                </a:highlight>
                <a:latin typeface="Roboto Condensed" panose="02000000000000000000" pitchFamily="2" charset="0"/>
                <a:ea typeface="新細明體" panose="02020500000000000000" pitchFamily="18" charset="-120"/>
                <a:cs typeface="新細明體" panose="02020500000000000000" pitchFamily="18" charset="-120"/>
              </a:rPr>
              <a:t>核心功能是直播帶貨</a:t>
            </a:r>
            <a:r>
              <a:rPr lang="zh-TW"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，就是我們所熟知的那樣，</a:t>
            </a:r>
            <a:r>
              <a:rPr lang="zh-TW" altLang="zh-TW" sz="1600" kern="0" dirty="0">
                <a:solidFill>
                  <a:srgbClr val="003399"/>
                </a:solidFill>
                <a:effectLst/>
                <a:highlight>
                  <a:srgbClr val="FFFF00"/>
                </a:highlight>
                <a:latin typeface="Roboto Condensed" panose="02000000000000000000" pitchFamily="2" charset="0"/>
                <a:ea typeface="新細明體" panose="02020500000000000000" pitchFamily="18" charset="-120"/>
                <a:cs typeface="新細明體" panose="02020500000000000000" pitchFamily="18" charset="-120"/>
              </a:rPr>
              <a:t>商家和主播</a:t>
            </a:r>
            <a:r>
              <a:rPr lang="zh-TW"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在</a:t>
            </a:r>
            <a:r>
              <a:rPr lang="en-US"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TikTok</a:t>
            </a:r>
            <a:r>
              <a:rPr lang="zh-TW"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上直播，用戶點擊</a:t>
            </a:r>
            <a:r>
              <a:rPr lang="zh-TW" altLang="zh-TW" sz="1600" kern="0" dirty="0">
                <a:solidFill>
                  <a:srgbClr val="003399"/>
                </a:solidFill>
                <a:effectLst/>
                <a:highlight>
                  <a:srgbClr val="FFFF00"/>
                </a:highlight>
                <a:latin typeface="Roboto Condensed" panose="02000000000000000000" pitchFamily="2" charset="0"/>
                <a:ea typeface="新細明體" panose="02020500000000000000" pitchFamily="18" charset="-120"/>
                <a:cs typeface="新細明體" panose="02020500000000000000" pitchFamily="18" charset="-120"/>
              </a:rPr>
              <a:t>購物車</a:t>
            </a:r>
            <a:r>
              <a:rPr lang="zh-TW"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圖標購買，</a:t>
            </a:r>
            <a:r>
              <a:rPr lang="en-US"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TikTok</a:t>
            </a:r>
            <a:r>
              <a:rPr lang="zh-TW" altLang="zh-TW" sz="16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從中</a:t>
            </a:r>
            <a:r>
              <a:rPr lang="zh-TW" altLang="zh-TW" sz="1600" kern="0" dirty="0">
                <a:solidFill>
                  <a:srgbClr val="003399"/>
                </a:solidFill>
                <a:effectLst/>
                <a:highlight>
                  <a:srgbClr val="FFFF00"/>
                </a:highlight>
                <a:latin typeface="Roboto Condensed" panose="02000000000000000000" pitchFamily="2" charset="0"/>
                <a:ea typeface="新細明體" panose="02020500000000000000" pitchFamily="18" charset="-120"/>
                <a:cs typeface="新細明體" panose="02020500000000000000" pitchFamily="18" charset="-120"/>
              </a:rPr>
              <a:t>抽取佣金。</a:t>
            </a:r>
            <a:endParaRPr lang="zh-TW" altLang="en-US" sz="1600" dirty="0">
              <a:solidFill>
                <a:srgbClr val="003399"/>
              </a:solidFill>
              <a:highlight>
                <a:srgbClr val="FFFF00"/>
              </a:highlight>
            </a:endParaRPr>
          </a:p>
        </p:txBody>
      </p:sp>
      <p:graphicFrame>
        <p:nvGraphicFramePr>
          <p:cNvPr id="11" name="表格 11">
            <a:extLst>
              <a:ext uri="{FF2B5EF4-FFF2-40B4-BE49-F238E27FC236}">
                <a16:creationId xmlns:a16="http://schemas.microsoft.com/office/drawing/2014/main" id="{444833A1-50BF-3CE8-3689-8114DBDB373F}"/>
              </a:ext>
            </a:extLst>
          </p:cNvPr>
          <p:cNvGraphicFramePr>
            <a:graphicFrameLocks noGrp="1"/>
          </p:cNvGraphicFramePr>
          <p:nvPr>
            <p:extLst>
              <p:ext uri="{D42A27DB-BD31-4B8C-83A1-F6EECF244321}">
                <p14:modId xmlns:p14="http://schemas.microsoft.com/office/powerpoint/2010/main" val="1510636380"/>
              </p:ext>
            </p:extLst>
          </p:nvPr>
        </p:nvGraphicFramePr>
        <p:xfrm>
          <a:off x="374027" y="3163991"/>
          <a:ext cx="11627223" cy="3149600"/>
        </p:xfrm>
        <a:graphic>
          <a:graphicData uri="http://schemas.openxmlformats.org/drawingml/2006/table">
            <a:tbl>
              <a:tblPr firstRow="1" bandRow="1">
                <a:tableStyleId>{5C22544A-7EE6-4342-B048-85BDC9FD1C3A}</a:tableStyleId>
              </a:tblPr>
              <a:tblGrid>
                <a:gridCol w="11627223">
                  <a:extLst>
                    <a:ext uri="{9D8B030D-6E8A-4147-A177-3AD203B41FA5}">
                      <a16:colId xmlns:a16="http://schemas.microsoft.com/office/drawing/2014/main" val="19857929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lt1"/>
                          </a:solidFill>
                          <a:effectLst/>
                          <a:latin typeface="+mn-lt"/>
                          <a:ea typeface="+mn-ea"/>
                          <a:cs typeface="+mn-cs"/>
                        </a:rPr>
                        <a:t>      </a:t>
                      </a:r>
                      <a:r>
                        <a:rPr lang="zh-TW" altLang="zh-TW" sz="1600" b="1" kern="1200" dirty="0">
                          <a:solidFill>
                            <a:schemeClr val="lt1"/>
                          </a:solidFill>
                          <a:effectLst/>
                          <a:latin typeface="+mn-lt"/>
                          <a:ea typeface="+mn-ea"/>
                          <a:cs typeface="+mn-cs"/>
                        </a:rPr>
                        <a:t>表面上看，是</a:t>
                      </a:r>
                      <a:r>
                        <a:rPr lang="en-US" altLang="zh-TW" sz="1600" b="1" kern="1200" dirty="0">
                          <a:solidFill>
                            <a:schemeClr val="lt1"/>
                          </a:solidFill>
                          <a:effectLst/>
                          <a:latin typeface="+mn-lt"/>
                          <a:ea typeface="+mn-ea"/>
                          <a:cs typeface="+mn-cs"/>
                        </a:rPr>
                        <a:t>TikTok</a:t>
                      </a:r>
                      <a:r>
                        <a:rPr lang="zh-TW" altLang="zh-TW" sz="1600" b="1" kern="1200" dirty="0">
                          <a:solidFill>
                            <a:schemeClr val="lt1"/>
                          </a:solidFill>
                          <a:effectLst/>
                          <a:latin typeface="+mn-lt"/>
                          <a:ea typeface="+mn-ea"/>
                          <a:cs typeface="+mn-cs"/>
                        </a:rPr>
                        <a:t>英國員工所說的，公司設定了「不切實際的目標」。</a:t>
                      </a:r>
                      <a:endParaRPr lang="en-US" altLang="zh-TW" sz="1600" b="1" kern="1200" dirty="0">
                        <a:solidFill>
                          <a:schemeClr val="lt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lt1"/>
                          </a:solidFill>
                          <a:effectLst/>
                          <a:latin typeface="+mn-lt"/>
                          <a:ea typeface="+mn-ea"/>
                          <a:cs typeface="+mn-cs"/>
                        </a:rPr>
                        <a:t>       TikTok</a:t>
                      </a:r>
                      <a:r>
                        <a:rPr lang="zh-TW" altLang="zh-TW" sz="1600" b="1" kern="1200" dirty="0">
                          <a:solidFill>
                            <a:schemeClr val="lt1"/>
                          </a:solidFill>
                          <a:effectLst/>
                          <a:latin typeface="+mn-lt"/>
                          <a:ea typeface="+mn-ea"/>
                          <a:cs typeface="+mn-cs"/>
                        </a:rPr>
                        <a:t>預期的每月直播總銷售額</a:t>
                      </a:r>
                      <a:r>
                        <a:rPr lang="zh-TW" altLang="zh-TW" sz="1400" b="1" kern="1200" dirty="0">
                          <a:solidFill>
                            <a:schemeClr val="lt1"/>
                          </a:solidFill>
                          <a:effectLst/>
                          <a:latin typeface="+mn-lt"/>
                          <a:ea typeface="+mn-ea"/>
                          <a:cs typeface="+mn-cs"/>
                        </a:rPr>
                        <a:t>高達</a:t>
                      </a:r>
                      <a:r>
                        <a:rPr lang="zh-TW" altLang="en-US" sz="1400" b="1" kern="1200" dirty="0">
                          <a:solidFill>
                            <a:schemeClr val="lt1"/>
                          </a:solidFill>
                          <a:effectLst/>
                          <a:latin typeface="+mn-lt"/>
                          <a:ea typeface="+mn-ea"/>
                          <a:cs typeface="+mn-cs"/>
                        </a:rPr>
                        <a:t> </a:t>
                      </a:r>
                      <a:r>
                        <a:rPr lang="en-US" altLang="zh-TW" sz="1400" b="1" kern="1200" dirty="0">
                          <a:solidFill>
                            <a:schemeClr val="lt1"/>
                          </a:solidFill>
                          <a:effectLst/>
                          <a:latin typeface="+mn-lt"/>
                          <a:ea typeface="+mn-ea"/>
                          <a:cs typeface="+mn-cs"/>
                        </a:rPr>
                        <a:t>40</a:t>
                      </a:r>
                      <a:r>
                        <a:rPr lang="zh-TW" altLang="zh-TW" sz="1400" b="1" kern="1200" dirty="0">
                          <a:solidFill>
                            <a:schemeClr val="lt1"/>
                          </a:solidFill>
                          <a:effectLst/>
                          <a:latin typeface="+mn-lt"/>
                          <a:ea typeface="+mn-ea"/>
                          <a:cs typeface="+mn-cs"/>
                        </a:rPr>
                        <a:t>萬英鎊，但普通賣家的一場直播不到</a:t>
                      </a:r>
                      <a:r>
                        <a:rPr lang="en-US" altLang="zh-TW" sz="1400" b="1" kern="1200" dirty="0">
                          <a:solidFill>
                            <a:schemeClr val="lt1"/>
                          </a:solidFill>
                          <a:effectLst/>
                          <a:latin typeface="+mn-lt"/>
                          <a:ea typeface="+mn-ea"/>
                          <a:cs typeface="+mn-cs"/>
                        </a:rPr>
                        <a:t> 5000</a:t>
                      </a:r>
                      <a:r>
                        <a:rPr lang="zh-TW" altLang="zh-TW" sz="1400" b="1" kern="1200" dirty="0">
                          <a:solidFill>
                            <a:schemeClr val="lt1"/>
                          </a:solidFill>
                          <a:effectLst/>
                          <a:latin typeface="+mn-lt"/>
                          <a:ea typeface="+mn-ea"/>
                          <a:cs typeface="+mn-cs"/>
                        </a:rPr>
                        <a:t>英鎊，甚至還有許多直播的銷售額為零。</a:t>
                      </a:r>
                      <a:endParaRPr lang="en-US" altLang="zh-TW" sz="1400" b="1" kern="1200" dirty="0">
                        <a:solidFill>
                          <a:schemeClr val="lt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lt1"/>
                          </a:solidFill>
                          <a:effectLst/>
                          <a:latin typeface="+mn-lt"/>
                          <a:ea typeface="+mn-ea"/>
                          <a:cs typeface="+mn-cs"/>
                        </a:rPr>
                        <a:t>      2022 </a:t>
                      </a:r>
                      <a:r>
                        <a:rPr lang="zh-TW" altLang="en-US" sz="1600" b="1" kern="1200" dirty="0">
                          <a:solidFill>
                            <a:schemeClr val="lt1"/>
                          </a:solidFill>
                          <a:effectLst/>
                          <a:latin typeface="+mn-lt"/>
                          <a:ea typeface="+mn-ea"/>
                          <a:cs typeface="+mn-cs"/>
                        </a:rPr>
                        <a:t>年</a:t>
                      </a:r>
                      <a:r>
                        <a:rPr lang="en-US" altLang="zh-TW" sz="1600" b="1" kern="1200" dirty="0">
                          <a:solidFill>
                            <a:schemeClr val="lt1"/>
                          </a:solidFill>
                          <a:effectLst/>
                          <a:latin typeface="+mn-lt"/>
                          <a:ea typeface="+mn-ea"/>
                          <a:cs typeface="+mn-cs"/>
                        </a:rPr>
                        <a:t>6</a:t>
                      </a:r>
                      <a:r>
                        <a:rPr lang="zh-TW" altLang="zh-TW" sz="1600" b="1" kern="1200" dirty="0">
                          <a:solidFill>
                            <a:schemeClr val="lt1"/>
                          </a:solidFill>
                          <a:effectLst/>
                          <a:latin typeface="+mn-lt"/>
                          <a:ea typeface="+mn-ea"/>
                          <a:cs typeface="+mn-cs"/>
                        </a:rPr>
                        <a:t>月，</a:t>
                      </a:r>
                      <a:r>
                        <a:rPr lang="en-US" altLang="zh-TW" sz="1600" b="1" kern="1200" dirty="0">
                          <a:solidFill>
                            <a:schemeClr val="lt1"/>
                          </a:solidFill>
                          <a:effectLst/>
                          <a:latin typeface="+mn-lt"/>
                          <a:ea typeface="+mn-ea"/>
                          <a:cs typeface="+mn-cs"/>
                        </a:rPr>
                        <a:t>TikTok</a:t>
                      </a:r>
                      <a:r>
                        <a:rPr lang="zh-TW" altLang="zh-TW" sz="1600" b="1" kern="1200" dirty="0">
                          <a:solidFill>
                            <a:schemeClr val="lt1"/>
                          </a:solidFill>
                          <a:effectLst/>
                          <a:latin typeface="+mn-lt"/>
                          <a:ea typeface="+mn-ea"/>
                          <a:cs typeface="+mn-cs"/>
                        </a:rPr>
                        <a:t>英國團隊掀起離職潮，一個主要原因是</a:t>
                      </a:r>
                      <a:r>
                        <a:rPr lang="en-US" altLang="zh-TW" sz="1600" b="1" kern="1200" dirty="0">
                          <a:solidFill>
                            <a:schemeClr val="lt1"/>
                          </a:solidFill>
                          <a:effectLst/>
                          <a:latin typeface="+mn-lt"/>
                          <a:ea typeface="+mn-ea"/>
                          <a:cs typeface="+mn-cs"/>
                        </a:rPr>
                        <a:t>TikTok</a:t>
                      </a:r>
                      <a:r>
                        <a:rPr lang="zh-TW" altLang="zh-TW" sz="1600" b="1" kern="1200" dirty="0">
                          <a:solidFill>
                            <a:schemeClr val="lt1"/>
                          </a:solidFill>
                          <a:effectLst/>
                          <a:latin typeface="+mn-lt"/>
                          <a:ea typeface="+mn-ea"/>
                          <a:cs typeface="+mn-cs"/>
                        </a:rPr>
                        <a:t>的激進企業精神在英國「水土不服」。倫敦的</a:t>
                      </a:r>
                      <a:r>
                        <a:rPr lang="en-US" altLang="zh-TW" sz="1600" b="1" kern="1200" dirty="0">
                          <a:solidFill>
                            <a:schemeClr val="lt1"/>
                          </a:solidFill>
                          <a:effectLst/>
                          <a:latin typeface="+mn-lt"/>
                          <a:ea typeface="+mn-ea"/>
                          <a:cs typeface="+mn-cs"/>
                        </a:rPr>
                        <a:t>TikTok</a:t>
                      </a:r>
                      <a:r>
                        <a:rPr lang="zh-TW" altLang="zh-TW" sz="1600" b="1" kern="1200" dirty="0">
                          <a:solidFill>
                            <a:schemeClr val="lt1"/>
                          </a:solidFill>
                          <a:effectLst/>
                          <a:latin typeface="+mn-lt"/>
                          <a:ea typeface="+mn-ea"/>
                          <a:cs typeface="+mn-cs"/>
                        </a:rPr>
                        <a:t>電商團隊成員提到，每天的工作時間經常超過</a:t>
                      </a:r>
                      <a:r>
                        <a:rPr lang="en-US" altLang="zh-TW" sz="1600" b="1" kern="1200" dirty="0">
                          <a:solidFill>
                            <a:schemeClr val="lt1"/>
                          </a:solidFill>
                          <a:effectLst/>
                          <a:latin typeface="+mn-lt"/>
                          <a:ea typeface="+mn-ea"/>
                          <a:cs typeface="+mn-cs"/>
                        </a:rPr>
                        <a:t>12</a:t>
                      </a:r>
                      <a:r>
                        <a:rPr lang="zh-TW" altLang="zh-TW" sz="1600" b="1" kern="1200" dirty="0">
                          <a:solidFill>
                            <a:schemeClr val="lt1"/>
                          </a:solidFill>
                          <a:effectLst/>
                          <a:latin typeface="+mn-lt"/>
                          <a:ea typeface="+mn-ea"/>
                          <a:cs typeface="+mn-cs"/>
                        </a:rPr>
                        <a:t>小時，工作到凌晨以及在假期工作的行為被視為榜樣。</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lt1"/>
                          </a:solidFill>
                          <a:effectLst/>
                          <a:latin typeface="+mn-lt"/>
                          <a:ea typeface="+mn-ea"/>
                          <a:cs typeface="+mn-cs"/>
                        </a:rPr>
                        <a:t>      </a:t>
                      </a:r>
                      <a:r>
                        <a:rPr lang="zh-TW" altLang="zh-TW" sz="1600" b="1" kern="1200" dirty="0">
                          <a:solidFill>
                            <a:schemeClr val="lt1"/>
                          </a:solidFill>
                          <a:effectLst/>
                          <a:latin typeface="+mn-lt"/>
                          <a:ea typeface="+mn-ea"/>
                          <a:cs typeface="+mn-cs"/>
                        </a:rPr>
                        <a:t>火上澆油的是，一位</a:t>
                      </a:r>
                      <a:r>
                        <a:rPr lang="zh-TW" altLang="en-US" sz="1600" b="1" kern="1200" dirty="0">
                          <a:solidFill>
                            <a:schemeClr val="lt1"/>
                          </a:solidFill>
                          <a:effectLst/>
                          <a:latin typeface="+mn-lt"/>
                          <a:ea typeface="+mn-ea"/>
                          <a:cs typeface="+mn-cs"/>
                        </a:rPr>
                        <a:t> </a:t>
                      </a:r>
                      <a:r>
                        <a:rPr lang="en-US" altLang="zh-TW" sz="1600" b="1" kern="1200" dirty="0">
                          <a:solidFill>
                            <a:schemeClr val="lt1"/>
                          </a:solidFill>
                          <a:effectLst/>
                          <a:latin typeface="+mn-lt"/>
                          <a:ea typeface="+mn-ea"/>
                          <a:cs typeface="+mn-cs"/>
                        </a:rPr>
                        <a:t>TikTok</a:t>
                      </a:r>
                      <a:r>
                        <a:rPr lang="zh-TW" altLang="zh-TW" sz="1600" b="1" kern="1200" dirty="0">
                          <a:solidFill>
                            <a:schemeClr val="lt1"/>
                          </a:solidFill>
                          <a:effectLst/>
                          <a:latin typeface="+mn-lt"/>
                          <a:ea typeface="+mn-ea"/>
                          <a:cs typeface="+mn-cs"/>
                        </a:rPr>
                        <a:t>歐洲電子商務負責人在一次晚宴上的言論激怒了倫敦員工：「作為資本家，他不相信公司應該提供產假。」</a:t>
                      </a:r>
                      <a:endParaRPr lang="zh-TW" altLang="en-US" sz="1600" dirty="0"/>
                    </a:p>
                  </a:txBody>
                  <a:tcPr/>
                </a:tc>
                <a:extLst>
                  <a:ext uri="{0D108BD9-81ED-4DB2-BD59-A6C34878D82A}">
                    <a16:rowId xmlns:a16="http://schemas.microsoft.com/office/drawing/2014/main" val="536344523"/>
                  </a:ext>
                </a:extLst>
              </a:tr>
              <a:tr h="370840">
                <a:tc>
                  <a:txBody>
                    <a:bodyPr/>
                    <a:lstStyle/>
                    <a:p>
                      <a:r>
                        <a:rPr lang="zh-TW" altLang="zh-TW" sz="1600" kern="1200" dirty="0">
                          <a:solidFill>
                            <a:schemeClr val="dk1"/>
                          </a:solidFill>
                          <a:effectLst/>
                          <a:latin typeface="+mn-lt"/>
                          <a:ea typeface="+mn-ea"/>
                          <a:cs typeface="+mn-cs"/>
                        </a:rPr>
                        <a:t>水土不服的只是工作文化嗎？</a:t>
                      </a:r>
                      <a:endParaRPr lang="zh-TW" altLang="en-US" sz="1600" dirty="0"/>
                    </a:p>
                  </a:txBody>
                  <a:tcPr/>
                </a:tc>
                <a:extLst>
                  <a:ext uri="{0D108BD9-81ED-4DB2-BD59-A6C34878D82A}">
                    <a16:rowId xmlns:a16="http://schemas.microsoft.com/office/drawing/2014/main" val="38209944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kern="1200" dirty="0">
                          <a:solidFill>
                            <a:schemeClr val="dk1"/>
                          </a:solidFill>
                          <a:effectLst/>
                          <a:latin typeface="+mn-lt"/>
                          <a:ea typeface="+mn-ea"/>
                          <a:cs typeface="+mn-cs"/>
                        </a:rPr>
                        <a:t>除了</a:t>
                      </a:r>
                      <a:r>
                        <a:rPr lang="zh-TW" altLang="zh-TW" sz="1600" kern="1200" dirty="0">
                          <a:solidFill>
                            <a:schemeClr val="dk1"/>
                          </a:solidFill>
                          <a:effectLst/>
                          <a:highlight>
                            <a:srgbClr val="FFFF00"/>
                          </a:highlight>
                          <a:latin typeface="+mn-lt"/>
                          <a:ea typeface="+mn-ea"/>
                          <a:cs typeface="+mn-cs"/>
                        </a:rPr>
                        <a:t>產品本身，庫存和運輸</a:t>
                      </a:r>
                      <a:r>
                        <a:rPr lang="zh-TW" altLang="zh-TW" sz="1600" kern="1200" dirty="0">
                          <a:solidFill>
                            <a:schemeClr val="dk1"/>
                          </a:solidFill>
                          <a:effectLst/>
                          <a:latin typeface="+mn-lt"/>
                          <a:ea typeface="+mn-ea"/>
                          <a:cs typeface="+mn-cs"/>
                        </a:rPr>
                        <a:t>也是一個問題。</a:t>
                      </a:r>
                      <a:r>
                        <a:rPr lang="zh-TW" altLang="zh-TW" sz="1600" kern="1200" dirty="0">
                          <a:solidFill>
                            <a:schemeClr val="dk1"/>
                          </a:solidFill>
                          <a:effectLst/>
                          <a:highlight>
                            <a:srgbClr val="FFFF00"/>
                          </a:highlight>
                          <a:latin typeface="+mn-lt"/>
                          <a:ea typeface="+mn-ea"/>
                          <a:cs typeface="+mn-cs"/>
                        </a:rPr>
                        <a:t>亞馬遜</a:t>
                      </a:r>
                      <a:r>
                        <a:rPr lang="zh-TW" altLang="zh-TW" sz="1600" kern="1200" dirty="0">
                          <a:solidFill>
                            <a:schemeClr val="dk1"/>
                          </a:solidFill>
                          <a:effectLst/>
                          <a:latin typeface="+mn-lt"/>
                          <a:ea typeface="+mn-ea"/>
                          <a:cs typeface="+mn-cs"/>
                        </a:rPr>
                        <a:t>等平台已在</a:t>
                      </a:r>
                      <a:r>
                        <a:rPr lang="zh-TW" altLang="zh-TW" sz="1600" kern="1200" dirty="0">
                          <a:solidFill>
                            <a:schemeClr val="dk1"/>
                          </a:solidFill>
                          <a:effectLst/>
                          <a:highlight>
                            <a:srgbClr val="FFFF00"/>
                          </a:highlight>
                          <a:latin typeface="+mn-lt"/>
                          <a:ea typeface="+mn-ea"/>
                          <a:cs typeface="+mn-cs"/>
                        </a:rPr>
                        <a:t>英國</a:t>
                      </a:r>
                      <a:r>
                        <a:rPr lang="zh-TW" altLang="zh-TW" sz="1600" kern="1200" dirty="0">
                          <a:solidFill>
                            <a:schemeClr val="dk1"/>
                          </a:solidFill>
                          <a:effectLst/>
                          <a:latin typeface="+mn-lt"/>
                          <a:ea typeface="+mn-ea"/>
                          <a:cs typeface="+mn-cs"/>
                        </a:rPr>
                        <a:t>實現</a:t>
                      </a:r>
                      <a:r>
                        <a:rPr lang="zh-TW" altLang="zh-TW" sz="1600" kern="1200" dirty="0">
                          <a:solidFill>
                            <a:schemeClr val="dk1"/>
                          </a:solidFill>
                          <a:effectLst/>
                          <a:highlight>
                            <a:srgbClr val="FFFF00"/>
                          </a:highlight>
                          <a:latin typeface="+mn-lt"/>
                          <a:ea typeface="+mn-ea"/>
                          <a:cs typeface="+mn-cs"/>
                        </a:rPr>
                        <a:t>貨品一日達、次日達</a:t>
                      </a:r>
                      <a:r>
                        <a:rPr lang="zh-TW" altLang="zh-TW" sz="1600" kern="1200" dirty="0">
                          <a:solidFill>
                            <a:schemeClr val="dk1"/>
                          </a:solidFill>
                          <a:effectLst/>
                          <a:latin typeface="+mn-lt"/>
                          <a:ea typeface="+mn-ea"/>
                          <a:cs typeface="+mn-cs"/>
                        </a:rPr>
                        <a:t>，但</a:t>
                      </a:r>
                      <a:r>
                        <a:rPr lang="en-US" altLang="zh-TW" sz="1600" kern="1200" dirty="0">
                          <a:solidFill>
                            <a:schemeClr val="dk1"/>
                          </a:solidFill>
                          <a:effectLst/>
                          <a:latin typeface="+mn-lt"/>
                          <a:ea typeface="+mn-ea"/>
                          <a:cs typeface="+mn-cs"/>
                        </a:rPr>
                        <a:t>TikTok</a:t>
                      </a:r>
                      <a:r>
                        <a:rPr lang="zh-TW" altLang="zh-TW" sz="1600" kern="1200" dirty="0">
                          <a:solidFill>
                            <a:schemeClr val="dk1"/>
                          </a:solidFill>
                          <a:effectLst/>
                          <a:latin typeface="+mn-lt"/>
                          <a:ea typeface="+mn-ea"/>
                          <a:cs typeface="+mn-cs"/>
                        </a:rPr>
                        <a:t>的物流仍需要一個星期甚至十幾天，貨品的</a:t>
                      </a:r>
                      <a:r>
                        <a:rPr lang="zh-TW" altLang="zh-TW" sz="1600" kern="1200" dirty="0">
                          <a:solidFill>
                            <a:schemeClr val="dk1"/>
                          </a:solidFill>
                          <a:effectLst/>
                          <a:highlight>
                            <a:srgbClr val="FFFF00"/>
                          </a:highlight>
                          <a:latin typeface="+mn-lt"/>
                          <a:ea typeface="+mn-ea"/>
                          <a:cs typeface="+mn-cs"/>
                        </a:rPr>
                        <a:t>丟包和損壞情況</a:t>
                      </a:r>
                      <a:r>
                        <a:rPr lang="zh-TW" altLang="zh-TW" sz="1600" kern="1200" dirty="0">
                          <a:solidFill>
                            <a:schemeClr val="dk1"/>
                          </a:solidFill>
                          <a:effectLst/>
                          <a:latin typeface="+mn-lt"/>
                          <a:ea typeface="+mn-ea"/>
                          <a:cs typeface="+mn-cs"/>
                        </a:rPr>
                        <a:t>也時有發生。</a:t>
                      </a:r>
                      <a:endParaRPr lang="en-US" altLang="zh-TW" sz="16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歐美</a:t>
                      </a:r>
                      <a:r>
                        <a:rPr lang="zh-TW" altLang="en-US" sz="1600" dirty="0">
                          <a:highlight>
                            <a:srgbClr val="FFFF00"/>
                          </a:highlight>
                        </a:rPr>
                        <a:t>缺乏直播產業的基礎建設</a:t>
                      </a:r>
                      <a:r>
                        <a:rPr lang="zh-TW" altLang="en-US" sz="1600" dirty="0"/>
                        <a:t>，造成到</a:t>
                      </a:r>
                      <a:r>
                        <a:rPr lang="zh-TW" altLang="en-US" sz="1600" dirty="0">
                          <a:highlight>
                            <a:srgbClr val="FFFF00"/>
                          </a:highlight>
                        </a:rPr>
                        <a:t>貨時間延遲、拿不到貨、賣家對退款反應遲鈍</a:t>
                      </a:r>
                      <a:r>
                        <a:rPr lang="zh-TW" altLang="en-US" sz="1600" dirty="0"/>
                        <a:t>，</a:t>
                      </a:r>
                      <a:r>
                        <a:rPr lang="zh-TW" altLang="en-US" sz="1600" b="1" dirty="0">
                          <a:solidFill>
                            <a:srgbClr val="003399"/>
                          </a:solidFill>
                        </a:rPr>
                        <a:t>而且</a:t>
                      </a:r>
                      <a:r>
                        <a:rPr lang="zh-TW" altLang="en-US" sz="1600" b="1" dirty="0">
                          <a:solidFill>
                            <a:srgbClr val="003399"/>
                          </a:solidFill>
                          <a:highlight>
                            <a:srgbClr val="FFFF00"/>
                          </a:highlight>
                        </a:rPr>
                        <a:t>假貨橫行</a:t>
                      </a:r>
                      <a:r>
                        <a:rPr lang="zh-TW" altLang="en-US" sz="1600" dirty="0"/>
                        <a:t>。</a:t>
                      </a:r>
                    </a:p>
                  </a:txBody>
                  <a:tcPr/>
                </a:tc>
                <a:extLst>
                  <a:ext uri="{0D108BD9-81ED-4DB2-BD59-A6C34878D82A}">
                    <a16:rowId xmlns:a16="http://schemas.microsoft.com/office/drawing/2014/main" val="2578011985"/>
                  </a:ext>
                </a:extLst>
              </a:tr>
              <a:tr h="370840">
                <a:tc>
                  <a:txBody>
                    <a:bodyPr/>
                    <a:lstStyle/>
                    <a:p>
                      <a:pPr marL="0" indent="0">
                        <a:buNone/>
                      </a:pPr>
                      <a:r>
                        <a:rPr lang="en-US" altLang="zh-TW" sz="1600" kern="1200" dirty="0">
                          <a:solidFill>
                            <a:schemeClr val="dk1"/>
                          </a:solidFill>
                          <a:effectLst/>
                          <a:latin typeface="+mn-lt"/>
                          <a:ea typeface="+mn-ea"/>
                          <a:cs typeface="+mn-cs"/>
                        </a:rPr>
                        <a:t>TikTok</a:t>
                      </a:r>
                      <a:r>
                        <a:rPr lang="zh-TW" altLang="en-US" sz="1600" kern="1200" dirty="0">
                          <a:solidFill>
                            <a:schemeClr val="dk1"/>
                          </a:solidFill>
                          <a:effectLst/>
                          <a:latin typeface="+mn-lt"/>
                          <a:ea typeface="+mn-ea"/>
                          <a:cs typeface="+mn-cs"/>
                        </a:rPr>
                        <a:t>與倫敦員工爆衝突        員工抱怨工作條件差、目標不實際，因此紛紛出走。</a:t>
                      </a:r>
                      <a:r>
                        <a:rPr lang="zh-TW" altLang="en-US" sz="1600" dirty="0"/>
                        <a:t> </a:t>
                      </a:r>
                    </a:p>
                  </a:txBody>
                  <a:tcPr/>
                </a:tc>
                <a:extLst>
                  <a:ext uri="{0D108BD9-81ED-4DB2-BD59-A6C34878D82A}">
                    <a16:rowId xmlns:a16="http://schemas.microsoft.com/office/drawing/2014/main" val="4170883298"/>
                  </a:ext>
                </a:extLst>
              </a:tr>
            </a:tbl>
          </a:graphicData>
        </a:graphic>
      </p:graphicFrame>
    </p:spTree>
    <p:extLst>
      <p:ext uri="{BB962C8B-B14F-4D97-AF65-F5344CB8AC3E}">
        <p14:creationId xmlns:p14="http://schemas.microsoft.com/office/powerpoint/2010/main" val="902844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
            <a:ext cx="10515600" cy="1063936"/>
          </a:xfrm>
        </p:spPr>
        <p:txBody>
          <a:bodyPr>
            <a:norm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r>
              <a:rPr lang="zh-TW" altLang="en-US" sz="2400" dirty="0">
                <a:solidFill>
                  <a:srgbClr val="003399"/>
                </a:solidFill>
              </a:rPr>
              <a:t>網路直播 </a:t>
            </a:r>
            <a:r>
              <a:rPr lang="en-US" altLang="zh-TW" sz="2400" dirty="0">
                <a:solidFill>
                  <a:srgbClr val="003399"/>
                </a:solidFill>
              </a:rPr>
              <a:t>(Online Streaming)</a:t>
            </a:r>
            <a:endParaRPr lang="zh-TW" altLang="en-US" sz="2400" dirty="0">
              <a:solidFill>
                <a:srgbClr val="003399"/>
              </a:solidFill>
            </a:endParaRPr>
          </a:p>
        </p:txBody>
      </p:sp>
      <p:sp>
        <p:nvSpPr>
          <p:cNvPr id="10" name="文字方塊 9">
            <a:extLst>
              <a:ext uri="{FF2B5EF4-FFF2-40B4-BE49-F238E27FC236}">
                <a16:creationId xmlns:a16="http://schemas.microsoft.com/office/drawing/2014/main" id="{9DC2DE96-CE5E-D73A-921D-32B88718888F}"/>
              </a:ext>
            </a:extLst>
          </p:cNvPr>
          <p:cNvSpPr txBox="1"/>
          <p:nvPr/>
        </p:nvSpPr>
        <p:spPr>
          <a:xfrm>
            <a:off x="468310" y="1471909"/>
            <a:ext cx="11373972" cy="5386090"/>
          </a:xfrm>
          <a:prstGeom prst="rect">
            <a:avLst/>
          </a:prstGeom>
          <a:noFill/>
        </p:spPr>
        <p:txBody>
          <a:bodyPr wrap="square" rtlCol="0">
            <a:spAutoFit/>
          </a:bodyPr>
          <a:lstStyle/>
          <a:p>
            <a:r>
              <a:rPr lang="en-US" altLang="zh-TW" sz="18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       </a:t>
            </a:r>
            <a:r>
              <a:rPr lang="en-US" altLang="zh-TW" sz="1600" dirty="0">
                <a:solidFill>
                  <a:srgbClr val="003399"/>
                </a:solidFill>
                <a:effectLst/>
              </a:rPr>
              <a:t>TikTok Shop</a:t>
            </a:r>
            <a:r>
              <a:rPr lang="zh-TW" altLang="en-US" sz="1600" dirty="0">
                <a:solidFill>
                  <a:srgbClr val="003399"/>
                </a:solidFill>
                <a:effectLst/>
              </a:rPr>
              <a:t>在東南亞大舉擴張，看準</a:t>
            </a:r>
            <a:r>
              <a:rPr lang="zh-TW" altLang="en-US" sz="1600" dirty="0">
                <a:solidFill>
                  <a:srgbClr val="003399"/>
                </a:solidFill>
                <a:effectLst/>
                <a:highlight>
                  <a:srgbClr val="FFFF00"/>
                </a:highlight>
              </a:rPr>
              <a:t>社群商務</a:t>
            </a:r>
            <a:r>
              <a:rPr lang="zh-TW" altLang="en-US" sz="1600" dirty="0">
                <a:solidFill>
                  <a:srgbClr val="003399"/>
                </a:solidFill>
                <a:effectLst/>
              </a:rPr>
              <a:t>及</a:t>
            </a:r>
            <a:r>
              <a:rPr lang="zh-TW" altLang="en-US" sz="1600" dirty="0">
                <a:solidFill>
                  <a:srgbClr val="003399"/>
                </a:solidFill>
                <a:effectLst/>
                <a:highlight>
                  <a:srgbClr val="FFFF00"/>
                </a:highlight>
              </a:rPr>
              <a:t>平台用戶</a:t>
            </a:r>
            <a:r>
              <a:rPr lang="zh-TW" altLang="en-US" sz="1600" dirty="0">
                <a:solidFill>
                  <a:srgbClr val="003399"/>
                </a:solidFill>
                <a:effectLst/>
              </a:rPr>
              <a:t>優勢，悄悄</a:t>
            </a:r>
            <a:r>
              <a:rPr lang="zh-TW" altLang="en-US" sz="1600" dirty="0">
                <a:solidFill>
                  <a:srgbClr val="003399"/>
                </a:solidFill>
                <a:effectLst/>
                <a:highlight>
                  <a:srgbClr val="FFFF00"/>
                </a:highlight>
              </a:rPr>
              <a:t>瓜分電商市場</a:t>
            </a:r>
            <a:r>
              <a:rPr lang="zh-TW" altLang="en-US" sz="1600" dirty="0">
                <a:solidFill>
                  <a:srgbClr val="003399"/>
                </a:solidFill>
                <a:effectLst/>
              </a:rPr>
              <a:t>，對當地購物平台</a:t>
            </a:r>
            <a:r>
              <a:rPr lang="en-US" altLang="zh-TW" sz="1600" dirty="0">
                <a:solidFill>
                  <a:srgbClr val="003399"/>
                </a:solidFill>
                <a:effectLst/>
                <a:highlight>
                  <a:srgbClr val="FFFF00"/>
                </a:highlight>
              </a:rPr>
              <a:t>Shopee </a:t>
            </a:r>
            <a:r>
              <a:rPr lang="zh-TW" altLang="en-US" sz="1600" dirty="0">
                <a:solidFill>
                  <a:srgbClr val="003399"/>
                </a:solidFill>
                <a:effectLst/>
                <a:highlight>
                  <a:srgbClr val="FFFF00"/>
                </a:highlight>
              </a:rPr>
              <a:t>和 </a:t>
            </a:r>
            <a:r>
              <a:rPr lang="en-US" altLang="zh-TW" sz="1600" dirty="0">
                <a:solidFill>
                  <a:srgbClr val="003399"/>
                </a:solidFill>
                <a:effectLst/>
                <a:highlight>
                  <a:srgbClr val="FFFF00"/>
                </a:highlight>
              </a:rPr>
              <a:t>Lazada(</a:t>
            </a:r>
            <a:r>
              <a:rPr lang="zh-TW" altLang="en-US" sz="1600" b="0" i="0" dirty="0">
                <a:solidFill>
                  <a:srgbClr val="4D5156"/>
                </a:solidFill>
                <a:effectLst/>
                <a:latin typeface="arial" panose="020B0604020202020204" pitchFamily="34" charset="0"/>
              </a:rPr>
              <a:t>來贊達</a:t>
            </a:r>
            <a:r>
              <a:rPr lang="en-US" altLang="zh-TW" sz="1600" b="0" i="0" dirty="0">
                <a:solidFill>
                  <a:srgbClr val="4D5156"/>
                </a:solidFill>
                <a:effectLst/>
                <a:latin typeface="arial" panose="020B0604020202020204" pitchFamily="34" charset="0"/>
              </a:rPr>
              <a:t>)</a:t>
            </a:r>
            <a:r>
              <a:rPr lang="zh-TW" altLang="en-US" sz="1600" dirty="0">
                <a:solidFill>
                  <a:srgbClr val="003399"/>
                </a:solidFill>
                <a:effectLst/>
                <a:highlight>
                  <a:srgbClr val="FFFF00"/>
                </a:highlight>
              </a:rPr>
              <a:t>形成的威脅越來越大</a:t>
            </a:r>
            <a:r>
              <a:rPr lang="zh-TW" altLang="en-US" sz="1600" dirty="0">
                <a:solidFill>
                  <a:srgbClr val="003399"/>
                </a:solidFill>
                <a:effectLst/>
              </a:rPr>
              <a:t>。</a:t>
            </a:r>
            <a:endParaRPr lang="en-US" altLang="zh-TW" sz="1600" dirty="0">
              <a:solidFill>
                <a:srgbClr val="003399"/>
              </a:solidFill>
              <a:effectLst/>
            </a:endParaRPr>
          </a:p>
          <a:p>
            <a:endParaRPr lang="en-US" altLang="zh-TW" sz="1600" dirty="0">
              <a:solidFill>
                <a:srgbClr val="003399"/>
              </a:solidFill>
            </a:endParaRPr>
          </a:p>
          <a:p>
            <a:endParaRPr lang="en-US" altLang="zh-TW" sz="1600" dirty="0">
              <a:solidFill>
                <a:srgbClr val="003399"/>
              </a:solidFill>
              <a:effectLst/>
            </a:endParaRPr>
          </a:p>
          <a:p>
            <a:endParaRPr lang="en-US" altLang="zh-TW" sz="1600" b="1" dirty="0">
              <a:solidFill>
                <a:srgbClr val="003399"/>
              </a:solidFill>
              <a:effectLst/>
            </a:endParaRPr>
          </a:p>
          <a:p>
            <a:endParaRPr lang="en-US" altLang="zh-TW" sz="1600" dirty="0">
              <a:solidFill>
                <a:srgbClr val="003399"/>
              </a:solidFill>
            </a:endParaRPr>
          </a:p>
          <a:p>
            <a:pPr algn="l"/>
            <a:r>
              <a:rPr lang="zh-TW" altLang="en-US" sz="1600" b="0" i="0" dirty="0">
                <a:solidFill>
                  <a:srgbClr val="003399"/>
                </a:solidFill>
                <a:effectLst/>
                <a:latin typeface="Roboto Condensed" panose="02000000000000000000" pitchFamily="2" charset="0"/>
              </a:rPr>
              <a:t>       </a:t>
            </a:r>
            <a:endParaRPr lang="en-US" altLang="zh-TW" sz="1600" b="0" i="0" dirty="0">
              <a:solidFill>
                <a:srgbClr val="003399"/>
              </a:solidFill>
              <a:effectLst/>
              <a:latin typeface="Roboto Condensed" panose="02000000000000000000" pitchFamily="2" charset="0"/>
            </a:endParaRPr>
          </a:p>
          <a:p>
            <a:pPr algn="l"/>
            <a:endParaRPr lang="en-US" altLang="zh-TW" sz="1600" dirty="0">
              <a:solidFill>
                <a:srgbClr val="003399"/>
              </a:solidFill>
              <a:latin typeface="Roboto Condensed" panose="02000000000000000000" pitchFamily="2" charset="0"/>
            </a:endParaRPr>
          </a:p>
          <a:p>
            <a:pPr algn="l"/>
            <a:endParaRPr lang="en-US" altLang="zh-TW" sz="1600" b="0" i="0" dirty="0">
              <a:solidFill>
                <a:srgbClr val="003399"/>
              </a:solidFill>
              <a:effectLst/>
              <a:latin typeface="Roboto Condensed" panose="02000000000000000000" pitchFamily="2" charset="0"/>
            </a:endParaRPr>
          </a:p>
          <a:p>
            <a:pPr algn="l"/>
            <a:r>
              <a:rPr lang="zh-TW" altLang="en-US" sz="1600" b="0" i="0" dirty="0">
                <a:solidFill>
                  <a:srgbClr val="003399"/>
                </a:solidFill>
                <a:effectLst/>
                <a:latin typeface="Roboto Condensed" panose="02000000000000000000" pitchFamily="2" charset="0"/>
              </a:rPr>
              <a:t>       </a:t>
            </a:r>
            <a:endParaRPr lang="en-US" altLang="zh-TW" sz="1600" b="0" i="0" dirty="0">
              <a:solidFill>
                <a:srgbClr val="003399"/>
              </a:solidFill>
              <a:effectLst/>
              <a:latin typeface="Roboto Condensed" panose="02000000000000000000" pitchFamily="2" charset="0"/>
            </a:endParaRPr>
          </a:p>
          <a:p>
            <a:pPr algn="l"/>
            <a:endParaRPr lang="en-US" altLang="zh-TW" sz="1600" dirty="0">
              <a:solidFill>
                <a:srgbClr val="003399"/>
              </a:solidFill>
              <a:latin typeface="Roboto Condensed" panose="02000000000000000000" pitchFamily="2" charset="0"/>
            </a:endParaRPr>
          </a:p>
          <a:p>
            <a:pPr algn="l"/>
            <a:r>
              <a:rPr lang="en-US" altLang="zh-TW" sz="1600" b="0" i="0" dirty="0">
                <a:solidFill>
                  <a:srgbClr val="003399"/>
                </a:solidFill>
                <a:effectLst/>
                <a:latin typeface="Roboto Condensed" panose="02000000000000000000" pitchFamily="2" charset="0"/>
              </a:rPr>
              <a:t>       </a:t>
            </a:r>
            <a:r>
              <a:rPr lang="zh-TW" altLang="en-US" sz="1600" b="0" i="0" dirty="0">
                <a:solidFill>
                  <a:srgbClr val="003399"/>
                </a:solidFill>
                <a:effectLst/>
                <a:latin typeface="Roboto Condensed" panose="02000000000000000000" pitchFamily="2" charset="0"/>
              </a:rPr>
              <a:t>儘管</a:t>
            </a:r>
            <a:r>
              <a:rPr lang="en-US" altLang="zh-TW" sz="1600" b="0" i="0" dirty="0">
                <a:solidFill>
                  <a:srgbClr val="003399"/>
                </a:solidFill>
                <a:effectLst/>
                <a:latin typeface="Roboto Condensed" panose="02000000000000000000" pitchFamily="2" charset="0"/>
              </a:rPr>
              <a:t>TikTok</a:t>
            </a:r>
            <a:r>
              <a:rPr lang="zh-TW" altLang="en-US" sz="1600" b="0" i="0" dirty="0">
                <a:solidFill>
                  <a:srgbClr val="003399"/>
                </a:solidFill>
                <a:effectLst/>
                <a:latin typeface="Roboto Condensed" panose="02000000000000000000" pitchFamily="2" charset="0"/>
              </a:rPr>
              <a:t>在美國仍面臨諸多</a:t>
            </a:r>
            <a:r>
              <a:rPr lang="zh-TW" altLang="en-US" sz="1600" b="0" i="0" dirty="0">
                <a:solidFill>
                  <a:srgbClr val="003399"/>
                </a:solidFill>
                <a:effectLst/>
                <a:highlight>
                  <a:srgbClr val="FFFF00"/>
                </a:highlight>
                <a:latin typeface="Roboto Condensed" panose="02000000000000000000" pitchFamily="2" charset="0"/>
              </a:rPr>
              <a:t>資安審查</a:t>
            </a:r>
            <a:r>
              <a:rPr lang="zh-TW" altLang="en-US" sz="1600" b="0" i="0" dirty="0">
                <a:solidFill>
                  <a:srgbClr val="003399"/>
                </a:solidFill>
                <a:effectLst/>
                <a:latin typeface="Roboto Condensed" panose="02000000000000000000" pitchFamily="2" charset="0"/>
              </a:rPr>
              <a:t>，但根據</a:t>
            </a:r>
            <a:r>
              <a:rPr lang="en-US" altLang="zh-TW" sz="1600" b="0" i="0" dirty="0">
                <a:solidFill>
                  <a:srgbClr val="003399"/>
                </a:solidFill>
                <a:effectLst/>
                <a:latin typeface="Roboto Condensed" panose="02000000000000000000" pitchFamily="2" charset="0"/>
              </a:rPr>
              <a:t>《</a:t>
            </a:r>
            <a:r>
              <a:rPr lang="zh-TW" altLang="en-US" sz="1600" b="0" i="0" dirty="0">
                <a:solidFill>
                  <a:srgbClr val="003399"/>
                </a:solidFill>
                <a:effectLst/>
                <a:latin typeface="Roboto Condensed" panose="02000000000000000000" pitchFamily="2" charset="0"/>
              </a:rPr>
              <a:t>華爾街日報</a:t>
            </a:r>
            <a:r>
              <a:rPr lang="en-US" altLang="zh-TW" sz="1600" b="0" i="0" dirty="0">
                <a:solidFill>
                  <a:srgbClr val="003399"/>
                </a:solidFill>
                <a:effectLst/>
                <a:latin typeface="Roboto Condensed" panose="02000000000000000000" pitchFamily="2" charset="0"/>
              </a:rPr>
              <a:t>》</a:t>
            </a:r>
            <a:r>
              <a:rPr lang="zh-TW" altLang="en-US" sz="1600" b="0" i="0" dirty="0">
                <a:solidFill>
                  <a:srgbClr val="003399"/>
                </a:solidFill>
                <a:effectLst/>
                <a:latin typeface="Roboto Condensed" panose="02000000000000000000" pitchFamily="2" charset="0"/>
              </a:rPr>
              <a:t>報導，</a:t>
            </a:r>
            <a:r>
              <a:rPr lang="en-US" altLang="zh-TW" sz="1600" b="0" i="0" dirty="0">
                <a:solidFill>
                  <a:srgbClr val="003399"/>
                </a:solidFill>
                <a:effectLst/>
                <a:latin typeface="Roboto Condensed" panose="02000000000000000000" pitchFamily="2" charset="0"/>
              </a:rPr>
              <a:t>TikTok</a:t>
            </a:r>
            <a:r>
              <a:rPr lang="zh-TW" altLang="en-US" sz="1600" b="0" i="0" dirty="0">
                <a:solidFill>
                  <a:srgbClr val="003399"/>
                </a:solidFill>
                <a:effectLst/>
                <a:latin typeface="Roboto Condensed" panose="02000000000000000000" pitchFamily="2" charset="0"/>
              </a:rPr>
              <a:t>將在 </a:t>
            </a:r>
            <a:r>
              <a:rPr lang="en-US" altLang="zh-TW" sz="1600" b="0" i="0" dirty="0">
                <a:solidFill>
                  <a:srgbClr val="003399"/>
                </a:solidFill>
                <a:effectLst/>
                <a:latin typeface="Roboto Condensed" panose="02000000000000000000" pitchFamily="2" charset="0"/>
              </a:rPr>
              <a:t>8</a:t>
            </a:r>
            <a:r>
              <a:rPr lang="zh-TW" altLang="en-US" sz="1600" b="0" i="0" dirty="0">
                <a:solidFill>
                  <a:srgbClr val="003399"/>
                </a:solidFill>
                <a:effectLst/>
                <a:latin typeface="Roboto Condensed" panose="02000000000000000000" pitchFamily="2" charset="0"/>
              </a:rPr>
              <a:t>月初於美國推出</a:t>
            </a:r>
            <a:r>
              <a:rPr lang="zh-TW" altLang="en-US" sz="1600" b="0" i="0" dirty="0">
                <a:solidFill>
                  <a:srgbClr val="003399"/>
                </a:solidFill>
                <a:effectLst/>
                <a:highlight>
                  <a:srgbClr val="FFFF00"/>
                </a:highlight>
                <a:latin typeface="Roboto Condensed" panose="02000000000000000000" pitchFamily="2" charset="0"/>
              </a:rPr>
              <a:t>電子商務，銷售中國製產品</a:t>
            </a:r>
            <a:r>
              <a:rPr lang="zh-TW" altLang="en-US" sz="1600" b="0" i="0" dirty="0">
                <a:solidFill>
                  <a:srgbClr val="003399"/>
                </a:solidFill>
                <a:effectLst/>
                <a:latin typeface="Roboto Condensed" panose="02000000000000000000" pitchFamily="2" charset="0"/>
              </a:rPr>
              <a:t>，並</a:t>
            </a:r>
            <a:r>
              <a:rPr lang="zh-TW" altLang="en-US" sz="1600" b="0" i="0" dirty="0">
                <a:solidFill>
                  <a:srgbClr val="003399"/>
                </a:solidFill>
                <a:effectLst/>
                <a:highlight>
                  <a:srgbClr val="FFFF00"/>
                </a:highlight>
                <a:latin typeface="Roboto Condensed" panose="02000000000000000000" pitchFamily="2" charset="0"/>
              </a:rPr>
              <a:t>試圖</a:t>
            </a:r>
            <a:r>
              <a:rPr lang="zh-TW" altLang="en-US" sz="1600" b="1" i="0" dirty="0">
                <a:solidFill>
                  <a:srgbClr val="003399"/>
                </a:solidFill>
                <a:effectLst/>
                <a:highlight>
                  <a:srgbClr val="FFFF00"/>
                </a:highlight>
                <a:latin typeface="Roboto Condensed" panose="02000000000000000000" pitchFamily="2" charset="0"/>
              </a:rPr>
              <a:t>複製</a:t>
            </a:r>
            <a:r>
              <a:rPr lang="en-US" altLang="zh-TW" sz="1600" b="0" i="0" dirty="0">
                <a:solidFill>
                  <a:srgbClr val="003399"/>
                </a:solidFill>
                <a:effectLst/>
                <a:highlight>
                  <a:srgbClr val="FFFF00"/>
                </a:highlight>
                <a:latin typeface="Roboto Condensed" panose="02000000000000000000" pitchFamily="2" charset="0"/>
              </a:rPr>
              <a:t>Shien</a:t>
            </a:r>
            <a:r>
              <a:rPr lang="zh-TW" altLang="en-US" sz="1600" b="0" i="0" dirty="0">
                <a:solidFill>
                  <a:srgbClr val="003399"/>
                </a:solidFill>
                <a:effectLst/>
                <a:highlight>
                  <a:srgbClr val="FFFF00"/>
                </a:highlight>
                <a:latin typeface="Roboto Condensed" panose="02000000000000000000" pitchFamily="2" charset="0"/>
              </a:rPr>
              <a:t>與</a:t>
            </a:r>
            <a:r>
              <a:rPr lang="en-US" altLang="zh-TW" sz="1600" b="0" i="0" dirty="0" err="1">
                <a:solidFill>
                  <a:srgbClr val="003399"/>
                </a:solidFill>
                <a:effectLst/>
                <a:highlight>
                  <a:srgbClr val="FFFF00"/>
                </a:highlight>
                <a:latin typeface="Roboto Condensed" panose="02000000000000000000" pitchFamily="2" charset="0"/>
              </a:rPr>
              <a:t>Temu</a:t>
            </a:r>
            <a:r>
              <a:rPr lang="zh-TW" altLang="en-US" sz="1600" b="0" i="0" dirty="0">
                <a:solidFill>
                  <a:srgbClr val="003399"/>
                </a:solidFill>
                <a:effectLst/>
                <a:highlight>
                  <a:srgbClr val="FFFF00"/>
                </a:highlight>
                <a:latin typeface="Roboto Condensed" panose="02000000000000000000" pitchFamily="2" charset="0"/>
              </a:rPr>
              <a:t>在美國的</a:t>
            </a:r>
            <a:r>
              <a:rPr lang="zh-TW" altLang="en-US" sz="1600" b="1" i="0" dirty="0">
                <a:solidFill>
                  <a:srgbClr val="003399"/>
                </a:solidFill>
                <a:effectLst/>
                <a:highlight>
                  <a:srgbClr val="FFFF00"/>
                </a:highlight>
                <a:latin typeface="Roboto Condensed" panose="02000000000000000000" pitchFamily="2" charset="0"/>
              </a:rPr>
              <a:t>成功模式</a:t>
            </a:r>
            <a:r>
              <a:rPr lang="zh-TW" altLang="en-US" sz="1600" b="0" i="0" dirty="0">
                <a:solidFill>
                  <a:srgbClr val="003399"/>
                </a:solidFill>
                <a:effectLst/>
                <a:highlight>
                  <a:srgbClr val="FFFF00"/>
                </a:highlight>
                <a:latin typeface="Roboto Condensed" panose="02000000000000000000" pitchFamily="2" charset="0"/>
              </a:rPr>
              <a:t>，擴大賣家生態系統</a:t>
            </a:r>
            <a:r>
              <a:rPr lang="zh-TW" altLang="en-US" sz="1600" b="0" i="0" dirty="0">
                <a:solidFill>
                  <a:srgbClr val="003399"/>
                </a:solidFill>
                <a:effectLst/>
                <a:latin typeface="Roboto Condensed" panose="02000000000000000000" pitchFamily="2" charset="0"/>
              </a:rPr>
              <a:t>，從除了</a:t>
            </a:r>
            <a:r>
              <a:rPr lang="zh-TW" altLang="en-US" sz="1600" b="0" i="0" dirty="0">
                <a:solidFill>
                  <a:srgbClr val="003399"/>
                </a:solidFill>
                <a:effectLst/>
                <a:highlight>
                  <a:srgbClr val="FFFF00"/>
                </a:highlight>
                <a:latin typeface="Roboto Condensed" panose="02000000000000000000" pitchFamily="2" charset="0"/>
              </a:rPr>
              <a:t>短影音營收</a:t>
            </a:r>
            <a:r>
              <a:rPr lang="zh-TW" altLang="en-US" sz="1600" b="0" i="0" dirty="0">
                <a:solidFill>
                  <a:srgbClr val="003399"/>
                </a:solidFill>
                <a:effectLst/>
                <a:latin typeface="Roboto Condensed" panose="02000000000000000000" pitchFamily="2" charset="0"/>
              </a:rPr>
              <a:t>之外，增添其他</a:t>
            </a:r>
            <a:r>
              <a:rPr lang="zh-TW" altLang="en-US" sz="1600" b="0" i="0" dirty="0">
                <a:solidFill>
                  <a:srgbClr val="003399"/>
                </a:solidFill>
                <a:effectLst/>
                <a:highlight>
                  <a:srgbClr val="FFFF00"/>
                </a:highlight>
                <a:latin typeface="Roboto Condensed" panose="02000000000000000000" pitchFamily="2" charset="0"/>
              </a:rPr>
              <a:t>多元化管道</a:t>
            </a:r>
            <a:r>
              <a:rPr lang="zh-TW" altLang="en-US" sz="1600" b="0" i="0" dirty="0">
                <a:solidFill>
                  <a:srgbClr val="003399"/>
                </a:solidFill>
                <a:effectLst/>
                <a:latin typeface="Roboto Condensed" panose="02000000000000000000" pitchFamily="2" charset="0"/>
              </a:rPr>
              <a:t>。</a:t>
            </a:r>
            <a:r>
              <a:rPr lang="en-US" altLang="zh-TW" sz="1600" b="0" i="0" dirty="0">
                <a:solidFill>
                  <a:srgbClr val="003399"/>
                </a:solidFill>
                <a:effectLst/>
                <a:latin typeface="Roboto Condensed" panose="02000000000000000000" pitchFamily="2" charset="0"/>
              </a:rPr>
              <a:t>TikTok</a:t>
            </a:r>
            <a:r>
              <a:rPr lang="zh-TW" altLang="en-US" sz="1600" b="0" i="0" dirty="0">
                <a:solidFill>
                  <a:srgbClr val="003399"/>
                </a:solidFill>
                <a:effectLst/>
                <a:latin typeface="Roboto Condensed" panose="02000000000000000000" pitchFamily="2" charset="0"/>
              </a:rPr>
              <a:t>的目標是將今年該平台上的商品交易總額，從去年不到</a:t>
            </a:r>
            <a:r>
              <a:rPr lang="en-US" altLang="zh-TW" sz="1600" b="0" i="0" dirty="0">
                <a:solidFill>
                  <a:srgbClr val="003399"/>
                </a:solidFill>
                <a:effectLst/>
                <a:latin typeface="Roboto Condensed" panose="02000000000000000000" pitchFamily="2" charset="0"/>
              </a:rPr>
              <a:t>50</a:t>
            </a:r>
            <a:r>
              <a:rPr lang="zh-TW" altLang="en-US" sz="1600" b="0" i="0" dirty="0">
                <a:solidFill>
                  <a:srgbClr val="003399"/>
                </a:solidFill>
                <a:effectLst/>
                <a:latin typeface="Roboto Condensed" panose="02000000000000000000" pitchFamily="2" charset="0"/>
              </a:rPr>
              <a:t>億美元增加到</a:t>
            </a:r>
            <a:r>
              <a:rPr lang="en-US" altLang="zh-TW" sz="1600" b="0" i="0" dirty="0">
                <a:solidFill>
                  <a:srgbClr val="003399"/>
                </a:solidFill>
                <a:effectLst/>
                <a:latin typeface="Roboto Condensed" panose="02000000000000000000" pitchFamily="2" charset="0"/>
              </a:rPr>
              <a:t>200</a:t>
            </a:r>
            <a:r>
              <a:rPr lang="zh-TW" altLang="en-US" sz="1600" b="0" i="0" dirty="0">
                <a:solidFill>
                  <a:srgbClr val="003399"/>
                </a:solidFill>
                <a:effectLst/>
                <a:latin typeface="Roboto Condensed" panose="02000000000000000000" pitchFamily="2" charset="0"/>
              </a:rPr>
              <a:t>億美元。</a:t>
            </a:r>
            <a:endParaRPr lang="en-US" altLang="zh-TW" sz="1600" b="0" i="0" dirty="0">
              <a:solidFill>
                <a:srgbClr val="003399"/>
              </a:solidFill>
              <a:effectLst/>
              <a:latin typeface="Roboto Condensed" panose="02000000000000000000" pitchFamily="2" charset="0"/>
            </a:endParaRPr>
          </a:p>
          <a:p>
            <a:pPr algn="l"/>
            <a:endParaRPr lang="en-US" altLang="zh-TW" sz="1600" dirty="0">
              <a:solidFill>
                <a:srgbClr val="003399"/>
              </a:solidFill>
              <a:latin typeface="Roboto Condensed" panose="02000000000000000000" pitchFamily="2" charset="0"/>
            </a:endParaRPr>
          </a:p>
          <a:p>
            <a:r>
              <a:rPr lang="zh-TW" altLang="en-US" sz="1600" dirty="0"/>
              <a:t>        據悉，</a:t>
            </a:r>
            <a:r>
              <a:rPr lang="en-US" altLang="zh-TW" sz="1600" dirty="0"/>
              <a:t>TikTok</a:t>
            </a:r>
            <a:r>
              <a:rPr lang="zh-TW" altLang="en-US" sz="1600" dirty="0"/>
              <a:t>會類似於</a:t>
            </a:r>
            <a:r>
              <a:rPr lang="en-US" altLang="zh-TW" sz="1600" dirty="0"/>
              <a:t>Amazon</a:t>
            </a:r>
            <a:r>
              <a:rPr lang="zh-TW" altLang="en-US" sz="1600" dirty="0"/>
              <a:t>的「</a:t>
            </a:r>
            <a:r>
              <a:rPr lang="en-US" altLang="zh-TW" sz="1600" dirty="0"/>
              <a:t>Sold by Amazon</a:t>
            </a:r>
            <a:r>
              <a:rPr lang="zh-TW" altLang="en-US" sz="1600" dirty="0"/>
              <a:t>」模式，為中國的製造商和商家</a:t>
            </a:r>
            <a:r>
              <a:rPr lang="zh-TW" altLang="en-US" sz="1600" b="1" dirty="0"/>
              <a:t>儲存和運輸</a:t>
            </a:r>
            <a:r>
              <a:rPr lang="zh-TW" altLang="en-US" sz="1600" dirty="0"/>
              <a:t>商品（如服裝、電子產品、廚房用具等），並處理營銷、交易、物流和售後服務等環節。</a:t>
            </a:r>
            <a:endParaRPr lang="en-US" altLang="zh-TW" sz="1600" b="0" i="0" dirty="0">
              <a:solidFill>
                <a:srgbClr val="003399"/>
              </a:solidFill>
              <a:effectLst/>
              <a:latin typeface="Roboto Condensed" panose="02000000000000000000" pitchFamily="2" charset="0"/>
            </a:endParaRPr>
          </a:p>
          <a:p>
            <a:pPr algn="l"/>
            <a:endParaRPr lang="zh-TW" altLang="en-US" sz="1600" b="0" i="0" dirty="0">
              <a:solidFill>
                <a:srgbClr val="003399"/>
              </a:solidFill>
              <a:effectLst/>
              <a:latin typeface="Roboto Condensed" panose="02000000000000000000" pitchFamily="2" charset="0"/>
            </a:endParaRPr>
          </a:p>
          <a:p>
            <a:pPr algn="l"/>
            <a:r>
              <a:rPr lang="zh-TW" altLang="en-US" sz="1600" b="0" i="0" dirty="0">
                <a:solidFill>
                  <a:srgbClr val="003399"/>
                </a:solidFill>
                <a:effectLst/>
                <a:latin typeface="Roboto Condensed" panose="02000000000000000000" pitchFamily="2" charset="0"/>
              </a:rPr>
              <a:t>       事實上，</a:t>
            </a:r>
            <a:r>
              <a:rPr lang="en-US" altLang="zh-TW" sz="1600" b="0" i="0" dirty="0">
                <a:solidFill>
                  <a:srgbClr val="003399"/>
                </a:solidFill>
                <a:effectLst/>
                <a:latin typeface="Roboto Condensed" panose="02000000000000000000" pitchFamily="2" charset="0"/>
              </a:rPr>
              <a:t>TikTok</a:t>
            </a:r>
            <a:r>
              <a:rPr lang="zh-TW" altLang="en-US" sz="1600" b="0" i="0" dirty="0">
                <a:solidFill>
                  <a:srgbClr val="003399"/>
                </a:solidFill>
                <a:effectLst/>
                <a:latin typeface="Roboto Condensed" panose="02000000000000000000" pitchFamily="2" charset="0"/>
              </a:rPr>
              <a:t>的電子商務平台</a:t>
            </a:r>
            <a:r>
              <a:rPr lang="en-US" altLang="zh-TW" sz="1600" b="0" i="0" dirty="0" err="1">
                <a:solidFill>
                  <a:srgbClr val="003399"/>
                </a:solidFill>
                <a:effectLst/>
                <a:highlight>
                  <a:srgbClr val="FFFF00"/>
                </a:highlight>
                <a:latin typeface="Roboto Condensed" panose="02000000000000000000" pitchFamily="2" charset="0"/>
              </a:rPr>
              <a:t>TikTokShop</a:t>
            </a:r>
            <a:r>
              <a:rPr lang="zh-TW" altLang="en-US" sz="1600" b="0" i="0" dirty="0">
                <a:solidFill>
                  <a:srgbClr val="003399"/>
                </a:solidFill>
                <a:effectLst/>
                <a:highlight>
                  <a:srgbClr val="FFFF00"/>
                </a:highlight>
                <a:latin typeface="Roboto Condensed" panose="02000000000000000000" pitchFamily="2" charset="0"/>
              </a:rPr>
              <a:t>已在東南亞</a:t>
            </a:r>
            <a:r>
              <a:rPr lang="zh-TW" altLang="en-US" sz="1600" b="0" i="0" dirty="0">
                <a:solidFill>
                  <a:srgbClr val="003399"/>
                </a:solidFill>
                <a:effectLst/>
                <a:latin typeface="Roboto Condensed" panose="02000000000000000000" pitchFamily="2" charset="0"/>
              </a:rPr>
              <a:t>積極擴張，</a:t>
            </a:r>
            <a:r>
              <a:rPr lang="zh-TW" altLang="en-US" sz="1600" b="1" i="0" dirty="0">
                <a:solidFill>
                  <a:srgbClr val="003399"/>
                </a:solidFill>
                <a:effectLst/>
                <a:highlight>
                  <a:srgbClr val="FFFF00"/>
                </a:highlight>
                <a:latin typeface="Roboto Condensed" panose="02000000000000000000" pitchFamily="2" charset="0"/>
              </a:rPr>
              <a:t>短影音平台霸主</a:t>
            </a:r>
            <a:r>
              <a:rPr lang="zh-TW" altLang="en-US" sz="1600" b="0" i="0" dirty="0">
                <a:solidFill>
                  <a:srgbClr val="003399"/>
                </a:solidFill>
                <a:effectLst/>
                <a:latin typeface="Roboto Condensed" panose="02000000000000000000" pitchFamily="2" charset="0"/>
              </a:rPr>
              <a:t>是如何跟當地知名電商</a:t>
            </a:r>
            <a:r>
              <a:rPr lang="zh-TW" altLang="en-US" sz="1600" b="0" i="0" dirty="0">
                <a:solidFill>
                  <a:srgbClr val="003399"/>
                </a:solidFill>
                <a:effectLst/>
                <a:highlight>
                  <a:srgbClr val="FFFF00"/>
                </a:highlight>
                <a:latin typeface="Roboto Condensed" panose="02000000000000000000" pitchFamily="2" charset="0"/>
              </a:rPr>
              <a:t>蝦皮（</a:t>
            </a:r>
            <a:r>
              <a:rPr lang="en-US" altLang="zh-TW" sz="1600" b="0" i="0" dirty="0">
                <a:solidFill>
                  <a:srgbClr val="003399"/>
                </a:solidFill>
                <a:effectLst/>
                <a:highlight>
                  <a:srgbClr val="FFFF00"/>
                </a:highlight>
                <a:latin typeface="Roboto Condensed" panose="02000000000000000000" pitchFamily="2" charset="0"/>
              </a:rPr>
              <a:t>Shopee</a:t>
            </a:r>
            <a:r>
              <a:rPr lang="zh-TW" altLang="en-US" sz="1600" b="0" i="0" dirty="0">
                <a:solidFill>
                  <a:srgbClr val="003399"/>
                </a:solidFill>
                <a:effectLst/>
                <a:highlight>
                  <a:srgbClr val="FFFF00"/>
                </a:highlight>
                <a:latin typeface="Roboto Condensed" panose="02000000000000000000" pitchFamily="2" charset="0"/>
              </a:rPr>
              <a:t>）</a:t>
            </a:r>
            <a:r>
              <a:rPr lang="zh-TW" altLang="en-US" sz="1600" b="0" i="0" dirty="0">
                <a:solidFill>
                  <a:srgbClr val="003399"/>
                </a:solidFill>
                <a:effectLst/>
                <a:latin typeface="Roboto Condensed" panose="02000000000000000000" pitchFamily="2" charset="0"/>
              </a:rPr>
              <a:t>和</a:t>
            </a:r>
            <a:r>
              <a:rPr lang="en-US" altLang="zh-TW" sz="1600" b="0" i="0" dirty="0">
                <a:solidFill>
                  <a:srgbClr val="003399"/>
                </a:solidFill>
                <a:effectLst/>
                <a:highlight>
                  <a:srgbClr val="FFFF00"/>
                </a:highlight>
                <a:latin typeface="Roboto Condensed" panose="02000000000000000000" pitchFamily="2" charset="0"/>
              </a:rPr>
              <a:t>Lazada</a:t>
            </a:r>
            <a:r>
              <a:rPr lang="zh-TW" altLang="en-US" sz="1600" b="0" i="0" dirty="0">
                <a:solidFill>
                  <a:srgbClr val="003399"/>
                </a:solidFill>
                <a:effectLst/>
                <a:latin typeface="Roboto Condensed" panose="02000000000000000000" pitchFamily="2" charset="0"/>
              </a:rPr>
              <a:t>搶商機？</a:t>
            </a:r>
            <a:r>
              <a:rPr lang="zh-TW" altLang="en-US" sz="1600" dirty="0">
                <a:solidFill>
                  <a:srgbClr val="003399"/>
                </a:solidFill>
                <a:latin typeface="Roboto Condensed" panose="02000000000000000000" pitchFamily="2" charset="0"/>
              </a:rPr>
              <a:t>  </a:t>
            </a:r>
            <a:r>
              <a:rPr lang="en-US" altLang="zh-TW" sz="1600" dirty="0">
                <a:solidFill>
                  <a:srgbClr val="003399"/>
                </a:solidFill>
                <a:latin typeface="Roboto Condensed" panose="02000000000000000000" pitchFamily="2" charset="0"/>
              </a:rPr>
              <a:t> </a:t>
            </a:r>
            <a:endParaRPr lang="zh-TW" altLang="en-US" sz="1600" b="0" i="0" dirty="0">
              <a:solidFill>
                <a:srgbClr val="003399"/>
              </a:solidFill>
              <a:effectLst/>
              <a:latin typeface="Roboto Condensed" panose="02000000000000000000" pitchFamily="2" charset="0"/>
            </a:endParaRPr>
          </a:p>
          <a:p>
            <a:endParaRPr lang="zh-TW" altLang="en-US" dirty="0">
              <a:solidFill>
                <a:srgbClr val="003399"/>
              </a:solidFill>
            </a:endParaRPr>
          </a:p>
        </p:txBody>
      </p:sp>
      <p:sp>
        <p:nvSpPr>
          <p:cNvPr id="6" name="文字方塊 5">
            <a:extLst>
              <a:ext uri="{FF2B5EF4-FFF2-40B4-BE49-F238E27FC236}">
                <a16:creationId xmlns:a16="http://schemas.microsoft.com/office/drawing/2014/main" id="{8371576A-1324-E33B-291B-DF1CCAAA212E}"/>
              </a:ext>
            </a:extLst>
          </p:cNvPr>
          <p:cNvSpPr txBox="1"/>
          <p:nvPr/>
        </p:nvSpPr>
        <p:spPr>
          <a:xfrm>
            <a:off x="349718" y="766994"/>
            <a:ext cx="10408665" cy="584775"/>
          </a:xfrm>
          <a:prstGeom prst="rect">
            <a:avLst/>
          </a:prstGeom>
          <a:noFill/>
        </p:spPr>
        <p:txBody>
          <a:bodyPr wrap="square" rtlCol="0">
            <a:spAutoFit/>
          </a:bodyPr>
          <a:lstStyle/>
          <a:p>
            <a:r>
              <a:rPr lang="zh-TW" altLang="en-US" sz="1600" dirty="0">
                <a:effectLst/>
              </a:rPr>
              <a:t>（</a:t>
            </a:r>
            <a:r>
              <a:rPr lang="en-US" altLang="zh-TW" sz="1600" dirty="0">
                <a:effectLst/>
              </a:rPr>
              <a:t>0726.23) TikTok Shop</a:t>
            </a:r>
            <a:r>
              <a:rPr lang="zh-TW" altLang="en-US" sz="1600" dirty="0">
                <a:effectLst/>
              </a:rPr>
              <a:t>強攻</a:t>
            </a:r>
            <a:r>
              <a:rPr lang="zh-TW" altLang="en-US" sz="1600" dirty="0">
                <a:effectLst/>
                <a:highlight>
                  <a:srgbClr val="FFFF00"/>
                </a:highlight>
              </a:rPr>
              <a:t>東南亞，</a:t>
            </a:r>
            <a:r>
              <a:rPr lang="zh-TW" altLang="en-US" sz="1600" dirty="0">
                <a:effectLst/>
              </a:rPr>
              <a:t>秘訣在「衝動下單」</a:t>
            </a:r>
            <a:r>
              <a:rPr lang="en-US" altLang="zh-TW" sz="1600" dirty="0">
                <a:effectLst/>
                <a:highlight>
                  <a:srgbClr val="FFFF00"/>
                </a:highlight>
              </a:rPr>
              <a:t>TikTok takes on Shopee, Tokopedia in ASEAN e-commerce race</a:t>
            </a:r>
            <a:r>
              <a:rPr lang="zh-TW" altLang="en-US" sz="1600" dirty="0">
                <a:effectLst/>
                <a:highlight>
                  <a:srgbClr val="FFFF00"/>
                </a:highlight>
              </a:rPr>
              <a:t>  </a:t>
            </a:r>
            <a:endParaRPr lang="en-US" altLang="zh-TW" sz="1600" dirty="0">
              <a:effectLst/>
              <a:highlight>
                <a:srgbClr val="FFFF00"/>
              </a:highlight>
            </a:endParaRPr>
          </a:p>
          <a:p>
            <a:r>
              <a:rPr lang="en-US" altLang="zh-TW" sz="1600" dirty="0">
                <a:solidFill>
                  <a:srgbClr val="003399"/>
                </a:solidFill>
                <a:effectLst/>
                <a:highlight>
                  <a:srgbClr val="FFFF00"/>
                </a:highlight>
              </a:rPr>
              <a:t>TikTok </a:t>
            </a:r>
            <a:r>
              <a:rPr lang="zh-TW" altLang="en-US" sz="1600" dirty="0">
                <a:solidFill>
                  <a:srgbClr val="003399"/>
                </a:solidFill>
                <a:effectLst/>
                <a:highlight>
                  <a:srgbClr val="FFFF00"/>
                </a:highlight>
              </a:rPr>
              <a:t>在東盟電子商務競賽中與 </a:t>
            </a:r>
            <a:r>
              <a:rPr lang="en-US" altLang="zh-TW" sz="1600" dirty="0">
                <a:solidFill>
                  <a:srgbClr val="003399"/>
                </a:solidFill>
                <a:effectLst/>
                <a:highlight>
                  <a:srgbClr val="FFFF00"/>
                </a:highlight>
              </a:rPr>
              <a:t>Shopee</a:t>
            </a:r>
            <a:r>
              <a:rPr lang="zh-TW" altLang="en-US" sz="1600" dirty="0">
                <a:solidFill>
                  <a:srgbClr val="003399"/>
                </a:solidFill>
                <a:effectLst/>
                <a:highlight>
                  <a:srgbClr val="FFFF00"/>
                </a:highlight>
              </a:rPr>
              <a:t>、</a:t>
            </a:r>
            <a:r>
              <a:rPr lang="en-US" altLang="zh-TW" sz="1600" dirty="0">
                <a:solidFill>
                  <a:srgbClr val="003399"/>
                </a:solidFill>
                <a:effectLst/>
                <a:highlight>
                  <a:srgbClr val="FFFF00"/>
                </a:highlight>
              </a:rPr>
              <a:t>Tokopedia </a:t>
            </a:r>
            <a:r>
              <a:rPr lang="zh-TW" altLang="en-US" sz="1600" dirty="0">
                <a:solidFill>
                  <a:srgbClr val="003399"/>
                </a:solidFill>
                <a:effectLst/>
                <a:highlight>
                  <a:srgbClr val="FFFF00"/>
                </a:highlight>
              </a:rPr>
              <a:t>展開較量</a:t>
            </a:r>
            <a:endParaRPr lang="zh-TW" altLang="en-US" sz="1600" dirty="0">
              <a:solidFill>
                <a:srgbClr val="003399"/>
              </a:solidFill>
              <a:highlight>
                <a:srgbClr val="FFFF00"/>
              </a:highlight>
            </a:endParaRPr>
          </a:p>
        </p:txBody>
      </p:sp>
      <p:pic>
        <p:nvPicPr>
          <p:cNvPr id="8" name="圖片 7">
            <a:extLst>
              <a:ext uri="{FF2B5EF4-FFF2-40B4-BE49-F238E27FC236}">
                <a16:creationId xmlns:a16="http://schemas.microsoft.com/office/drawing/2014/main" id="{66DAAC94-DA69-45DD-0A9D-A2B6280084C7}"/>
              </a:ext>
            </a:extLst>
          </p:cNvPr>
          <p:cNvPicPr>
            <a:picLocks noChangeAspect="1"/>
          </p:cNvPicPr>
          <p:nvPr/>
        </p:nvPicPr>
        <p:blipFill rotWithShape="1">
          <a:blip r:embed="rId3"/>
          <a:srcRect l="23544" t="27015" r="56565" b="32174"/>
          <a:stretch/>
        </p:blipFill>
        <p:spPr>
          <a:xfrm>
            <a:off x="10920406" y="130813"/>
            <a:ext cx="921876" cy="1063935"/>
          </a:xfrm>
          <a:prstGeom prst="rect">
            <a:avLst/>
          </a:prstGeom>
        </p:spPr>
      </p:pic>
      <p:pic>
        <p:nvPicPr>
          <p:cNvPr id="3" name="Picture 4">
            <a:extLst>
              <a:ext uri="{FF2B5EF4-FFF2-40B4-BE49-F238E27FC236}">
                <a16:creationId xmlns:a16="http://schemas.microsoft.com/office/drawing/2014/main" id="{88649643-7E34-29E7-9BA4-321248542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818" y="2315314"/>
            <a:ext cx="2976336" cy="167528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BC642F1D-F474-755A-7836-4A6D06E30E1B}"/>
              </a:ext>
            </a:extLst>
          </p:cNvPr>
          <p:cNvSpPr txBox="1"/>
          <p:nvPr/>
        </p:nvSpPr>
        <p:spPr>
          <a:xfrm>
            <a:off x="3786996" y="3013501"/>
            <a:ext cx="7565366" cy="830997"/>
          </a:xfrm>
          <a:prstGeom prst="rect">
            <a:avLst/>
          </a:prstGeom>
          <a:noFill/>
        </p:spPr>
        <p:txBody>
          <a:bodyPr wrap="square" rtlCol="0">
            <a:spAutoFit/>
          </a:bodyPr>
          <a:lstStyle/>
          <a:p>
            <a:r>
              <a:rPr lang="en-US" altLang="zh-TW" sz="1600" dirty="0">
                <a:solidFill>
                  <a:srgbClr val="003399"/>
                </a:solidFill>
              </a:rPr>
              <a:t>A clothing retailer in Hulu Langat on the outskirts of Kuala Lumpur engages with buyers on TikTok Shop.                                                                                                                                     </a:t>
            </a:r>
            <a:r>
              <a:rPr lang="zh-TW" altLang="en-US" sz="1600" b="1" dirty="0">
                <a:solidFill>
                  <a:srgbClr val="003399"/>
                </a:solidFill>
                <a:highlight>
                  <a:srgbClr val="FFFF00"/>
                </a:highlight>
              </a:rPr>
              <a:t>吉隆坡</a:t>
            </a:r>
            <a:r>
              <a:rPr lang="zh-TW" altLang="en-US" sz="1600" b="1" dirty="0">
                <a:solidFill>
                  <a:srgbClr val="003399"/>
                </a:solidFill>
              </a:rPr>
              <a:t>郊區烏魯冷岳的一家服裝零售商</a:t>
            </a:r>
            <a:r>
              <a:rPr lang="zh-TW" altLang="en-US" sz="1600" b="1" dirty="0">
                <a:solidFill>
                  <a:srgbClr val="003399"/>
                </a:solidFill>
                <a:highlight>
                  <a:srgbClr val="FFFF00"/>
                </a:highlight>
              </a:rPr>
              <a:t>在 </a:t>
            </a:r>
            <a:r>
              <a:rPr lang="en-US" altLang="zh-TW" sz="1600" b="1" dirty="0">
                <a:solidFill>
                  <a:srgbClr val="003399"/>
                </a:solidFill>
                <a:highlight>
                  <a:srgbClr val="FFFF00"/>
                </a:highlight>
              </a:rPr>
              <a:t>TikTok Shop </a:t>
            </a:r>
            <a:r>
              <a:rPr lang="zh-TW" altLang="en-US" sz="1600" b="1" dirty="0">
                <a:solidFill>
                  <a:srgbClr val="003399"/>
                </a:solidFill>
                <a:highlight>
                  <a:srgbClr val="FFFF00"/>
                </a:highlight>
              </a:rPr>
              <a:t>上與買家互動</a:t>
            </a:r>
            <a:r>
              <a:rPr lang="zh-TW" altLang="en-US" sz="1600" b="1" dirty="0">
                <a:solidFill>
                  <a:srgbClr val="003399"/>
                </a:solidFill>
              </a:rPr>
              <a:t>。</a:t>
            </a:r>
          </a:p>
        </p:txBody>
      </p:sp>
    </p:spTree>
    <p:extLst>
      <p:ext uri="{BB962C8B-B14F-4D97-AF65-F5344CB8AC3E}">
        <p14:creationId xmlns:p14="http://schemas.microsoft.com/office/powerpoint/2010/main" val="3897271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0"/>
            <a:ext cx="10515600" cy="1325563"/>
          </a:xfrm>
        </p:spPr>
        <p:txBody>
          <a:bodyPr>
            <a:norm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r>
              <a:rPr lang="zh-TW" altLang="en-US" sz="2400" dirty="0">
                <a:solidFill>
                  <a:srgbClr val="003399"/>
                </a:solidFill>
              </a:rPr>
              <a:t>網路直播 </a:t>
            </a:r>
            <a:r>
              <a:rPr lang="en-US" altLang="zh-TW" sz="2400" dirty="0">
                <a:solidFill>
                  <a:srgbClr val="003399"/>
                </a:solidFill>
              </a:rPr>
              <a:t>(Online Streaming) – </a:t>
            </a:r>
            <a:r>
              <a:rPr lang="zh-TW" altLang="en-US" sz="2400" dirty="0">
                <a:solidFill>
                  <a:srgbClr val="003399"/>
                </a:solidFill>
              </a:rPr>
              <a:t>續</a:t>
            </a:r>
            <a:br>
              <a:rPr lang="zh-TW" altLang="en-US" sz="2400" dirty="0">
                <a:solidFill>
                  <a:srgbClr val="003399"/>
                </a:solidFill>
              </a:rPr>
            </a:br>
            <a:endParaRPr lang="zh-TW" altLang="en-US" sz="2400" dirty="0">
              <a:solidFill>
                <a:srgbClr val="003399"/>
              </a:solidFill>
            </a:endParaRPr>
          </a:p>
        </p:txBody>
      </p:sp>
      <p:sp>
        <p:nvSpPr>
          <p:cNvPr id="10" name="文字方塊 9">
            <a:extLst>
              <a:ext uri="{FF2B5EF4-FFF2-40B4-BE49-F238E27FC236}">
                <a16:creationId xmlns:a16="http://schemas.microsoft.com/office/drawing/2014/main" id="{9DC2DE96-CE5E-D73A-921D-32B88718888F}"/>
              </a:ext>
            </a:extLst>
          </p:cNvPr>
          <p:cNvSpPr txBox="1"/>
          <p:nvPr/>
        </p:nvSpPr>
        <p:spPr>
          <a:xfrm>
            <a:off x="457201" y="4065814"/>
            <a:ext cx="11495314" cy="2062103"/>
          </a:xfrm>
          <a:prstGeom prst="rect">
            <a:avLst/>
          </a:prstGeom>
          <a:noFill/>
        </p:spPr>
        <p:txBody>
          <a:bodyPr wrap="square" rtlCol="0">
            <a:spAutoFit/>
          </a:bodyPr>
          <a:lstStyle/>
          <a:p>
            <a:pPr algn="l"/>
            <a:r>
              <a:rPr lang="zh-TW" altLang="en-US" sz="1600" dirty="0">
                <a:solidFill>
                  <a:srgbClr val="003399"/>
                </a:solidFill>
                <a:latin typeface="Roboto Condensed" panose="02000000000000000000" pitchFamily="2" charset="0"/>
              </a:rPr>
              <a:t>         對大多數人來說，</a:t>
            </a:r>
            <a:r>
              <a:rPr lang="en-US" altLang="zh-TW" sz="1600" dirty="0">
                <a:solidFill>
                  <a:srgbClr val="003399"/>
                </a:solidFill>
                <a:latin typeface="Roboto Condensed" panose="02000000000000000000" pitchFamily="2" charset="0"/>
              </a:rPr>
              <a:t>TikTok</a:t>
            </a:r>
            <a:r>
              <a:rPr lang="zh-TW" altLang="en-US" sz="1600" dirty="0">
                <a:solidFill>
                  <a:srgbClr val="003399"/>
                </a:solidFill>
                <a:latin typeface="Roboto Condensed" panose="02000000000000000000" pitchFamily="2" charset="0"/>
              </a:rPr>
              <a:t>或許只是一個</a:t>
            </a:r>
            <a:r>
              <a:rPr lang="zh-TW" altLang="en-US" sz="1600" dirty="0">
                <a:solidFill>
                  <a:srgbClr val="003399"/>
                </a:solidFill>
                <a:highlight>
                  <a:srgbClr val="FFFF00"/>
                </a:highlight>
                <a:latin typeface="Roboto Condensed" panose="02000000000000000000" pitchFamily="2" charset="0"/>
              </a:rPr>
              <a:t>社群媒體平台</a:t>
            </a:r>
            <a:r>
              <a:rPr lang="zh-TW" altLang="en-US" sz="1600" dirty="0">
                <a:solidFill>
                  <a:srgbClr val="003399"/>
                </a:solidFill>
                <a:latin typeface="Roboto Condensed" panose="02000000000000000000" pitchFamily="2" charset="0"/>
              </a:rPr>
              <a:t>，但實際上，它已</a:t>
            </a:r>
            <a:r>
              <a:rPr lang="zh-TW" altLang="en-US" sz="1600" dirty="0">
                <a:solidFill>
                  <a:srgbClr val="003399"/>
                </a:solidFill>
                <a:highlight>
                  <a:srgbClr val="FFFF00"/>
                </a:highlight>
                <a:latin typeface="Roboto Condensed" panose="02000000000000000000" pitchFamily="2" charset="0"/>
              </a:rPr>
              <a:t>悄悄成為擁有超過</a:t>
            </a:r>
            <a:r>
              <a:rPr lang="en-US" altLang="zh-TW" sz="1600" dirty="0">
                <a:solidFill>
                  <a:srgbClr val="003399"/>
                </a:solidFill>
                <a:highlight>
                  <a:srgbClr val="FFFF00"/>
                </a:highlight>
                <a:latin typeface="Roboto Condensed" panose="02000000000000000000" pitchFamily="2" charset="0"/>
              </a:rPr>
              <a:t>10</a:t>
            </a:r>
            <a:r>
              <a:rPr lang="zh-TW" altLang="en-US" sz="1600" dirty="0">
                <a:solidFill>
                  <a:srgbClr val="003399"/>
                </a:solidFill>
                <a:highlight>
                  <a:srgbClr val="FFFF00"/>
                </a:highlight>
                <a:latin typeface="Roboto Condensed" panose="02000000000000000000" pitchFamily="2" charset="0"/>
              </a:rPr>
              <a:t>億使用者，並結合社群和商務服務的強大平台</a:t>
            </a:r>
            <a:r>
              <a:rPr lang="zh-TW" altLang="en-US" sz="1600" dirty="0">
                <a:solidFill>
                  <a:srgbClr val="003399"/>
                </a:solidFill>
                <a:latin typeface="Roboto Condensed" panose="02000000000000000000" pitchFamily="2" charset="0"/>
              </a:rPr>
              <a:t>。近來，</a:t>
            </a:r>
            <a:r>
              <a:rPr lang="en-US" altLang="zh-TW" sz="1600" dirty="0">
                <a:solidFill>
                  <a:srgbClr val="003399"/>
                </a:solidFill>
                <a:highlight>
                  <a:srgbClr val="FFFF00"/>
                </a:highlight>
                <a:latin typeface="Roboto Condensed" panose="02000000000000000000" pitchFamily="2" charset="0"/>
              </a:rPr>
              <a:t>TikTok Shop</a:t>
            </a:r>
            <a:r>
              <a:rPr lang="zh-TW" altLang="en-US" sz="1600" dirty="0">
                <a:solidFill>
                  <a:srgbClr val="003399"/>
                </a:solidFill>
                <a:highlight>
                  <a:srgbClr val="FFFF00"/>
                </a:highlight>
                <a:latin typeface="Roboto Condensed" panose="02000000000000000000" pitchFamily="2" charset="0"/>
              </a:rPr>
              <a:t>正在東南亞積極擴張，對當地知名電商蝦皮（</a:t>
            </a:r>
            <a:r>
              <a:rPr lang="en-US" altLang="zh-TW" sz="1600" dirty="0">
                <a:solidFill>
                  <a:srgbClr val="003399"/>
                </a:solidFill>
                <a:highlight>
                  <a:srgbClr val="FFFF00"/>
                </a:highlight>
                <a:latin typeface="Roboto Condensed" panose="02000000000000000000" pitchFamily="2" charset="0"/>
              </a:rPr>
              <a:t>Shopee</a:t>
            </a:r>
            <a:r>
              <a:rPr lang="zh-TW" altLang="en-US" sz="1600" dirty="0">
                <a:solidFill>
                  <a:srgbClr val="003399"/>
                </a:solidFill>
                <a:highlight>
                  <a:srgbClr val="FFFF00"/>
                </a:highlight>
                <a:latin typeface="Roboto Condensed" panose="02000000000000000000" pitchFamily="2" charset="0"/>
              </a:rPr>
              <a:t>）和</a:t>
            </a:r>
            <a:r>
              <a:rPr lang="en-US" altLang="zh-TW" sz="1600" dirty="0">
                <a:solidFill>
                  <a:srgbClr val="003399"/>
                </a:solidFill>
                <a:highlight>
                  <a:srgbClr val="FFFF00"/>
                </a:highlight>
                <a:latin typeface="Roboto Condensed" panose="02000000000000000000" pitchFamily="2" charset="0"/>
              </a:rPr>
              <a:t>Lazada</a:t>
            </a:r>
            <a:r>
              <a:rPr lang="zh-TW" altLang="en-US" sz="1600" dirty="0">
                <a:solidFill>
                  <a:srgbClr val="003399"/>
                </a:solidFill>
                <a:highlight>
                  <a:srgbClr val="FFFF00"/>
                </a:highlight>
                <a:latin typeface="Roboto Condensed" panose="02000000000000000000" pitchFamily="2" charset="0"/>
              </a:rPr>
              <a:t>構成了越來越大的威脅。</a:t>
            </a:r>
          </a:p>
          <a:p>
            <a:pPr algn="l"/>
            <a:r>
              <a:rPr lang="en-US" altLang="zh-TW" sz="1600" dirty="0">
                <a:solidFill>
                  <a:srgbClr val="003399"/>
                </a:solidFill>
                <a:highlight>
                  <a:srgbClr val="FFFF00"/>
                </a:highlight>
                <a:latin typeface="Roboto Condensed" panose="02000000000000000000" pitchFamily="2" charset="0"/>
              </a:rPr>
              <a:t>      TikTok Shop</a:t>
            </a:r>
            <a:r>
              <a:rPr lang="zh-TW" altLang="en-US" sz="1600" dirty="0">
                <a:solidFill>
                  <a:srgbClr val="003399"/>
                </a:solidFill>
                <a:highlight>
                  <a:srgbClr val="FFFF00"/>
                </a:highlight>
                <a:latin typeface="Roboto Condensed" panose="02000000000000000000" pitchFamily="2" charset="0"/>
              </a:rPr>
              <a:t>是短影音應用程式</a:t>
            </a:r>
            <a:r>
              <a:rPr lang="en-US" altLang="zh-TW" sz="1600" dirty="0">
                <a:solidFill>
                  <a:srgbClr val="003399"/>
                </a:solidFill>
                <a:highlight>
                  <a:srgbClr val="FFFF00"/>
                </a:highlight>
                <a:latin typeface="Roboto Condensed" panose="02000000000000000000" pitchFamily="2" charset="0"/>
              </a:rPr>
              <a:t>TikTok</a:t>
            </a:r>
            <a:r>
              <a:rPr lang="zh-TW" altLang="en-US" sz="1600" dirty="0">
                <a:solidFill>
                  <a:srgbClr val="003399"/>
                </a:solidFill>
                <a:highlight>
                  <a:srgbClr val="FFFF00"/>
                </a:highlight>
                <a:latin typeface="Roboto Condensed" panose="02000000000000000000" pitchFamily="2" charset="0"/>
              </a:rPr>
              <a:t>所建立的電子商務平台</a:t>
            </a:r>
            <a:r>
              <a:rPr lang="zh-TW" altLang="en-US" sz="1600" dirty="0">
                <a:solidFill>
                  <a:srgbClr val="003399"/>
                </a:solidFill>
                <a:latin typeface="Roboto Condensed" panose="02000000000000000000" pitchFamily="2" charset="0"/>
              </a:rPr>
              <a:t>，店家、品牌和創作者都能透過此平台，向用戶展示和銷售他們的產品。</a:t>
            </a:r>
            <a:r>
              <a:rPr lang="en-US" altLang="zh-TW" sz="1600" dirty="0">
                <a:solidFill>
                  <a:srgbClr val="003399"/>
                </a:solidFill>
                <a:latin typeface="Roboto Condensed" panose="02000000000000000000" pitchFamily="2" charset="0"/>
              </a:rPr>
              <a:t>2022</a:t>
            </a:r>
            <a:r>
              <a:rPr lang="zh-TW" altLang="en-US" sz="1600" dirty="0">
                <a:solidFill>
                  <a:srgbClr val="003399"/>
                </a:solidFill>
                <a:latin typeface="Roboto Condensed" panose="02000000000000000000" pitchFamily="2" charset="0"/>
              </a:rPr>
              <a:t>年時，</a:t>
            </a:r>
            <a:r>
              <a:rPr lang="en-US" altLang="zh-TW" sz="1600" dirty="0">
                <a:solidFill>
                  <a:srgbClr val="003399"/>
                </a:solidFill>
                <a:highlight>
                  <a:srgbClr val="FFFF00"/>
                </a:highlight>
                <a:latin typeface="Roboto Condensed" panose="02000000000000000000" pitchFamily="2" charset="0"/>
              </a:rPr>
              <a:t>TikTok Shop</a:t>
            </a:r>
            <a:r>
              <a:rPr lang="zh-TW" altLang="en-US" sz="1600" dirty="0">
                <a:solidFill>
                  <a:srgbClr val="003399"/>
                </a:solidFill>
                <a:highlight>
                  <a:srgbClr val="FFFF00"/>
                </a:highlight>
                <a:latin typeface="Roboto Condensed" panose="02000000000000000000" pitchFamily="2" charset="0"/>
              </a:rPr>
              <a:t>的擴充功能</a:t>
            </a:r>
            <a:r>
              <a:rPr lang="zh-TW" altLang="en-US" sz="1600" dirty="0">
                <a:solidFill>
                  <a:srgbClr val="003399"/>
                </a:solidFill>
                <a:latin typeface="Roboto Condensed" panose="02000000000000000000" pitchFamily="2" charset="0"/>
              </a:rPr>
              <a:t>已擴展至新加坡、馬來西亞、</a:t>
            </a:r>
            <a:r>
              <a:rPr lang="zh-TW" altLang="en-US" sz="1600" dirty="0">
                <a:solidFill>
                  <a:srgbClr val="003399"/>
                </a:solidFill>
                <a:highlight>
                  <a:srgbClr val="FFFF00"/>
                </a:highlight>
                <a:latin typeface="Roboto Condensed" panose="02000000000000000000" pitchFamily="2" charset="0"/>
              </a:rPr>
              <a:t>印尼</a:t>
            </a:r>
            <a:r>
              <a:rPr lang="zh-TW" altLang="en-US" sz="1600" dirty="0">
                <a:solidFill>
                  <a:srgbClr val="003399"/>
                </a:solidFill>
                <a:latin typeface="Roboto Condensed" panose="02000000000000000000" pitchFamily="2" charset="0"/>
              </a:rPr>
              <a:t>、菲律賓、越南和泰國等</a:t>
            </a:r>
            <a:r>
              <a:rPr lang="zh-TW" altLang="en-US" sz="1600" dirty="0">
                <a:solidFill>
                  <a:srgbClr val="003399"/>
                </a:solidFill>
                <a:highlight>
                  <a:srgbClr val="FFFF00"/>
                </a:highlight>
                <a:latin typeface="Roboto Condensed" panose="02000000000000000000" pitchFamily="2" charset="0"/>
              </a:rPr>
              <a:t>六個國家</a:t>
            </a:r>
            <a:r>
              <a:rPr lang="zh-TW" altLang="en-US" sz="1600" dirty="0">
                <a:solidFill>
                  <a:srgbClr val="003399"/>
                </a:solidFill>
                <a:latin typeface="Roboto Condensed" panose="02000000000000000000" pitchFamily="2" charset="0"/>
              </a:rPr>
              <a:t>。</a:t>
            </a:r>
          </a:p>
          <a:p>
            <a:pPr algn="l"/>
            <a:endParaRPr lang="en-US" altLang="zh-TW" sz="1600" dirty="0">
              <a:solidFill>
                <a:srgbClr val="003399"/>
              </a:solidFill>
              <a:latin typeface="Roboto Condensed" panose="02000000000000000000" pitchFamily="2" charset="0"/>
            </a:endParaRPr>
          </a:p>
          <a:p>
            <a:pPr algn="l"/>
            <a:r>
              <a:rPr lang="zh-TW" altLang="en-US" sz="1600" dirty="0">
                <a:solidFill>
                  <a:srgbClr val="003399"/>
                </a:solidFill>
                <a:latin typeface="Roboto Condensed" panose="02000000000000000000" pitchFamily="2" charset="0"/>
              </a:rPr>
              <a:t>       根據藍蓮花研究公司的分析報告指出，</a:t>
            </a:r>
            <a:r>
              <a:rPr lang="en-US" altLang="zh-TW" sz="1600" dirty="0">
                <a:solidFill>
                  <a:srgbClr val="003399"/>
                </a:solidFill>
                <a:latin typeface="Roboto Condensed" panose="02000000000000000000" pitchFamily="2" charset="0"/>
              </a:rPr>
              <a:t>TikTok</a:t>
            </a:r>
            <a:r>
              <a:rPr lang="zh-TW" altLang="en-US" sz="1600" dirty="0">
                <a:solidFill>
                  <a:srgbClr val="003399"/>
                </a:solidFill>
                <a:latin typeface="Roboto Condensed" panose="02000000000000000000" pitchFamily="2" charset="0"/>
              </a:rPr>
              <a:t>持續在東南亞國家快速成長，並估計該平台在</a:t>
            </a:r>
            <a:r>
              <a:rPr lang="en-US" altLang="zh-TW" sz="1600" dirty="0">
                <a:solidFill>
                  <a:srgbClr val="003399"/>
                </a:solidFill>
                <a:latin typeface="Roboto Condensed" panose="02000000000000000000" pitchFamily="2" charset="0"/>
              </a:rPr>
              <a:t>2023</a:t>
            </a:r>
            <a:r>
              <a:rPr lang="zh-TW" altLang="en-US" sz="1600" dirty="0">
                <a:solidFill>
                  <a:srgbClr val="003399"/>
                </a:solidFill>
                <a:latin typeface="Roboto Condensed" panose="02000000000000000000" pitchFamily="2" charset="0"/>
              </a:rPr>
              <a:t>年的網站</a:t>
            </a:r>
            <a:r>
              <a:rPr lang="zh-TW" altLang="en-US" sz="1600" dirty="0">
                <a:solidFill>
                  <a:srgbClr val="003399"/>
                </a:solidFill>
                <a:highlight>
                  <a:srgbClr val="FFFF00"/>
                </a:highlight>
                <a:latin typeface="Roboto Condensed" panose="02000000000000000000" pitchFamily="2" charset="0"/>
              </a:rPr>
              <a:t>成交金額</a:t>
            </a:r>
            <a:r>
              <a:rPr lang="zh-TW" altLang="en-US" sz="1600" dirty="0">
                <a:solidFill>
                  <a:srgbClr val="003399"/>
                </a:solidFill>
                <a:latin typeface="Roboto Condensed" panose="02000000000000000000" pitchFamily="2" charset="0"/>
              </a:rPr>
              <a:t>（簡稱</a:t>
            </a:r>
            <a:r>
              <a:rPr lang="en-US" altLang="zh-TW" sz="1600" dirty="0">
                <a:solidFill>
                  <a:srgbClr val="003399"/>
                </a:solidFill>
                <a:latin typeface="Roboto Condensed" panose="02000000000000000000" pitchFamily="2" charset="0"/>
              </a:rPr>
              <a:t>GMV</a:t>
            </a:r>
            <a:r>
              <a:rPr lang="zh-TW" altLang="en-US" sz="1600" dirty="0">
                <a:solidFill>
                  <a:srgbClr val="003399"/>
                </a:solidFill>
                <a:latin typeface="Roboto Condensed" panose="02000000000000000000" pitchFamily="2" charset="0"/>
              </a:rPr>
              <a:t>，</a:t>
            </a:r>
            <a:r>
              <a:rPr lang="en-US" altLang="zh-TW" sz="1600" dirty="0">
                <a:solidFill>
                  <a:srgbClr val="003399"/>
                </a:solidFill>
                <a:highlight>
                  <a:srgbClr val="FFFF00"/>
                </a:highlight>
                <a:latin typeface="Roboto Condensed" panose="02000000000000000000" pitchFamily="2" charset="0"/>
              </a:rPr>
              <a:t>Gross Merchandise Value</a:t>
            </a:r>
            <a:r>
              <a:rPr lang="zh-TW" altLang="en-US" sz="1600" dirty="0">
                <a:solidFill>
                  <a:srgbClr val="003399"/>
                </a:solidFill>
                <a:latin typeface="Roboto Condensed" panose="02000000000000000000" pitchFamily="2" charset="0"/>
              </a:rPr>
              <a:t>）將會達到蝦皮的</a:t>
            </a:r>
            <a:r>
              <a:rPr lang="en-US" altLang="zh-TW" sz="1600" dirty="0">
                <a:solidFill>
                  <a:srgbClr val="003399"/>
                </a:solidFill>
                <a:highlight>
                  <a:srgbClr val="FFFF00"/>
                </a:highlight>
                <a:latin typeface="Roboto Condensed" panose="02000000000000000000" pitchFamily="2" charset="0"/>
              </a:rPr>
              <a:t>20%</a:t>
            </a:r>
            <a:r>
              <a:rPr lang="zh-TW" altLang="en-US" sz="1600" dirty="0">
                <a:solidFill>
                  <a:srgbClr val="003399"/>
                </a:solidFill>
                <a:highlight>
                  <a:srgbClr val="FFFF00"/>
                </a:highlight>
                <a:latin typeface="Roboto Condensed" panose="02000000000000000000" pitchFamily="2" charset="0"/>
              </a:rPr>
              <a:t>。</a:t>
            </a:r>
            <a:r>
              <a:rPr lang="zh-TW" altLang="en-US" sz="1600" dirty="0">
                <a:solidFill>
                  <a:srgbClr val="003399"/>
                </a:solidFill>
                <a:latin typeface="Roboto Condensed" panose="02000000000000000000" pitchFamily="2" charset="0"/>
              </a:rPr>
              <a:t>而根據</a:t>
            </a:r>
            <a:r>
              <a:rPr lang="en-US" altLang="zh-TW" sz="1600" dirty="0">
                <a:solidFill>
                  <a:srgbClr val="003399"/>
                </a:solidFill>
                <a:latin typeface="Roboto Condensed" panose="02000000000000000000" pitchFamily="2" charset="0"/>
              </a:rPr>
              <a:t>《The Information》</a:t>
            </a:r>
            <a:r>
              <a:rPr lang="zh-TW" altLang="en-US" sz="1600" dirty="0">
                <a:solidFill>
                  <a:srgbClr val="003399"/>
                </a:solidFill>
                <a:latin typeface="Roboto Condensed" panose="02000000000000000000" pitchFamily="2" charset="0"/>
              </a:rPr>
              <a:t>所取得的內部資料，</a:t>
            </a:r>
            <a:r>
              <a:rPr lang="en-US" altLang="zh-TW" sz="1600" dirty="0">
                <a:solidFill>
                  <a:srgbClr val="003399"/>
                </a:solidFill>
                <a:latin typeface="Roboto Condensed" panose="02000000000000000000" pitchFamily="2" charset="0"/>
              </a:rPr>
              <a:t>2022</a:t>
            </a:r>
            <a:r>
              <a:rPr lang="zh-TW" altLang="en-US" sz="1600" dirty="0">
                <a:solidFill>
                  <a:srgbClr val="003399"/>
                </a:solidFill>
                <a:latin typeface="Roboto Condensed" panose="02000000000000000000" pitchFamily="2" charset="0"/>
              </a:rPr>
              <a:t>年</a:t>
            </a:r>
            <a:r>
              <a:rPr lang="en-US" altLang="zh-TW" sz="1600" dirty="0">
                <a:solidFill>
                  <a:srgbClr val="003399"/>
                </a:solidFill>
                <a:latin typeface="Roboto Condensed" panose="02000000000000000000" pitchFamily="2" charset="0"/>
              </a:rPr>
              <a:t>TikTok</a:t>
            </a:r>
            <a:r>
              <a:rPr lang="zh-TW" altLang="en-US" sz="1600" dirty="0">
                <a:solidFill>
                  <a:srgbClr val="003399"/>
                </a:solidFill>
                <a:latin typeface="Roboto Condensed" panose="02000000000000000000" pitchFamily="2" charset="0"/>
              </a:rPr>
              <a:t>的</a:t>
            </a:r>
            <a:r>
              <a:rPr lang="en-US" altLang="zh-TW" sz="1600" dirty="0">
                <a:solidFill>
                  <a:srgbClr val="003399"/>
                </a:solidFill>
                <a:latin typeface="Roboto Condensed" panose="02000000000000000000" pitchFamily="2" charset="0"/>
              </a:rPr>
              <a:t>GMV</a:t>
            </a:r>
            <a:r>
              <a:rPr lang="zh-TW" altLang="en-US" sz="1600" dirty="0">
                <a:solidFill>
                  <a:srgbClr val="003399"/>
                </a:solidFill>
                <a:latin typeface="Roboto Condensed" panose="02000000000000000000" pitchFamily="2" charset="0"/>
              </a:rPr>
              <a:t>在東南亞飆升了</a:t>
            </a:r>
            <a:r>
              <a:rPr lang="en-US" altLang="zh-TW" sz="1600" dirty="0">
                <a:solidFill>
                  <a:srgbClr val="003399"/>
                </a:solidFill>
                <a:latin typeface="Roboto Condensed" panose="02000000000000000000" pitchFamily="2" charset="0"/>
              </a:rPr>
              <a:t>4</a:t>
            </a:r>
            <a:r>
              <a:rPr lang="zh-TW" altLang="en-US" sz="1600" dirty="0">
                <a:solidFill>
                  <a:srgbClr val="003399"/>
                </a:solidFill>
                <a:latin typeface="Roboto Condensed" panose="02000000000000000000" pitchFamily="2" charset="0"/>
              </a:rPr>
              <a:t>倍多，達到</a:t>
            </a:r>
            <a:r>
              <a:rPr lang="en-US" altLang="zh-TW" sz="1600" dirty="0">
                <a:solidFill>
                  <a:srgbClr val="003399"/>
                </a:solidFill>
                <a:latin typeface="Roboto Condensed" panose="02000000000000000000" pitchFamily="2" charset="0"/>
              </a:rPr>
              <a:t>44</a:t>
            </a:r>
            <a:r>
              <a:rPr lang="zh-TW" altLang="en-US" sz="1600" dirty="0">
                <a:solidFill>
                  <a:srgbClr val="003399"/>
                </a:solidFill>
                <a:latin typeface="Roboto Condensed" panose="02000000000000000000" pitchFamily="2" charset="0"/>
              </a:rPr>
              <a:t>億美元，該公司的目標是在</a:t>
            </a:r>
            <a:r>
              <a:rPr lang="en-US" altLang="zh-TW" sz="1600" dirty="0">
                <a:solidFill>
                  <a:srgbClr val="003399"/>
                </a:solidFill>
                <a:latin typeface="Roboto Condensed" panose="02000000000000000000" pitchFamily="2" charset="0"/>
              </a:rPr>
              <a:t>2023</a:t>
            </a:r>
            <a:r>
              <a:rPr lang="zh-TW" altLang="en-US" sz="1600" dirty="0">
                <a:solidFill>
                  <a:srgbClr val="003399"/>
                </a:solidFill>
                <a:latin typeface="Roboto Condensed" panose="02000000000000000000" pitchFamily="2" charset="0"/>
              </a:rPr>
              <a:t>年實現</a:t>
            </a:r>
            <a:r>
              <a:rPr lang="en-US" altLang="zh-TW" sz="1600" dirty="0">
                <a:solidFill>
                  <a:srgbClr val="003399"/>
                </a:solidFill>
                <a:latin typeface="Roboto Condensed" panose="02000000000000000000" pitchFamily="2" charset="0"/>
              </a:rPr>
              <a:t>120</a:t>
            </a:r>
            <a:r>
              <a:rPr lang="zh-TW" altLang="en-US" sz="1600" dirty="0">
                <a:solidFill>
                  <a:srgbClr val="003399"/>
                </a:solidFill>
                <a:latin typeface="Roboto Condensed" panose="02000000000000000000" pitchFamily="2" charset="0"/>
              </a:rPr>
              <a:t>億的</a:t>
            </a:r>
            <a:r>
              <a:rPr lang="en-US" altLang="zh-TW" sz="1600" dirty="0">
                <a:solidFill>
                  <a:srgbClr val="003399"/>
                </a:solidFill>
                <a:latin typeface="Roboto Condensed" panose="02000000000000000000" pitchFamily="2" charset="0"/>
              </a:rPr>
              <a:t>GMV</a:t>
            </a:r>
            <a:r>
              <a:rPr lang="zh-TW" altLang="en-US" sz="1600" dirty="0">
                <a:solidFill>
                  <a:srgbClr val="003399"/>
                </a:solidFill>
                <a:latin typeface="Roboto Condensed" panose="02000000000000000000" pitchFamily="2" charset="0"/>
              </a:rPr>
              <a:t>目標。</a:t>
            </a:r>
            <a:endParaRPr lang="zh-TW" altLang="en-US" dirty="0">
              <a:solidFill>
                <a:srgbClr val="003399"/>
              </a:solidFill>
            </a:endParaRPr>
          </a:p>
        </p:txBody>
      </p:sp>
      <p:sp>
        <p:nvSpPr>
          <p:cNvPr id="6" name="文字方塊 5">
            <a:extLst>
              <a:ext uri="{FF2B5EF4-FFF2-40B4-BE49-F238E27FC236}">
                <a16:creationId xmlns:a16="http://schemas.microsoft.com/office/drawing/2014/main" id="{8371576A-1324-E33B-291B-DF1CCAAA212E}"/>
              </a:ext>
            </a:extLst>
          </p:cNvPr>
          <p:cNvSpPr txBox="1"/>
          <p:nvPr/>
        </p:nvSpPr>
        <p:spPr>
          <a:xfrm>
            <a:off x="685799" y="889908"/>
            <a:ext cx="10727872" cy="369332"/>
          </a:xfrm>
          <a:prstGeom prst="rect">
            <a:avLst/>
          </a:prstGeom>
          <a:noFill/>
        </p:spPr>
        <p:txBody>
          <a:bodyPr wrap="square" rtlCol="0">
            <a:spAutoFit/>
          </a:bodyPr>
          <a:lstStyle/>
          <a:p>
            <a:r>
              <a:rPr lang="zh-TW" altLang="en-US" dirty="0">
                <a:effectLst/>
              </a:rPr>
              <a:t>（</a:t>
            </a:r>
            <a:r>
              <a:rPr lang="en-US" altLang="zh-TW" dirty="0">
                <a:effectLst/>
              </a:rPr>
              <a:t>0726.23)</a:t>
            </a:r>
            <a:r>
              <a:rPr lang="en-US" altLang="zh-TW" dirty="0">
                <a:effectLst/>
                <a:highlight>
                  <a:srgbClr val="FFFF00"/>
                </a:highlight>
              </a:rPr>
              <a:t>TikTok</a:t>
            </a:r>
            <a:r>
              <a:rPr lang="zh-TW" altLang="en-US" dirty="0">
                <a:effectLst/>
                <a:highlight>
                  <a:srgbClr val="FFFF00"/>
                </a:highlight>
              </a:rPr>
              <a:t>無懼審查，擬在美推出電商平台</a:t>
            </a:r>
            <a:r>
              <a:rPr lang="zh-TW" altLang="en-US" dirty="0">
                <a:effectLst/>
              </a:rPr>
              <a:t>！</a:t>
            </a:r>
            <a:r>
              <a:rPr lang="en-US" altLang="zh-TW" dirty="0">
                <a:effectLst/>
                <a:highlight>
                  <a:srgbClr val="FFFF00"/>
                </a:highlight>
              </a:rPr>
              <a:t>TikTok Shop</a:t>
            </a:r>
            <a:r>
              <a:rPr lang="zh-TW" altLang="en-US" dirty="0">
                <a:effectLst/>
                <a:highlight>
                  <a:srgbClr val="FFFF00"/>
                </a:highlight>
              </a:rPr>
              <a:t>強攻東南亞</a:t>
            </a:r>
            <a:r>
              <a:rPr lang="zh-TW" altLang="en-US" dirty="0">
                <a:effectLst/>
              </a:rPr>
              <a:t>，</a:t>
            </a:r>
            <a:r>
              <a:rPr lang="zh-TW" altLang="en-US" dirty="0">
                <a:effectLst/>
                <a:highlight>
                  <a:srgbClr val="FFFF00"/>
                </a:highlight>
              </a:rPr>
              <a:t>秘訣在「衝動下單」</a:t>
            </a:r>
            <a:endParaRPr lang="zh-TW" altLang="en-US" dirty="0">
              <a:highlight>
                <a:srgbClr val="FFFF00"/>
              </a:highlight>
            </a:endParaRPr>
          </a:p>
        </p:txBody>
      </p:sp>
      <p:pic>
        <p:nvPicPr>
          <p:cNvPr id="4" name="Picture 6">
            <a:extLst>
              <a:ext uri="{FF2B5EF4-FFF2-40B4-BE49-F238E27FC236}">
                <a16:creationId xmlns:a16="http://schemas.microsoft.com/office/drawing/2014/main" id="{66D66B14-2847-F3BE-7CE9-E5254D91A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803" y="1325563"/>
            <a:ext cx="4070529" cy="2434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5631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2516" y="0"/>
            <a:ext cx="10658884" cy="1325563"/>
          </a:xfrm>
        </p:spPr>
        <p:txBody>
          <a:bodyPr>
            <a:normAutofit/>
          </a:bodyPr>
          <a:lstStyle/>
          <a:p>
            <a:r>
              <a:rPr lang="zh-TW" altLang="en-US" sz="2800" dirty="0">
                <a:solidFill>
                  <a:srgbClr val="003399"/>
                </a:solidFill>
              </a:rPr>
              <a:t>電子商務的理論 </a:t>
            </a:r>
            <a:r>
              <a:rPr lang="en-US" altLang="zh-TW" sz="2800" dirty="0">
                <a:solidFill>
                  <a:srgbClr val="003399"/>
                </a:solidFill>
              </a:rPr>
              <a:t>(</a:t>
            </a:r>
            <a:r>
              <a:rPr lang="zh-TW" altLang="en-US" sz="2800" dirty="0">
                <a:solidFill>
                  <a:srgbClr val="003399"/>
                </a:solidFill>
              </a:rPr>
              <a:t>續</a:t>
            </a:r>
            <a:r>
              <a:rPr lang="en-US" altLang="zh-TW" sz="2800" dirty="0">
                <a:solidFill>
                  <a:srgbClr val="003399"/>
                </a:solidFill>
              </a:rPr>
              <a:t>)-</a:t>
            </a:r>
            <a:r>
              <a:rPr lang="zh-TW" altLang="en-US" sz="2800" dirty="0">
                <a:solidFill>
                  <a:srgbClr val="003399"/>
                </a:solidFill>
              </a:rPr>
              <a:t>網路直播 </a:t>
            </a:r>
            <a:r>
              <a:rPr lang="en-US" altLang="zh-TW" sz="2800" dirty="0">
                <a:solidFill>
                  <a:srgbClr val="003399"/>
                </a:solidFill>
              </a:rPr>
              <a:t>(Online Streaming)</a:t>
            </a:r>
            <a:r>
              <a:rPr lang="zh-TW" altLang="en-US" sz="2800" dirty="0">
                <a:solidFill>
                  <a:srgbClr val="003399"/>
                </a:solidFill>
              </a:rPr>
              <a:t> </a:t>
            </a:r>
            <a:r>
              <a:rPr lang="en-US" altLang="zh-TW" sz="2800" dirty="0">
                <a:solidFill>
                  <a:srgbClr val="003399"/>
                </a:solidFill>
              </a:rPr>
              <a:t>– </a:t>
            </a:r>
            <a:r>
              <a:rPr lang="zh-TW" altLang="en-US" sz="2800" dirty="0">
                <a:solidFill>
                  <a:srgbClr val="003399"/>
                </a:solidFill>
              </a:rPr>
              <a:t>續</a:t>
            </a:r>
            <a:br>
              <a:rPr lang="zh-TW" altLang="en-US" sz="3200" dirty="0">
                <a:solidFill>
                  <a:srgbClr val="003399"/>
                </a:solidFill>
              </a:rPr>
            </a:br>
            <a:endParaRPr lang="zh-TW" altLang="en-US" sz="3200" dirty="0">
              <a:solidFill>
                <a:srgbClr val="003399"/>
              </a:solidFill>
            </a:endParaRPr>
          </a:p>
        </p:txBody>
      </p:sp>
      <p:sp>
        <p:nvSpPr>
          <p:cNvPr id="10" name="文字方塊 9">
            <a:extLst>
              <a:ext uri="{FF2B5EF4-FFF2-40B4-BE49-F238E27FC236}">
                <a16:creationId xmlns:a16="http://schemas.microsoft.com/office/drawing/2014/main" id="{9DC2DE96-CE5E-D73A-921D-32B88718888F}"/>
              </a:ext>
            </a:extLst>
          </p:cNvPr>
          <p:cNvSpPr txBox="1"/>
          <p:nvPr/>
        </p:nvSpPr>
        <p:spPr>
          <a:xfrm>
            <a:off x="322889" y="1035062"/>
            <a:ext cx="11110794" cy="5539978"/>
          </a:xfrm>
          <a:prstGeom prst="rect">
            <a:avLst/>
          </a:prstGeom>
          <a:noFill/>
        </p:spPr>
        <p:txBody>
          <a:bodyPr wrap="square" rtlCol="0">
            <a:spAutoFit/>
          </a:bodyPr>
          <a:lstStyle/>
          <a:p>
            <a:r>
              <a:rPr lang="en-US" altLang="zh-TW" sz="18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 </a:t>
            </a:r>
            <a:endParaRPr lang="en-US" altLang="zh-TW" sz="1600" dirty="0">
              <a:solidFill>
                <a:srgbClr val="003399"/>
              </a:solidFill>
            </a:endParaRPr>
          </a:p>
          <a:p>
            <a:r>
              <a:rPr lang="zh-TW" altLang="en-US" sz="1600" dirty="0">
                <a:solidFill>
                  <a:srgbClr val="003399"/>
                </a:solidFill>
              </a:rPr>
              <a:t>觀看</a:t>
            </a:r>
            <a:r>
              <a:rPr lang="en-US" altLang="zh-TW" sz="1600" dirty="0">
                <a:solidFill>
                  <a:srgbClr val="003399"/>
                </a:solidFill>
              </a:rPr>
              <a:t>TikTok</a:t>
            </a:r>
            <a:r>
              <a:rPr lang="zh-TW" altLang="en-US" sz="1600" dirty="0">
                <a:solidFill>
                  <a:srgbClr val="003399"/>
                </a:solidFill>
              </a:rPr>
              <a:t>勾起消費慾望，近</a:t>
            </a:r>
            <a:r>
              <a:rPr lang="en-US" altLang="zh-TW" sz="1600" dirty="0">
                <a:solidFill>
                  <a:srgbClr val="003399"/>
                </a:solidFill>
                <a:highlight>
                  <a:srgbClr val="FFFF00"/>
                </a:highlight>
              </a:rPr>
              <a:t>6</a:t>
            </a:r>
            <a:r>
              <a:rPr lang="zh-TW" altLang="en-US" sz="1600" dirty="0">
                <a:solidFill>
                  <a:srgbClr val="003399"/>
                </a:solidFill>
                <a:highlight>
                  <a:srgbClr val="FFFF00"/>
                </a:highlight>
              </a:rPr>
              <a:t>成用戶衝動</a:t>
            </a:r>
            <a:r>
              <a:rPr lang="zh-TW" altLang="en-US" sz="1600" dirty="0">
                <a:solidFill>
                  <a:srgbClr val="003399"/>
                </a:solidFill>
              </a:rPr>
              <a:t>下單</a:t>
            </a:r>
            <a:endParaRPr lang="en-US" altLang="zh-TW" sz="1600" dirty="0">
              <a:solidFill>
                <a:srgbClr val="003399"/>
              </a:solidFill>
            </a:endParaRPr>
          </a:p>
          <a:p>
            <a:endParaRPr lang="zh-TW" altLang="en-US" sz="1600" dirty="0">
              <a:solidFill>
                <a:srgbClr val="003399"/>
              </a:solidFill>
            </a:endParaRPr>
          </a:p>
          <a:p>
            <a:r>
              <a:rPr lang="zh-TW" altLang="en-US" sz="1600" dirty="0">
                <a:solidFill>
                  <a:srgbClr val="003399"/>
                </a:solidFill>
              </a:rPr>
              <a:t>         蝦皮於</a:t>
            </a:r>
            <a:r>
              <a:rPr lang="en-US" altLang="zh-TW" sz="1600" dirty="0">
                <a:solidFill>
                  <a:srgbClr val="003399"/>
                </a:solidFill>
              </a:rPr>
              <a:t>2022</a:t>
            </a:r>
            <a:r>
              <a:rPr lang="zh-TW" altLang="en-US" sz="1600" dirty="0">
                <a:solidFill>
                  <a:srgbClr val="003399"/>
                </a:solidFill>
              </a:rPr>
              <a:t>年的</a:t>
            </a:r>
            <a:r>
              <a:rPr lang="en-US" altLang="zh-TW" sz="1600" dirty="0">
                <a:solidFill>
                  <a:srgbClr val="003399"/>
                </a:solidFill>
              </a:rPr>
              <a:t>GMV</a:t>
            </a:r>
            <a:r>
              <a:rPr lang="zh-TW" altLang="en-US" sz="1600" dirty="0">
                <a:solidFill>
                  <a:srgbClr val="003399"/>
                </a:solidFill>
              </a:rPr>
              <a:t>為</a:t>
            </a:r>
            <a:r>
              <a:rPr lang="en-US" altLang="zh-TW" sz="1600" dirty="0">
                <a:solidFill>
                  <a:srgbClr val="003399"/>
                </a:solidFill>
              </a:rPr>
              <a:t>735</a:t>
            </a:r>
            <a:r>
              <a:rPr lang="zh-TW" altLang="en-US" sz="1600" dirty="0">
                <a:solidFill>
                  <a:srgbClr val="003399"/>
                </a:solidFill>
              </a:rPr>
              <a:t>億美元，</a:t>
            </a:r>
            <a:r>
              <a:rPr lang="en-US" altLang="zh-TW" sz="1600" dirty="0">
                <a:solidFill>
                  <a:srgbClr val="003399"/>
                </a:solidFill>
              </a:rPr>
              <a:t>Lazada</a:t>
            </a:r>
            <a:r>
              <a:rPr lang="zh-TW" altLang="en-US" sz="1600" dirty="0">
                <a:solidFill>
                  <a:srgbClr val="003399"/>
                </a:solidFill>
              </a:rPr>
              <a:t>則是截至</a:t>
            </a:r>
            <a:r>
              <a:rPr lang="en-US" altLang="zh-TW" sz="1600" dirty="0">
                <a:solidFill>
                  <a:srgbClr val="003399"/>
                </a:solidFill>
              </a:rPr>
              <a:t>2021</a:t>
            </a:r>
            <a:r>
              <a:rPr lang="zh-TW" altLang="en-US" sz="1600" dirty="0">
                <a:solidFill>
                  <a:srgbClr val="003399"/>
                </a:solidFill>
              </a:rPr>
              <a:t>年</a:t>
            </a:r>
            <a:r>
              <a:rPr lang="en-US" altLang="zh-TW" sz="1600" dirty="0">
                <a:solidFill>
                  <a:srgbClr val="003399"/>
                </a:solidFill>
              </a:rPr>
              <a:t>9</a:t>
            </a:r>
            <a:r>
              <a:rPr lang="zh-TW" altLang="en-US" sz="1600" dirty="0">
                <a:solidFill>
                  <a:srgbClr val="003399"/>
                </a:solidFill>
              </a:rPr>
              <a:t>月一年來的</a:t>
            </a:r>
            <a:r>
              <a:rPr lang="en-US" altLang="zh-TW" sz="1600" dirty="0">
                <a:solidFill>
                  <a:srgbClr val="003399"/>
                </a:solidFill>
              </a:rPr>
              <a:t>GMV</a:t>
            </a:r>
            <a:r>
              <a:rPr lang="zh-TW" altLang="en-US" sz="1600" dirty="0">
                <a:solidFill>
                  <a:srgbClr val="003399"/>
                </a:solidFill>
              </a:rPr>
              <a:t>為</a:t>
            </a:r>
            <a:r>
              <a:rPr lang="en-US" altLang="zh-TW" sz="1600" dirty="0">
                <a:solidFill>
                  <a:srgbClr val="003399"/>
                </a:solidFill>
              </a:rPr>
              <a:t>210</a:t>
            </a:r>
            <a:r>
              <a:rPr lang="zh-TW" altLang="en-US" sz="1600" dirty="0">
                <a:solidFill>
                  <a:srgbClr val="003399"/>
                </a:solidFill>
              </a:rPr>
              <a:t>億美元。儘管目前</a:t>
            </a:r>
            <a:r>
              <a:rPr lang="en-US" altLang="zh-TW" sz="1600" dirty="0">
                <a:solidFill>
                  <a:srgbClr val="003399"/>
                </a:solidFill>
              </a:rPr>
              <a:t>TikTok Shop</a:t>
            </a:r>
            <a:r>
              <a:rPr lang="zh-TW" altLang="en-US" sz="1600" dirty="0">
                <a:solidFill>
                  <a:srgbClr val="003399"/>
                </a:solidFill>
              </a:rPr>
              <a:t>仍不及兩大東南亞電商巨頭的表現，但</a:t>
            </a:r>
            <a:r>
              <a:rPr lang="zh-TW" altLang="en-US" sz="1600" dirty="0">
                <a:solidFill>
                  <a:srgbClr val="003399"/>
                </a:solidFill>
                <a:highlight>
                  <a:srgbClr val="FFFF00"/>
                </a:highlight>
              </a:rPr>
              <a:t>東南亞的</a:t>
            </a:r>
            <a:r>
              <a:rPr lang="en-US" altLang="zh-TW" sz="1600" dirty="0">
                <a:solidFill>
                  <a:srgbClr val="003399"/>
                </a:solidFill>
                <a:highlight>
                  <a:srgbClr val="FFFF00"/>
                </a:highlight>
              </a:rPr>
              <a:t>TikTok</a:t>
            </a:r>
            <a:r>
              <a:rPr lang="zh-TW" altLang="en-US" sz="1600" dirty="0">
                <a:solidFill>
                  <a:srgbClr val="003399"/>
                </a:solidFill>
                <a:highlight>
                  <a:srgbClr val="FFFF00"/>
                </a:highlight>
              </a:rPr>
              <a:t>用戶約有</a:t>
            </a:r>
            <a:r>
              <a:rPr lang="en-US" altLang="zh-TW" sz="1600" dirty="0">
                <a:solidFill>
                  <a:srgbClr val="003399"/>
                </a:solidFill>
                <a:highlight>
                  <a:srgbClr val="FFFF00"/>
                </a:highlight>
              </a:rPr>
              <a:t>1.35</a:t>
            </a:r>
            <a:r>
              <a:rPr lang="zh-TW" altLang="en-US" sz="1600" dirty="0">
                <a:solidFill>
                  <a:srgbClr val="003399"/>
                </a:solidFill>
                <a:highlight>
                  <a:srgbClr val="FFFF00"/>
                </a:highlight>
              </a:rPr>
              <a:t>億名，其中印尼的用戶僅次於美國，將近</a:t>
            </a:r>
            <a:r>
              <a:rPr lang="en-US" altLang="zh-TW" sz="1600" dirty="0">
                <a:solidFill>
                  <a:srgbClr val="003399"/>
                </a:solidFill>
                <a:highlight>
                  <a:srgbClr val="FFFF00"/>
                </a:highlight>
              </a:rPr>
              <a:t>1.13</a:t>
            </a:r>
            <a:r>
              <a:rPr lang="zh-TW" altLang="en-US" sz="1600" dirty="0">
                <a:solidFill>
                  <a:srgbClr val="003399"/>
                </a:solidFill>
                <a:highlight>
                  <a:srgbClr val="FFFF00"/>
                </a:highlight>
              </a:rPr>
              <a:t>億人，可以說擁有相當大的市場潛力</a:t>
            </a:r>
            <a:r>
              <a:rPr lang="zh-TW" altLang="en-US" sz="1600" dirty="0">
                <a:solidFill>
                  <a:srgbClr val="003399"/>
                </a:solidFill>
              </a:rPr>
              <a:t>。星展銀行電信和網路部門主管薩辛</a:t>
            </a:r>
            <a:r>
              <a:rPr lang="en-US" altLang="zh-TW" sz="1600" dirty="0">
                <a:solidFill>
                  <a:srgbClr val="003399"/>
                </a:solidFill>
              </a:rPr>
              <a:t>·</a:t>
            </a:r>
            <a:r>
              <a:rPr lang="zh-TW" altLang="en-US" sz="1600" dirty="0">
                <a:solidFill>
                  <a:srgbClr val="003399"/>
                </a:solidFill>
              </a:rPr>
              <a:t>米塔爾（</a:t>
            </a:r>
            <a:r>
              <a:rPr lang="en-US" altLang="zh-TW" sz="1600" dirty="0">
                <a:solidFill>
                  <a:srgbClr val="003399"/>
                </a:solidFill>
              </a:rPr>
              <a:t>Sachin Mittal</a:t>
            </a:r>
            <a:r>
              <a:rPr lang="zh-TW" altLang="en-US" sz="1600" dirty="0">
                <a:solidFill>
                  <a:srgbClr val="003399"/>
                </a:solidFill>
              </a:rPr>
              <a:t>）表示，觀看影音內容</a:t>
            </a:r>
            <a:r>
              <a:rPr lang="zh-TW" altLang="en-US" sz="1600" dirty="0">
                <a:solidFill>
                  <a:srgbClr val="003399"/>
                </a:solidFill>
                <a:highlight>
                  <a:srgbClr val="FFFF00"/>
                </a:highlight>
              </a:rPr>
              <a:t>造成衝動購物</a:t>
            </a:r>
            <a:r>
              <a:rPr lang="zh-TW" altLang="en-US" sz="1600" dirty="0">
                <a:solidFill>
                  <a:srgbClr val="003399"/>
                </a:solidFill>
              </a:rPr>
              <a:t>是</a:t>
            </a:r>
            <a:r>
              <a:rPr lang="en-US" altLang="zh-TW" sz="1600" dirty="0">
                <a:solidFill>
                  <a:srgbClr val="003399"/>
                </a:solidFill>
              </a:rPr>
              <a:t>TikTok</a:t>
            </a:r>
            <a:r>
              <a:rPr lang="zh-TW" altLang="en-US" sz="1600" dirty="0">
                <a:solidFill>
                  <a:srgbClr val="003399"/>
                </a:solidFill>
              </a:rPr>
              <a:t>的優勢。</a:t>
            </a:r>
            <a:endParaRPr lang="en-US" altLang="zh-TW" sz="1600" dirty="0">
              <a:solidFill>
                <a:srgbClr val="003399"/>
              </a:solidFill>
            </a:endParaRPr>
          </a:p>
          <a:p>
            <a:endParaRPr lang="en-US" altLang="zh-TW" sz="1600" dirty="0">
              <a:solidFill>
                <a:srgbClr val="003399"/>
              </a:solidFill>
            </a:endParaRPr>
          </a:p>
          <a:p>
            <a:pPr algn="l"/>
            <a:r>
              <a:rPr lang="zh-TW" altLang="en-US" sz="1600" dirty="0">
                <a:solidFill>
                  <a:srgbClr val="003399"/>
                </a:solidFill>
              </a:rPr>
              <a:t>        </a:t>
            </a:r>
            <a:r>
              <a:rPr lang="zh-TW" altLang="en-US" sz="1600" b="1" dirty="0">
                <a:solidFill>
                  <a:srgbClr val="003399"/>
                </a:solidFill>
                <a:highlight>
                  <a:srgbClr val="FFFF00"/>
                </a:highlight>
              </a:rPr>
              <a:t>社群商務並非傳統的電子商務體驗</a:t>
            </a:r>
            <a:r>
              <a:rPr lang="zh-TW" altLang="en-US" sz="1600" dirty="0">
                <a:solidFill>
                  <a:srgbClr val="003399"/>
                </a:solidFill>
                <a:highlight>
                  <a:srgbClr val="FFFF00"/>
                </a:highlight>
              </a:rPr>
              <a:t>，而是讓用戶</a:t>
            </a:r>
            <a:r>
              <a:rPr lang="zh-TW" altLang="en-US" sz="1600" b="1" dirty="0">
                <a:solidFill>
                  <a:srgbClr val="003399"/>
                </a:solidFill>
                <a:highlight>
                  <a:srgbClr val="FFFF00"/>
                </a:highlight>
              </a:rPr>
              <a:t>透過社群平台上買家經驗分享選購商品</a:t>
            </a:r>
            <a:r>
              <a:rPr lang="zh-TW" altLang="en-US" sz="1600" dirty="0">
                <a:solidFill>
                  <a:srgbClr val="003399"/>
                </a:solidFill>
              </a:rPr>
              <a:t>，根據估計，到</a:t>
            </a:r>
            <a:r>
              <a:rPr lang="en-US" altLang="zh-TW" sz="1600" dirty="0">
                <a:solidFill>
                  <a:srgbClr val="003399"/>
                </a:solidFill>
              </a:rPr>
              <a:t>2025</a:t>
            </a:r>
            <a:r>
              <a:rPr lang="zh-TW" altLang="en-US" sz="1600" dirty="0">
                <a:solidFill>
                  <a:srgbClr val="003399"/>
                </a:solidFill>
              </a:rPr>
              <a:t>年時此種模式將帶來</a:t>
            </a:r>
            <a:r>
              <a:rPr lang="en-US" altLang="zh-TW" sz="1600" dirty="0">
                <a:solidFill>
                  <a:srgbClr val="003399"/>
                </a:solidFill>
              </a:rPr>
              <a:t>1.2</a:t>
            </a:r>
            <a:r>
              <a:rPr lang="zh-TW" altLang="en-US" sz="1600" dirty="0">
                <a:solidFill>
                  <a:srgbClr val="003399"/>
                </a:solidFill>
              </a:rPr>
              <a:t>兆美元。此種模式不但容易激起人們的消費慾望，</a:t>
            </a:r>
            <a:r>
              <a:rPr lang="zh-TW" altLang="en-US" sz="1600" dirty="0">
                <a:solidFill>
                  <a:srgbClr val="003399"/>
                </a:solidFill>
                <a:highlight>
                  <a:srgbClr val="FFFF00"/>
                </a:highlight>
              </a:rPr>
              <a:t>因為使用</a:t>
            </a:r>
            <a:r>
              <a:rPr lang="zh-TW" altLang="en-US" sz="1600" b="1" dirty="0">
                <a:solidFill>
                  <a:srgbClr val="003399"/>
                </a:solidFill>
                <a:highlight>
                  <a:srgbClr val="FFFF00"/>
                </a:highlight>
              </a:rPr>
              <a:t>演算法推播客製化影音內容，對千禧世代和</a:t>
            </a:r>
            <a:r>
              <a:rPr lang="en-US" altLang="zh-TW" sz="1600" b="1" dirty="0">
                <a:solidFill>
                  <a:srgbClr val="003399"/>
                </a:solidFill>
                <a:highlight>
                  <a:srgbClr val="FFFF00"/>
                </a:highlight>
              </a:rPr>
              <a:t>Z</a:t>
            </a:r>
            <a:r>
              <a:rPr lang="zh-TW" altLang="en-US" sz="1600" b="1" dirty="0">
                <a:solidFill>
                  <a:srgbClr val="003399"/>
                </a:solidFill>
                <a:highlight>
                  <a:srgbClr val="FFFF00"/>
                </a:highlight>
              </a:rPr>
              <a:t>時代來說是一種具有吸引力的消費方式</a:t>
            </a:r>
            <a:r>
              <a:rPr lang="zh-TW" altLang="en-US" sz="1600" dirty="0">
                <a:solidFill>
                  <a:srgbClr val="003399"/>
                </a:solidFill>
              </a:rPr>
              <a:t>。大約有</a:t>
            </a:r>
            <a:r>
              <a:rPr lang="en-US" altLang="zh-TW" sz="1600" b="1" dirty="0">
                <a:solidFill>
                  <a:srgbClr val="003399"/>
                </a:solidFill>
              </a:rPr>
              <a:t>57%</a:t>
            </a:r>
            <a:r>
              <a:rPr lang="zh-TW" altLang="en-US" sz="1600" b="1" dirty="0">
                <a:solidFill>
                  <a:srgbClr val="003399"/>
                </a:solidFill>
              </a:rPr>
              <a:t>的 </a:t>
            </a:r>
            <a:r>
              <a:rPr lang="en-US" altLang="zh-TW" sz="1600" b="1" dirty="0">
                <a:solidFill>
                  <a:srgbClr val="003399"/>
                </a:solidFill>
              </a:rPr>
              <a:t>TikTok</a:t>
            </a:r>
            <a:r>
              <a:rPr lang="zh-TW" altLang="en-US" sz="1600" b="1" dirty="0">
                <a:solidFill>
                  <a:srgbClr val="003399"/>
                </a:solidFill>
              </a:rPr>
              <a:t>用戶收到啟發，購買了</a:t>
            </a:r>
            <a:r>
              <a:rPr lang="zh-TW" altLang="en-US" sz="1600" b="1" dirty="0">
                <a:solidFill>
                  <a:srgbClr val="003399"/>
                </a:solidFill>
                <a:highlight>
                  <a:srgbClr val="FFFF00"/>
                </a:highlight>
              </a:rPr>
              <a:t>在影片中看到的產品</a:t>
            </a:r>
            <a:r>
              <a:rPr lang="zh-TW" altLang="en-US" sz="1600" dirty="0">
                <a:solidFill>
                  <a:srgbClr val="003399"/>
                </a:solidFill>
              </a:rPr>
              <a:t>，也因此出現了</a:t>
            </a:r>
            <a:r>
              <a:rPr lang="en-US" altLang="zh-TW" sz="1600" dirty="0">
                <a:solidFill>
                  <a:srgbClr val="003399"/>
                </a:solidFill>
                <a:highlight>
                  <a:srgbClr val="FFFF00"/>
                </a:highlight>
              </a:rPr>
              <a:t>#TikTokMadeMeBuyIt</a:t>
            </a:r>
            <a:r>
              <a:rPr lang="zh-TW" altLang="en-US" sz="1600" dirty="0">
                <a:solidFill>
                  <a:srgbClr val="003399"/>
                </a:solidFill>
                <a:highlight>
                  <a:srgbClr val="FFFF00"/>
                </a:highlight>
              </a:rPr>
              <a:t>的標籤。</a:t>
            </a:r>
            <a:endParaRPr lang="en-US" altLang="zh-TW" sz="1600" dirty="0">
              <a:solidFill>
                <a:srgbClr val="003399"/>
              </a:solidFill>
              <a:highlight>
                <a:srgbClr val="FFFF00"/>
              </a:highlight>
            </a:endParaRPr>
          </a:p>
          <a:p>
            <a:pPr algn="l"/>
            <a:endParaRPr lang="zh-TW" altLang="en-US" sz="1600" dirty="0">
              <a:solidFill>
                <a:srgbClr val="003399"/>
              </a:solidFill>
            </a:endParaRPr>
          </a:p>
          <a:p>
            <a:pPr algn="l"/>
            <a:r>
              <a:rPr lang="zh-TW" altLang="en-US" sz="1600" dirty="0">
                <a:solidFill>
                  <a:srgbClr val="003399"/>
                </a:solidFill>
              </a:rPr>
              <a:t>         線上零售洞察公司</a:t>
            </a:r>
            <a:r>
              <a:rPr lang="en-US" altLang="zh-TW" sz="1600" dirty="0">
                <a:solidFill>
                  <a:srgbClr val="003399"/>
                </a:solidFill>
              </a:rPr>
              <a:t>Cube Asia</a:t>
            </a:r>
            <a:r>
              <a:rPr lang="zh-TW" altLang="en-US" sz="1600" dirty="0">
                <a:solidFill>
                  <a:srgbClr val="003399"/>
                </a:solidFill>
              </a:rPr>
              <a:t>的一項調查指出，</a:t>
            </a:r>
            <a:r>
              <a:rPr lang="zh-TW" altLang="en-US" sz="1600" dirty="0">
                <a:solidFill>
                  <a:srgbClr val="003399"/>
                </a:solidFill>
                <a:highlight>
                  <a:srgbClr val="FFFF00"/>
                </a:highlight>
              </a:rPr>
              <a:t>消費者正轉向</a:t>
            </a:r>
            <a:r>
              <a:rPr lang="en-US" altLang="zh-TW" sz="1600" dirty="0">
                <a:solidFill>
                  <a:srgbClr val="003399"/>
                </a:solidFill>
                <a:highlight>
                  <a:srgbClr val="FFFF00"/>
                </a:highlight>
              </a:rPr>
              <a:t>TikTok Shop</a:t>
            </a:r>
            <a:r>
              <a:rPr lang="zh-TW" altLang="en-US" sz="1600" dirty="0">
                <a:solidFill>
                  <a:srgbClr val="003399"/>
                </a:solidFill>
                <a:highlight>
                  <a:srgbClr val="FFFF00"/>
                </a:highlight>
              </a:rPr>
              <a:t>消費，連帶影響他們在印尼、泰國、菲律賓等地蝦皮、</a:t>
            </a:r>
            <a:r>
              <a:rPr lang="en-US" altLang="zh-TW" sz="1600" dirty="0">
                <a:solidFill>
                  <a:srgbClr val="003399"/>
                </a:solidFill>
                <a:highlight>
                  <a:srgbClr val="FFFF00"/>
                </a:highlight>
              </a:rPr>
              <a:t>Lazada</a:t>
            </a:r>
            <a:r>
              <a:rPr lang="zh-TW" altLang="en-US" sz="1600" dirty="0">
                <a:solidFill>
                  <a:srgbClr val="003399"/>
                </a:solidFill>
                <a:highlight>
                  <a:srgbClr val="FFFF00"/>
                </a:highlight>
              </a:rPr>
              <a:t>和</a:t>
            </a:r>
            <a:r>
              <a:rPr lang="en-US" altLang="zh-TW" sz="1600" dirty="0">
                <a:solidFill>
                  <a:srgbClr val="003399"/>
                </a:solidFill>
                <a:highlight>
                  <a:srgbClr val="FFFF00"/>
                </a:highlight>
              </a:rPr>
              <a:t>Offline</a:t>
            </a:r>
            <a:r>
              <a:rPr lang="zh-TW" altLang="en-US" sz="1600" dirty="0">
                <a:solidFill>
                  <a:srgbClr val="003399"/>
                </a:solidFill>
                <a:highlight>
                  <a:srgbClr val="FFFF00"/>
                </a:highlight>
              </a:rPr>
              <a:t>上的消費</a:t>
            </a:r>
            <a:r>
              <a:rPr lang="zh-TW" altLang="en-US" sz="1600" dirty="0">
                <a:solidFill>
                  <a:srgbClr val="003399"/>
                </a:solidFill>
              </a:rPr>
              <a:t>，分別減少了</a:t>
            </a:r>
            <a:r>
              <a:rPr lang="en-US" altLang="zh-TW" sz="1600" dirty="0">
                <a:solidFill>
                  <a:srgbClr val="003399"/>
                </a:solidFill>
              </a:rPr>
              <a:t>51%</a:t>
            </a:r>
            <a:r>
              <a:rPr lang="zh-TW" altLang="en-US" sz="1600" dirty="0">
                <a:solidFill>
                  <a:srgbClr val="003399"/>
                </a:solidFill>
              </a:rPr>
              <a:t>、</a:t>
            </a:r>
            <a:r>
              <a:rPr lang="en-US" altLang="zh-TW" sz="1600" dirty="0">
                <a:solidFill>
                  <a:srgbClr val="003399"/>
                </a:solidFill>
              </a:rPr>
              <a:t>45%</a:t>
            </a:r>
            <a:r>
              <a:rPr lang="zh-TW" altLang="en-US" sz="1600" dirty="0">
                <a:solidFill>
                  <a:srgbClr val="003399"/>
                </a:solidFill>
              </a:rPr>
              <a:t>和</a:t>
            </a:r>
            <a:r>
              <a:rPr lang="en-US" altLang="zh-TW" sz="1600" dirty="0">
                <a:solidFill>
                  <a:srgbClr val="003399"/>
                </a:solidFill>
              </a:rPr>
              <a:t>38%</a:t>
            </a:r>
            <a:r>
              <a:rPr lang="zh-TW" altLang="en-US" sz="1600" dirty="0">
                <a:solidFill>
                  <a:srgbClr val="003399"/>
                </a:solidFill>
              </a:rPr>
              <a:t>。</a:t>
            </a:r>
          </a:p>
          <a:p>
            <a:endParaRPr lang="zh-TW" altLang="en-US" sz="1600" dirty="0">
              <a:solidFill>
                <a:srgbClr val="003399"/>
              </a:solidFill>
            </a:endParaRPr>
          </a:p>
          <a:p>
            <a:pPr algn="l"/>
            <a:r>
              <a:rPr lang="zh-TW" altLang="en-US" sz="1600" dirty="0">
                <a:solidFill>
                  <a:srgbClr val="003399"/>
                </a:solidFill>
              </a:rPr>
              <a:t>         為了吸引賣家加入平台，</a:t>
            </a:r>
            <a:r>
              <a:rPr lang="en-US" altLang="zh-TW" sz="1600" dirty="0">
                <a:solidFill>
                  <a:srgbClr val="003399"/>
                </a:solidFill>
              </a:rPr>
              <a:t>TikTok Shop</a:t>
            </a:r>
            <a:r>
              <a:rPr lang="zh-TW" altLang="en-US" sz="1600" dirty="0">
                <a:solidFill>
                  <a:srgbClr val="003399"/>
                </a:solidFill>
              </a:rPr>
              <a:t>去年</a:t>
            </a:r>
            <a:r>
              <a:rPr lang="en-US" altLang="zh-TW" sz="1600" dirty="0">
                <a:solidFill>
                  <a:srgbClr val="003399"/>
                </a:solidFill>
              </a:rPr>
              <a:t>8</a:t>
            </a:r>
            <a:r>
              <a:rPr lang="zh-TW" altLang="en-US" sz="1600" dirty="0">
                <a:solidFill>
                  <a:srgbClr val="003399"/>
                </a:solidFill>
              </a:rPr>
              <a:t>月份在新加坡時</a:t>
            </a:r>
            <a:r>
              <a:rPr lang="zh-TW" altLang="en-US" sz="1600" dirty="0">
                <a:solidFill>
                  <a:srgbClr val="003399"/>
                </a:solidFill>
                <a:highlight>
                  <a:srgbClr val="FFFF00"/>
                </a:highlight>
              </a:rPr>
              <a:t>免除了佣金，商店只需支付</a:t>
            </a:r>
            <a:r>
              <a:rPr lang="en-US" altLang="zh-TW" sz="1600" dirty="0">
                <a:solidFill>
                  <a:srgbClr val="003399"/>
                </a:solidFill>
                <a:highlight>
                  <a:srgbClr val="FFFF00"/>
                </a:highlight>
              </a:rPr>
              <a:t>1%</a:t>
            </a:r>
            <a:r>
              <a:rPr lang="zh-TW" altLang="en-US" sz="1600" dirty="0">
                <a:solidFill>
                  <a:srgbClr val="003399"/>
                </a:solidFill>
                <a:highlight>
                  <a:srgbClr val="FFFF00"/>
                </a:highlight>
              </a:rPr>
              <a:t>的付款手續費</a:t>
            </a:r>
            <a:r>
              <a:rPr lang="zh-TW" altLang="en-US" sz="1600" dirty="0">
                <a:solidFill>
                  <a:srgbClr val="003399"/>
                </a:solidFill>
              </a:rPr>
              <a:t>。該平台</a:t>
            </a:r>
            <a:r>
              <a:rPr lang="zh-TW" altLang="en-US" sz="1600" dirty="0">
                <a:solidFill>
                  <a:srgbClr val="003399"/>
                </a:solidFill>
                <a:highlight>
                  <a:srgbClr val="FFFF00"/>
                </a:highlight>
              </a:rPr>
              <a:t>正採取燒錢贏得市場佔有率的策略</a:t>
            </a:r>
            <a:r>
              <a:rPr lang="zh-TW" altLang="en-US" sz="1600" dirty="0">
                <a:solidFill>
                  <a:srgbClr val="003399"/>
                </a:solidFill>
              </a:rPr>
              <a:t>，而</a:t>
            </a:r>
            <a:r>
              <a:rPr lang="en-US" altLang="zh-TW" sz="1600" dirty="0">
                <a:solidFill>
                  <a:srgbClr val="003399"/>
                </a:solidFill>
              </a:rPr>
              <a:t>Phillip Securities Research</a:t>
            </a:r>
            <a:r>
              <a:rPr lang="zh-TW" altLang="en-US" sz="1600" dirty="0">
                <a:solidFill>
                  <a:srgbClr val="003399"/>
                </a:solidFill>
              </a:rPr>
              <a:t>的資深分析師</a:t>
            </a:r>
            <a:r>
              <a:rPr lang="en-US" altLang="zh-TW" sz="1600" dirty="0">
                <a:solidFill>
                  <a:srgbClr val="003399"/>
                </a:solidFill>
              </a:rPr>
              <a:t>Jonathan Woo</a:t>
            </a:r>
            <a:r>
              <a:rPr lang="zh-TW" altLang="en-US" sz="1600" dirty="0">
                <a:solidFill>
                  <a:srgbClr val="003399"/>
                </a:solidFill>
              </a:rPr>
              <a:t>表示，</a:t>
            </a:r>
            <a:r>
              <a:rPr lang="en-US" altLang="zh-TW" sz="1600" dirty="0">
                <a:solidFill>
                  <a:srgbClr val="003399"/>
                </a:solidFill>
              </a:rPr>
              <a:t>TikTok Shop</a:t>
            </a:r>
            <a:r>
              <a:rPr lang="zh-TW" altLang="en-US" sz="1600" dirty="0">
                <a:solidFill>
                  <a:srgbClr val="003399"/>
                </a:solidFill>
              </a:rPr>
              <a:t>仍屬新興平台，並處於</a:t>
            </a:r>
            <a:r>
              <a:rPr lang="zh-TW" altLang="en-US" sz="1600" dirty="0">
                <a:solidFill>
                  <a:srgbClr val="003399"/>
                </a:solidFill>
                <a:highlight>
                  <a:srgbClr val="FFFF00"/>
                </a:highlight>
              </a:rPr>
              <a:t>燒錢成長的階段</a:t>
            </a:r>
            <a:r>
              <a:rPr lang="zh-TW" altLang="en-US" sz="1600" dirty="0">
                <a:solidFill>
                  <a:srgbClr val="003399"/>
                </a:solidFill>
              </a:rPr>
              <a:t>，這種模式</a:t>
            </a:r>
            <a:r>
              <a:rPr lang="zh-TW" altLang="en-US" sz="1600" dirty="0">
                <a:solidFill>
                  <a:srgbClr val="003399"/>
                </a:solidFill>
                <a:highlight>
                  <a:srgbClr val="FFFF00"/>
                </a:highlight>
              </a:rPr>
              <a:t>每年大約須投入</a:t>
            </a:r>
            <a:r>
              <a:rPr lang="en-US" altLang="zh-TW" sz="1600" dirty="0">
                <a:solidFill>
                  <a:srgbClr val="003399"/>
                </a:solidFill>
                <a:highlight>
                  <a:srgbClr val="FFFF00"/>
                </a:highlight>
              </a:rPr>
              <a:t>6</a:t>
            </a:r>
            <a:r>
              <a:rPr lang="zh-TW" altLang="en-US" sz="1600" dirty="0">
                <a:solidFill>
                  <a:srgbClr val="003399"/>
                </a:solidFill>
                <a:highlight>
                  <a:srgbClr val="FFFF00"/>
                </a:highlight>
              </a:rPr>
              <a:t>億至</a:t>
            </a:r>
            <a:r>
              <a:rPr lang="en-US" altLang="zh-TW" sz="1600" dirty="0">
                <a:solidFill>
                  <a:srgbClr val="003399"/>
                </a:solidFill>
                <a:highlight>
                  <a:srgbClr val="FFFF00"/>
                </a:highlight>
              </a:rPr>
              <a:t>8</a:t>
            </a:r>
            <a:r>
              <a:rPr lang="zh-TW" altLang="en-US" sz="1600" dirty="0">
                <a:solidFill>
                  <a:srgbClr val="003399"/>
                </a:solidFill>
                <a:highlight>
                  <a:srgbClr val="FFFF00"/>
                </a:highlight>
              </a:rPr>
              <a:t>億美金，因此就算採取激勵措施也可能無法持續太久</a:t>
            </a:r>
            <a:r>
              <a:rPr lang="zh-TW" altLang="en-US" sz="1600" dirty="0">
                <a:solidFill>
                  <a:srgbClr val="003399"/>
                </a:solidFill>
              </a:rPr>
              <a:t>。</a:t>
            </a:r>
            <a:endParaRPr lang="en-US" altLang="zh-TW" sz="1600" dirty="0">
              <a:solidFill>
                <a:srgbClr val="003399"/>
              </a:solidFill>
            </a:endParaRPr>
          </a:p>
          <a:p>
            <a:pPr algn="l"/>
            <a:endParaRPr lang="zh-TW" altLang="en-US" sz="1600" dirty="0">
              <a:solidFill>
                <a:srgbClr val="003399"/>
              </a:solidFill>
            </a:endParaRPr>
          </a:p>
          <a:p>
            <a:pPr algn="l"/>
            <a:r>
              <a:rPr lang="zh-TW" altLang="en-US" sz="1600" dirty="0">
                <a:solidFill>
                  <a:srgbClr val="003399"/>
                </a:solidFill>
              </a:rPr>
              <a:t>       米塔爾認為</a:t>
            </a:r>
            <a:r>
              <a:rPr lang="en-US" altLang="zh-TW" sz="1600" dirty="0">
                <a:solidFill>
                  <a:srgbClr val="003399"/>
                </a:solidFill>
              </a:rPr>
              <a:t>TikTok</a:t>
            </a:r>
            <a:r>
              <a:rPr lang="zh-TW" altLang="en-US" sz="1600" dirty="0">
                <a:solidFill>
                  <a:srgbClr val="003399"/>
                </a:solidFill>
              </a:rPr>
              <a:t>對蝦皮不會造成太大的風險，因為蝦皮可以承受損失一些市場佔有率，但</a:t>
            </a:r>
            <a:r>
              <a:rPr lang="zh-TW" altLang="en-US" sz="1600" dirty="0">
                <a:solidFill>
                  <a:srgbClr val="003399"/>
                </a:solidFill>
                <a:highlight>
                  <a:srgbClr val="FFFF00"/>
                </a:highlight>
              </a:rPr>
              <a:t>位居第二的</a:t>
            </a:r>
            <a:r>
              <a:rPr lang="en-US" altLang="zh-TW" sz="1600" dirty="0">
                <a:solidFill>
                  <a:srgbClr val="003399"/>
                </a:solidFill>
                <a:highlight>
                  <a:srgbClr val="FFFF00"/>
                </a:highlight>
              </a:rPr>
              <a:t>Lazada</a:t>
            </a:r>
            <a:r>
              <a:rPr lang="zh-TW" altLang="en-US" sz="1600" dirty="0">
                <a:solidFill>
                  <a:srgbClr val="003399"/>
                </a:solidFill>
                <a:highlight>
                  <a:srgbClr val="FFFF00"/>
                </a:highlight>
              </a:rPr>
              <a:t>可能無法</a:t>
            </a:r>
            <a:r>
              <a:rPr lang="zh-TW" altLang="en-US" sz="1600" dirty="0">
                <a:solidFill>
                  <a:srgbClr val="003399"/>
                </a:solidFill>
              </a:rPr>
              <a:t>。</a:t>
            </a:r>
            <a:r>
              <a:rPr lang="en-US" altLang="zh-TW" sz="1600" dirty="0">
                <a:solidFill>
                  <a:srgbClr val="003399"/>
                </a:solidFill>
              </a:rPr>
              <a:t>Woo</a:t>
            </a:r>
            <a:r>
              <a:rPr lang="zh-TW" altLang="en-US" sz="1600" dirty="0">
                <a:solidFill>
                  <a:srgbClr val="003399"/>
                </a:solidFill>
              </a:rPr>
              <a:t>總結，他認為</a:t>
            </a:r>
            <a:r>
              <a:rPr lang="en-US" altLang="zh-TW" sz="1600" dirty="0">
                <a:solidFill>
                  <a:srgbClr val="003399"/>
                </a:solidFill>
              </a:rPr>
              <a:t>TikTok Shop</a:t>
            </a:r>
            <a:r>
              <a:rPr lang="zh-TW" altLang="en-US" sz="1600" dirty="0">
                <a:solidFill>
                  <a:srgbClr val="003399"/>
                </a:solidFill>
              </a:rPr>
              <a:t>有潛力成為像蝦皮和</a:t>
            </a:r>
            <a:r>
              <a:rPr lang="en-US" altLang="zh-TW" sz="1600" dirty="0">
                <a:solidFill>
                  <a:srgbClr val="003399"/>
                </a:solidFill>
              </a:rPr>
              <a:t>Lazada</a:t>
            </a:r>
            <a:r>
              <a:rPr lang="zh-TW" altLang="en-US" sz="1600" dirty="0">
                <a:solidFill>
                  <a:srgbClr val="003399"/>
                </a:solidFill>
              </a:rPr>
              <a:t>一樣大的平台，</a:t>
            </a:r>
            <a:r>
              <a:rPr lang="zh-TW" altLang="en-US" sz="1600" dirty="0">
                <a:solidFill>
                  <a:srgbClr val="003399"/>
                </a:solidFill>
                <a:highlight>
                  <a:srgbClr val="FFFF00"/>
                </a:highlight>
              </a:rPr>
              <a:t>只是需要幾年的時間</a:t>
            </a:r>
            <a:r>
              <a:rPr lang="zh-TW" altLang="en-US" sz="1600" dirty="0">
                <a:solidFill>
                  <a:srgbClr val="003399"/>
                </a:solidFill>
              </a:rPr>
              <a:t>。</a:t>
            </a:r>
            <a:endParaRPr lang="zh-TW" altLang="en-US" dirty="0">
              <a:solidFill>
                <a:srgbClr val="003399"/>
              </a:solidFill>
            </a:endParaRPr>
          </a:p>
        </p:txBody>
      </p:sp>
      <p:sp>
        <p:nvSpPr>
          <p:cNvPr id="6" name="文字方塊 5">
            <a:extLst>
              <a:ext uri="{FF2B5EF4-FFF2-40B4-BE49-F238E27FC236}">
                <a16:creationId xmlns:a16="http://schemas.microsoft.com/office/drawing/2014/main" id="{8371576A-1324-E33B-291B-DF1CCAAA212E}"/>
              </a:ext>
            </a:extLst>
          </p:cNvPr>
          <p:cNvSpPr txBox="1"/>
          <p:nvPr/>
        </p:nvSpPr>
        <p:spPr>
          <a:xfrm>
            <a:off x="685800" y="662781"/>
            <a:ext cx="9869048" cy="369332"/>
          </a:xfrm>
          <a:prstGeom prst="rect">
            <a:avLst/>
          </a:prstGeom>
          <a:noFill/>
        </p:spPr>
        <p:txBody>
          <a:bodyPr wrap="none" rtlCol="0">
            <a:spAutoFit/>
          </a:bodyPr>
          <a:lstStyle/>
          <a:p>
            <a:r>
              <a:rPr lang="zh-TW" altLang="en-US" dirty="0">
                <a:effectLst/>
              </a:rPr>
              <a:t>（</a:t>
            </a:r>
            <a:r>
              <a:rPr lang="en-US" altLang="zh-TW" dirty="0">
                <a:effectLst/>
              </a:rPr>
              <a:t>0726.23)</a:t>
            </a:r>
            <a:r>
              <a:rPr lang="en-US" altLang="zh-TW" b="1" dirty="0">
                <a:effectLst/>
              </a:rPr>
              <a:t>TikTok</a:t>
            </a:r>
            <a:r>
              <a:rPr lang="zh-TW" altLang="en-US" b="1" dirty="0">
                <a:effectLst/>
              </a:rPr>
              <a:t>無懼審查，擬在美推出電商平台！</a:t>
            </a:r>
            <a:r>
              <a:rPr lang="en-US" altLang="zh-TW" b="1" dirty="0">
                <a:effectLst/>
              </a:rPr>
              <a:t>TikTok Shop</a:t>
            </a:r>
            <a:r>
              <a:rPr lang="zh-TW" altLang="en-US" b="1" dirty="0">
                <a:effectLst/>
              </a:rPr>
              <a:t>強攻東南亞，秘訣在「衝動下單」</a:t>
            </a:r>
            <a:endParaRPr lang="zh-TW" altLang="en-US" b="1" dirty="0"/>
          </a:p>
        </p:txBody>
      </p:sp>
      <p:pic>
        <p:nvPicPr>
          <p:cNvPr id="3" name="圖片 2">
            <a:extLst>
              <a:ext uri="{FF2B5EF4-FFF2-40B4-BE49-F238E27FC236}">
                <a16:creationId xmlns:a16="http://schemas.microsoft.com/office/drawing/2014/main" id="{1A8C051D-3BE5-FAD4-C2D1-F7B17C92A1B7}"/>
              </a:ext>
            </a:extLst>
          </p:cNvPr>
          <p:cNvPicPr>
            <a:picLocks noChangeAspect="1"/>
          </p:cNvPicPr>
          <p:nvPr/>
        </p:nvPicPr>
        <p:blipFill rotWithShape="1">
          <a:blip r:embed="rId3"/>
          <a:srcRect l="23544" t="27015" r="56565" b="32174"/>
          <a:stretch/>
        </p:blipFill>
        <p:spPr>
          <a:xfrm>
            <a:off x="10389728" y="195305"/>
            <a:ext cx="1259756" cy="1453882"/>
          </a:xfrm>
          <a:prstGeom prst="rect">
            <a:avLst/>
          </a:prstGeom>
        </p:spPr>
      </p:pic>
    </p:spTree>
    <p:extLst>
      <p:ext uri="{BB962C8B-B14F-4D97-AF65-F5344CB8AC3E}">
        <p14:creationId xmlns:p14="http://schemas.microsoft.com/office/powerpoint/2010/main" val="18846852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0"/>
            <a:ext cx="10515600" cy="1325563"/>
          </a:xfrm>
        </p:spPr>
        <p:txBody>
          <a:bodyPr>
            <a:normAutofit/>
          </a:bodyPr>
          <a:lstStyle/>
          <a:p>
            <a:r>
              <a:rPr lang="zh-TW" altLang="en-US" sz="2800" dirty="0">
                <a:solidFill>
                  <a:srgbClr val="003399"/>
                </a:solidFill>
              </a:rPr>
              <a:t>電子商務的理論 </a:t>
            </a:r>
            <a:r>
              <a:rPr lang="en-US" altLang="zh-TW" sz="2800" dirty="0">
                <a:solidFill>
                  <a:srgbClr val="003399"/>
                </a:solidFill>
              </a:rPr>
              <a:t>(</a:t>
            </a:r>
            <a:r>
              <a:rPr lang="zh-TW" altLang="en-US" sz="2800" dirty="0">
                <a:solidFill>
                  <a:srgbClr val="003399"/>
                </a:solidFill>
              </a:rPr>
              <a:t>續</a:t>
            </a:r>
            <a:r>
              <a:rPr lang="en-US" altLang="zh-TW" sz="2800" dirty="0">
                <a:solidFill>
                  <a:srgbClr val="003399"/>
                </a:solidFill>
              </a:rPr>
              <a:t>)-</a:t>
            </a:r>
            <a:r>
              <a:rPr lang="zh-TW" altLang="en-US" sz="2800" dirty="0">
                <a:solidFill>
                  <a:srgbClr val="003399"/>
                </a:solidFill>
              </a:rPr>
              <a:t>網路直播 </a:t>
            </a:r>
            <a:r>
              <a:rPr lang="en-US" altLang="zh-TW" sz="2800" dirty="0">
                <a:solidFill>
                  <a:srgbClr val="003399"/>
                </a:solidFill>
              </a:rPr>
              <a:t>(Online Streaming) </a:t>
            </a:r>
            <a:br>
              <a:rPr lang="zh-TW" altLang="en-US" sz="3200" dirty="0">
                <a:solidFill>
                  <a:srgbClr val="003399"/>
                </a:solidFill>
              </a:rPr>
            </a:br>
            <a:endParaRPr lang="zh-TW" altLang="en-US" sz="3200" dirty="0">
              <a:solidFill>
                <a:srgbClr val="003399"/>
              </a:solidFill>
            </a:endParaRPr>
          </a:p>
        </p:txBody>
      </p:sp>
      <p:sp>
        <p:nvSpPr>
          <p:cNvPr id="10" name="文字方塊 9">
            <a:extLst>
              <a:ext uri="{FF2B5EF4-FFF2-40B4-BE49-F238E27FC236}">
                <a16:creationId xmlns:a16="http://schemas.microsoft.com/office/drawing/2014/main" id="{9DC2DE96-CE5E-D73A-921D-32B88718888F}"/>
              </a:ext>
            </a:extLst>
          </p:cNvPr>
          <p:cNvSpPr txBox="1"/>
          <p:nvPr/>
        </p:nvSpPr>
        <p:spPr>
          <a:xfrm>
            <a:off x="322889" y="1035062"/>
            <a:ext cx="11110794" cy="5539978"/>
          </a:xfrm>
          <a:prstGeom prst="rect">
            <a:avLst/>
          </a:prstGeom>
          <a:noFill/>
        </p:spPr>
        <p:txBody>
          <a:bodyPr wrap="square" rtlCol="0">
            <a:spAutoFit/>
          </a:bodyPr>
          <a:lstStyle/>
          <a:p>
            <a:r>
              <a:rPr lang="en-US" altLang="zh-TW" sz="18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 </a:t>
            </a:r>
            <a:endParaRPr lang="en-US" altLang="zh-TW" sz="1600" dirty="0">
              <a:solidFill>
                <a:srgbClr val="003399"/>
              </a:solidFill>
            </a:endParaRPr>
          </a:p>
          <a:p>
            <a:r>
              <a:rPr lang="zh-TW" altLang="en-US" sz="1600" dirty="0">
                <a:solidFill>
                  <a:srgbClr val="003399"/>
                </a:solidFill>
              </a:rPr>
              <a:t>         正等待美國政府允許與</a:t>
            </a:r>
            <a:r>
              <a:rPr lang="zh-TW" altLang="en-US" sz="1600" dirty="0">
                <a:solidFill>
                  <a:srgbClr val="003399"/>
                </a:solidFill>
                <a:highlight>
                  <a:srgbClr val="FFFF00"/>
                </a:highlight>
              </a:rPr>
              <a:t>甲骨文、</a:t>
            </a:r>
            <a:r>
              <a:rPr lang="en-US" altLang="zh-TW" sz="1600" dirty="0">
                <a:solidFill>
                  <a:srgbClr val="003399"/>
                </a:solidFill>
                <a:highlight>
                  <a:srgbClr val="FFFF00"/>
                </a:highlight>
              </a:rPr>
              <a:t>TikTok</a:t>
            </a:r>
            <a:r>
              <a:rPr lang="zh-TW" altLang="en-US" sz="1600" dirty="0">
                <a:solidFill>
                  <a:srgbClr val="003399"/>
                </a:solidFill>
                <a:highlight>
                  <a:srgbClr val="FFFF00"/>
                </a:highlight>
              </a:rPr>
              <a:t>攜手合組</a:t>
            </a:r>
            <a:r>
              <a:rPr lang="en-US" altLang="zh-TW" sz="1600" dirty="0">
                <a:solidFill>
                  <a:srgbClr val="003399"/>
                </a:solidFill>
                <a:highlight>
                  <a:srgbClr val="FFFF00"/>
                </a:highlight>
              </a:rPr>
              <a:t>TikTok Global</a:t>
            </a:r>
            <a:r>
              <a:rPr lang="zh-TW" altLang="en-US" sz="1600" dirty="0">
                <a:solidFill>
                  <a:srgbClr val="003399"/>
                </a:solidFill>
                <a:highlight>
                  <a:srgbClr val="FFFF00"/>
                </a:highlight>
              </a:rPr>
              <a:t>的沃爾瑪（</a:t>
            </a:r>
            <a:r>
              <a:rPr lang="en-US" altLang="zh-TW" sz="1600" dirty="0">
                <a:solidFill>
                  <a:srgbClr val="003399"/>
                </a:solidFill>
                <a:highlight>
                  <a:srgbClr val="FFFF00"/>
                </a:highlight>
              </a:rPr>
              <a:t>Walmart</a:t>
            </a:r>
            <a:r>
              <a:rPr lang="zh-TW" altLang="en-US" sz="1600" dirty="0">
                <a:solidFill>
                  <a:srgbClr val="003399"/>
                </a:solidFill>
                <a:highlight>
                  <a:srgbClr val="FFFF00"/>
                </a:highlight>
              </a:rPr>
              <a:t>）宣布</a:t>
            </a:r>
            <a:r>
              <a:rPr lang="zh-TW" altLang="en-US" sz="1600" dirty="0">
                <a:solidFill>
                  <a:srgbClr val="003399"/>
                </a:solidFill>
              </a:rPr>
              <a:t>，本週五將與</a:t>
            </a:r>
            <a:r>
              <a:rPr lang="en-US" altLang="zh-TW" sz="1600" dirty="0">
                <a:solidFill>
                  <a:srgbClr val="003399"/>
                </a:solidFill>
              </a:rPr>
              <a:t>TikTok</a:t>
            </a:r>
            <a:r>
              <a:rPr lang="zh-TW" altLang="en-US" sz="1600" dirty="0">
                <a:solidFill>
                  <a:srgbClr val="003399"/>
                </a:solidFill>
              </a:rPr>
              <a:t>合作展開首次</a:t>
            </a:r>
            <a:r>
              <a:rPr lang="zh-TW" altLang="en-US" sz="1600" b="1" dirty="0">
                <a:solidFill>
                  <a:srgbClr val="003399"/>
                </a:solidFill>
              </a:rPr>
              <a:t>直播導購</a:t>
            </a:r>
            <a:r>
              <a:rPr lang="zh-TW" altLang="en-US" sz="1600" dirty="0">
                <a:solidFill>
                  <a:srgbClr val="003399"/>
                </a:solidFill>
              </a:rPr>
              <a:t>的活動，讓</a:t>
            </a:r>
            <a:r>
              <a:rPr lang="en-US" altLang="zh-TW" sz="1600" dirty="0">
                <a:solidFill>
                  <a:srgbClr val="003399"/>
                </a:solidFill>
              </a:rPr>
              <a:t>TikTok</a:t>
            </a:r>
            <a:r>
              <a:rPr lang="zh-TW" altLang="en-US" sz="1600" dirty="0">
                <a:solidFill>
                  <a:srgbClr val="003399"/>
                </a:solidFill>
              </a:rPr>
              <a:t>用戶藉由</a:t>
            </a:r>
            <a:r>
              <a:rPr lang="zh-TW" altLang="en-US" sz="1600" dirty="0">
                <a:solidFill>
                  <a:srgbClr val="003399"/>
                </a:solidFill>
                <a:highlight>
                  <a:srgbClr val="FFFF00"/>
                </a:highlight>
              </a:rPr>
              <a:t>直播主</a:t>
            </a:r>
            <a:r>
              <a:rPr lang="zh-TW" altLang="en-US" sz="1600" dirty="0">
                <a:solidFill>
                  <a:srgbClr val="003399"/>
                </a:solidFill>
              </a:rPr>
              <a:t>的介紹，獲得</a:t>
            </a:r>
            <a:r>
              <a:rPr lang="en-US" altLang="zh-TW" sz="1600" dirty="0">
                <a:solidFill>
                  <a:srgbClr val="003399"/>
                </a:solidFill>
              </a:rPr>
              <a:t>Walmart</a:t>
            </a:r>
            <a:r>
              <a:rPr lang="zh-TW" altLang="en-US" sz="1600" dirty="0">
                <a:solidFill>
                  <a:srgbClr val="003399"/>
                </a:solidFill>
              </a:rPr>
              <a:t>的時尚精選商品資訊，並直接</a:t>
            </a:r>
            <a:r>
              <a:rPr lang="zh-TW" altLang="en-US" sz="1600" dirty="0">
                <a:solidFill>
                  <a:srgbClr val="003399"/>
                </a:solidFill>
                <a:highlight>
                  <a:srgbClr val="FFFF00"/>
                </a:highlight>
              </a:rPr>
              <a:t>在</a:t>
            </a:r>
            <a:r>
              <a:rPr lang="en-US" altLang="zh-TW" sz="1600" b="1" dirty="0">
                <a:solidFill>
                  <a:srgbClr val="003399"/>
                </a:solidFill>
                <a:highlight>
                  <a:srgbClr val="FFFF00"/>
                </a:highlight>
              </a:rPr>
              <a:t>TikTok</a:t>
            </a:r>
            <a:r>
              <a:rPr lang="zh-TW" altLang="en-US" sz="1600" b="1" dirty="0">
                <a:solidFill>
                  <a:srgbClr val="003399"/>
                </a:solidFill>
                <a:highlight>
                  <a:srgbClr val="FFFF00"/>
                </a:highlight>
              </a:rPr>
              <a:t>介面上</a:t>
            </a:r>
            <a:r>
              <a:rPr lang="zh-TW" altLang="en-US" sz="1600" dirty="0">
                <a:solidFill>
                  <a:srgbClr val="003399"/>
                </a:solidFill>
                <a:highlight>
                  <a:srgbClr val="FFFF00"/>
                </a:highlight>
              </a:rPr>
              <a:t>購買，而這也是</a:t>
            </a:r>
            <a:r>
              <a:rPr lang="en-US" altLang="zh-TW" sz="1600" dirty="0">
                <a:solidFill>
                  <a:srgbClr val="003399"/>
                </a:solidFill>
                <a:highlight>
                  <a:srgbClr val="FFFF00"/>
                </a:highlight>
              </a:rPr>
              <a:t>TikTok</a:t>
            </a:r>
            <a:r>
              <a:rPr lang="zh-TW" altLang="en-US" sz="1600" dirty="0">
                <a:solidFill>
                  <a:srgbClr val="003399"/>
                </a:solidFill>
                <a:highlight>
                  <a:srgbClr val="FFFF00"/>
                </a:highlight>
              </a:rPr>
              <a:t>首次在美國嘗試</a:t>
            </a:r>
            <a:r>
              <a:rPr lang="zh-TW" altLang="en-US" sz="1600" b="1" dirty="0">
                <a:solidFill>
                  <a:srgbClr val="003399"/>
                </a:solidFill>
                <a:highlight>
                  <a:srgbClr val="FFFF00"/>
                </a:highlight>
              </a:rPr>
              <a:t>直播節目</a:t>
            </a:r>
            <a:r>
              <a:rPr lang="zh-TW" altLang="en-US" sz="1600" dirty="0">
                <a:solidFill>
                  <a:srgbClr val="003399"/>
                </a:solidFill>
                <a:highlight>
                  <a:srgbClr val="FFFF00"/>
                </a:highlight>
              </a:rPr>
              <a:t>的內容</a:t>
            </a:r>
            <a:r>
              <a:rPr lang="zh-TW" altLang="en-US" sz="1600" dirty="0">
                <a:solidFill>
                  <a:srgbClr val="003399"/>
                </a:solidFill>
              </a:rPr>
              <a:t>。     </a:t>
            </a:r>
            <a:endParaRPr lang="en-US" altLang="zh-TW" sz="1600" dirty="0">
              <a:solidFill>
                <a:srgbClr val="003399"/>
              </a:solidFill>
            </a:endParaRPr>
          </a:p>
          <a:p>
            <a:endParaRPr lang="en-US" altLang="zh-TW" sz="1600" dirty="0">
              <a:solidFill>
                <a:srgbClr val="003399"/>
              </a:solidFill>
            </a:endParaRPr>
          </a:p>
          <a:p>
            <a:pPr algn="l"/>
            <a:r>
              <a:rPr lang="zh-TW" altLang="en-US" sz="1600" dirty="0">
                <a:solidFill>
                  <a:srgbClr val="003399"/>
                </a:solidFill>
              </a:rPr>
              <a:t>       沃爾瑪表示在美國時間週五，將在</a:t>
            </a:r>
            <a:r>
              <a:rPr lang="en-US" altLang="zh-TW" sz="1600" dirty="0">
                <a:solidFill>
                  <a:srgbClr val="003399"/>
                </a:solidFill>
              </a:rPr>
              <a:t>TikTok</a:t>
            </a:r>
            <a:r>
              <a:rPr lang="zh-TW" altLang="en-US" sz="1600" dirty="0">
                <a:solidFill>
                  <a:srgbClr val="003399"/>
                </a:solidFill>
              </a:rPr>
              <a:t>平台展開</a:t>
            </a:r>
            <a:r>
              <a:rPr lang="zh-TW" altLang="en-US" sz="1600" dirty="0">
                <a:solidFill>
                  <a:srgbClr val="003399"/>
                </a:solidFill>
                <a:highlight>
                  <a:srgbClr val="FFFF00"/>
                </a:highlight>
              </a:rPr>
              <a:t>一小時的直播，介紹</a:t>
            </a:r>
            <a:r>
              <a:rPr lang="en-US" altLang="zh-TW" sz="1600" dirty="0">
                <a:solidFill>
                  <a:srgbClr val="003399"/>
                </a:solidFill>
                <a:highlight>
                  <a:srgbClr val="FFFF00"/>
                </a:highlight>
              </a:rPr>
              <a:t>Walmart</a:t>
            </a:r>
            <a:r>
              <a:rPr lang="zh-TW" altLang="en-US" sz="1600" dirty="0">
                <a:solidFill>
                  <a:srgbClr val="003399"/>
                </a:solidFill>
                <a:highlight>
                  <a:srgbClr val="FFFF00"/>
                </a:highlight>
              </a:rPr>
              <a:t>的時尚精選商品</a:t>
            </a:r>
            <a:r>
              <a:rPr lang="zh-TW" altLang="en-US" sz="1600" dirty="0">
                <a:solidFill>
                  <a:srgbClr val="003399"/>
                </a:solidFill>
              </a:rPr>
              <a:t>，用戶</a:t>
            </a:r>
            <a:r>
              <a:rPr lang="zh-TW" altLang="en-US" sz="1600" b="1" dirty="0">
                <a:solidFill>
                  <a:srgbClr val="003399"/>
                </a:solidFill>
              </a:rPr>
              <a:t>不需要跳轉離開</a:t>
            </a:r>
            <a:r>
              <a:rPr lang="en-US" altLang="zh-TW" sz="1600" b="1" dirty="0">
                <a:solidFill>
                  <a:srgbClr val="003399"/>
                </a:solidFill>
              </a:rPr>
              <a:t>TikTok</a:t>
            </a:r>
            <a:r>
              <a:rPr lang="zh-TW" altLang="en-US" sz="1600" b="1" dirty="0">
                <a:solidFill>
                  <a:srgbClr val="003399"/>
                </a:solidFill>
              </a:rPr>
              <a:t>的介面</a:t>
            </a:r>
            <a:r>
              <a:rPr lang="zh-TW" altLang="en-US" sz="1600" dirty="0">
                <a:solidFill>
                  <a:srgbClr val="003399"/>
                </a:solidFill>
              </a:rPr>
              <a:t>就可完成購買。</a:t>
            </a:r>
            <a:endParaRPr lang="en-US" altLang="zh-TW" sz="1600" dirty="0">
              <a:solidFill>
                <a:srgbClr val="003399"/>
              </a:solidFill>
            </a:endParaRPr>
          </a:p>
          <a:p>
            <a:pPr algn="l"/>
            <a:endParaRPr lang="zh-TW" altLang="en-US" sz="1600" dirty="0">
              <a:solidFill>
                <a:srgbClr val="003399"/>
              </a:solidFill>
            </a:endParaRPr>
          </a:p>
          <a:p>
            <a:pPr algn="l"/>
            <a:r>
              <a:rPr lang="zh-TW" altLang="en-US" sz="1600" dirty="0">
                <a:solidFill>
                  <a:srgbClr val="003399"/>
                </a:solidFill>
              </a:rPr>
              <a:t>         沃爾瑪</a:t>
            </a:r>
            <a:r>
              <a:rPr lang="zh-TW" altLang="en-US" sz="1600" dirty="0">
                <a:solidFill>
                  <a:srgbClr val="003399"/>
                </a:solidFill>
                <a:highlight>
                  <a:srgbClr val="FFFF00"/>
                </a:highlight>
              </a:rPr>
              <a:t>行銷長</a:t>
            </a:r>
            <a:r>
              <a:rPr lang="zh-TW" altLang="en-US" sz="1600" dirty="0">
                <a:solidFill>
                  <a:srgbClr val="003399"/>
                </a:solidFill>
              </a:rPr>
              <a:t>威廉</a:t>
            </a:r>
            <a:r>
              <a:rPr lang="en-US" altLang="zh-TW" sz="1600" dirty="0">
                <a:solidFill>
                  <a:srgbClr val="003399"/>
                </a:solidFill>
              </a:rPr>
              <a:t>·</a:t>
            </a:r>
            <a:r>
              <a:rPr lang="zh-TW" altLang="en-US" sz="1600" dirty="0">
                <a:solidFill>
                  <a:srgbClr val="003399"/>
                </a:solidFill>
              </a:rPr>
              <a:t>懷特（</a:t>
            </a:r>
            <a:r>
              <a:rPr lang="en-US" altLang="zh-TW" sz="1600" dirty="0">
                <a:solidFill>
                  <a:srgbClr val="003399"/>
                </a:solidFill>
              </a:rPr>
              <a:t>William White</a:t>
            </a:r>
            <a:r>
              <a:rPr lang="zh-TW" altLang="en-US" sz="1600" dirty="0">
                <a:solidFill>
                  <a:srgbClr val="003399"/>
                </a:solidFill>
              </a:rPr>
              <a:t>）說，透過</a:t>
            </a:r>
            <a:r>
              <a:rPr lang="en-US" altLang="zh-TW" sz="1600" dirty="0">
                <a:solidFill>
                  <a:srgbClr val="003399"/>
                </a:solidFill>
              </a:rPr>
              <a:t>TikTok</a:t>
            </a:r>
            <a:r>
              <a:rPr lang="zh-TW" altLang="en-US" sz="1600" dirty="0">
                <a:solidFill>
                  <a:srgbClr val="003399"/>
                </a:solidFill>
              </a:rPr>
              <a:t>的直播讓我們</a:t>
            </a:r>
            <a:r>
              <a:rPr lang="zh-TW" altLang="en-US" sz="1600" dirty="0">
                <a:solidFill>
                  <a:srgbClr val="003399"/>
                </a:solidFill>
                <a:highlight>
                  <a:srgbClr val="FFFF00"/>
                </a:highlight>
              </a:rPr>
              <a:t>可以直接與用戶互動，並且</a:t>
            </a:r>
            <a:r>
              <a:rPr lang="zh-TW" altLang="en-US" sz="1600" b="1" dirty="0">
                <a:solidFill>
                  <a:srgbClr val="003399"/>
                </a:solidFill>
                <a:highlight>
                  <a:srgbClr val="FFFF00"/>
                </a:highlight>
              </a:rPr>
              <a:t>接觸到潛在新客戶</a:t>
            </a:r>
            <a:r>
              <a:rPr lang="zh-TW" altLang="en-US" sz="1600" dirty="0">
                <a:solidFill>
                  <a:srgbClr val="003399"/>
                </a:solidFill>
              </a:rPr>
              <a:t>，同時在</a:t>
            </a:r>
            <a:r>
              <a:rPr lang="en-US" altLang="zh-TW" sz="1600" dirty="0">
                <a:solidFill>
                  <a:srgbClr val="003399"/>
                </a:solidFill>
              </a:rPr>
              <a:t>TikTok</a:t>
            </a:r>
            <a:r>
              <a:rPr lang="zh-TW" altLang="en-US" sz="1600" dirty="0">
                <a:solidFill>
                  <a:srgbClr val="003399"/>
                </a:solidFill>
                <a:highlight>
                  <a:srgbClr val="FFFF00"/>
                </a:highlight>
              </a:rPr>
              <a:t>直播主的協助下展現</a:t>
            </a:r>
            <a:r>
              <a:rPr lang="en-US" altLang="zh-TW" sz="1600" dirty="0">
                <a:solidFill>
                  <a:srgbClr val="003399"/>
                </a:solidFill>
                <a:highlight>
                  <a:srgbClr val="FFFF00"/>
                </a:highlight>
              </a:rPr>
              <a:t>Walmart</a:t>
            </a:r>
            <a:r>
              <a:rPr lang="zh-TW" altLang="en-US" sz="1600" dirty="0">
                <a:solidFill>
                  <a:srgbClr val="003399"/>
                </a:solidFill>
                <a:highlight>
                  <a:srgbClr val="FFFF00"/>
                </a:highlight>
              </a:rPr>
              <a:t>的品牌</a:t>
            </a:r>
            <a:r>
              <a:rPr lang="zh-TW" altLang="en-US" sz="1600" dirty="0">
                <a:solidFill>
                  <a:srgbClr val="003399"/>
                </a:solidFill>
              </a:rPr>
              <a:t>，但目前仍</a:t>
            </a:r>
            <a:r>
              <a:rPr lang="zh-TW" altLang="en-US" sz="1600" b="1" dirty="0">
                <a:solidFill>
                  <a:srgbClr val="003399"/>
                </a:solidFill>
                <a:highlight>
                  <a:srgbClr val="FFFF00"/>
                </a:highlight>
              </a:rPr>
              <a:t>難以</a:t>
            </a:r>
            <a:r>
              <a:rPr lang="zh-TW" altLang="en-US" sz="1600" b="1" dirty="0">
                <a:solidFill>
                  <a:srgbClr val="003399"/>
                </a:solidFill>
              </a:rPr>
              <a:t>評估</a:t>
            </a:r>
            <a:r>
              <a:rPr lang="zh-TW" altLang="en-US" sz="1600" b="1" dirty="0">
                <a:solidFill>
                  <a:srgbClr val="003399"/>
                </a:solidFill>
                <a:highlight>
                  <a:srgbClr val="FFFF00"/>
                </a:highlight>
              </a:rPr>
              <a:t>直播導購的形式</a:t>
            </a:r>
            <a:r>
              <a:rPr lang="zh-TW" altLang="en-US" sz="1600" dirty="0">
                <a:solidFill>
                  <a:srgbClr val="003399"/>
                </a:solidFill>
              </a:rPr>
              <a:t>是否會產生多大收益。</a:t>
            </a:r>
          </a:p>
          <a:p>
            <a:r>
              <a:rPr lang="zh-TW" altLang="en-US" sz="1600" dirty="0">
                <a:solidFill>
                  <a:srgbClr val="003399"/>
                </a:solidFill>
              </a:rPr>
              <a:t>。</a:t>
            </a:r>
            <a:endParaRPr lang="en-US" altLang="zh-TW" sz="1600" dirty="0">
              <a:solidFill>
                <a:srgbClr val="003399"/>
              </a:solidFill>
            </a:endParaRPr>
          </a:p>
          <a:p>
            <a:r>
              <a:rPr lang="zh-TW" altLang="en-US" sz="1600" dirty="0">
                <a:solidFill>
                  <a:srgbClr val="003399"/>
                </a:solidFill>
              </a:rPr>
              <a:t>        近年電商和社群媒體一直在尋解</a:t>
            </a:r>
            <a:r>
              <a:rPr lang="zh-TW" altLang="en-US" sz="1600" b="1" dirty="0">
                <a:solidFill>
                  <a:srgbClr val="003399"/>
                </a:solidFill>
                <a:highlight>
                  <a:srgbClr val="FFFF00"/>
                </a:highlight>
              </a:rPr>
              <a:t>社群直播購物</a:t>
            </a:r>
            <a:r>
              <a:rPr lang="zh-TW" altLang="en-US" sz="1600" dirty="0">
                <a:solidFill>
                  <a:srgbClr val="003399"/>
                </a:solidFill>
                <a:highlight>
                  <a:srgbClr val="FFFF00"/>
                </a:highlight>
              </a:rPr>
              <a:t>的路徑</a:t>
            </a:r>
            <a:r>
              <a:rPr lang="zh-TW" altLang="en-US" sz="1600" dirty="0">
                <a:solidFill>
                  <a:srgbClr val="003399"/>
                </a:solidFill>
              </a:rPr>
              <a:t>，希望讓用戶能在社群看到喜歡的商品或廣告介紹後，就能輕鬆快速的完成下單購物。</a:t>
            </a:r>
            <a:endParaRPr lang="en-US" altLang="zh-TW" sz="1600" dirty="0">
              <a:solidFill>
                <a:srgbClr val="003399"/>
              </a:solidFill>
            </a:endParaRPr>
          </a:p>
          <a:p>
            <a:endParaRPr lang="en-US" altLang="zh-TW" sz="1600" dirty="0">
              <a:solidFill>
                <a:srgbClr val="003399"/>
              </a:solidFill>
            </a:endParaRPr>
          </a:p>
          <a:p>
            <a:pPr algn="l"/>
            <a:r>
              <a:rPr lang="zh-TW" altLang="en-US" sz="1600" dirty="0">
                <a:solidFill>
                  <a:srgbClr val="003399"/>
                </a:solidFill>
              </a:rPr>
              <a:t>        隨著中國</a:t>
            </a:r>
            <a:r>
              <a:rPr lang="zh-TW" altLang="en-US" sz="1600" dirty="0">
                <a:solidFill>
                  <a:srgbClr val="003399"/>
                </a:solidFill>
                <a:highlight>
                  <a:srgbClr val="FFFF00"/>
                </a:highlight>
              </a:rPr>
              <a:t>直播電商近年成功的帶動電商銷售業績</a:t>
            </a:r>
            <a:r>
              <a:rPr lang="zh-TW" altLang="en-US" sz="1600" dirty="0">
                <a:solidFill>
                  <a:srgbClr val="003399"/>
                </a:solidFill>
              </a:rPr>
              <a:t>也同時</a:t>
            </a:r>
            <a:r>
              <a:rPr lang="zh-TW" altLang="en-US" sz="1600" dirty="0">
                <a:solidFill>
                  <a:srgbClr val="003399"/>
                </a:solidFill>
                <a:highlight>
                  <a:srgbClr val="FFFF00"/>
                </a:highlight>
              </a:rPr>
              <a:t>增加社群活躍度後</a:t>
            </a:r>
            <a:r>
              <a:rPr lang="zh-TW" altLang="en-US" sz="1600" dirty="0">
                <a:solidFill>
                  <a:srgbClr val="003399"/>
                </a:solidFill>
              </a:rPr>
              <a:t>，包括亞馬遜、</a:t>
            </a:r>
            <a:r>
              <a:rPr lang="en-US" altLang="zh-TW" sz="1600" dirty="0">
                <a:solidFill>
                  <a:srgbClr val="003399"/>
                </a:solidFill>
              </a:rPr>
              <a:t>Google</a:t>
            </a:r>
            <a:r>
              <a:rPr lang="zh-TW" altLang="en-US" sz="1600" dirty="0">
                <a:solidFill>
                  <a:srgbClr val="003399"/>
                </a:solidFill>
              </a:rPr>
              <a:t>、</a:t>
            </a:r>
            <a:r>
              <a:rPr lang="en-US" altLang="zh-TW" sz="1600" dirty="0">
                <a:solidFill>
                  <a:srgbClr val="003399"/>
                </a:solidFill>
              </a:rPr>
              <a:t>Facebook</a:t>
            </a:r>
            <a:r>
              <a:rPr lang="zh-TW" altLang="en-US" sz="1600" dirty="0">
                <a:solidFill>
                  <a:srgbClr val="003399"/>
                </a:solidFill>
              </a:rPr>
              <a:t>等美國科技巨頭，都分別推出</a:t>
            </a:r>
            <a:r>
              <a:rPr lang="en-US" altLang="zh-TW" sz="1600" dirty="0">
                <a:solidFill>
                  <a:srgbClr val="003399"/>
                </a:solidFill>
              </a:rPr>
              <a:t>Amazon Live</a:t>
            </a:r>
            <a:r>
              <a:rPr lang="zh-TW" altLang="en-US" sz="1600" dirty="0">
                <a:solidFill>
                  <a:srgbClr val="003399"/>
                </a:solidFill>
              </a:rPr>
              <a:t>、</a:t>
            </a:r>
            <a:r>
              <a:rPr lang="en-US" altLang="zh-TW" sz="1600" dirty="0" err="1">
                <a:solidFill>
                  <a:srgbClr val="003399"/>
                </a:solidFill>
              </a:rPr>
              <a:t>Shoploop</a:t>
            </a:r>
            <a:r>
              <a:rPr lang="zh-TW" altLang="en-US" sz="1600" dirty="0">
                <a:solidFill>
                  <a:srgbClr val="003399"/>
                </a:solidFill>
              </a:rPr>
              <a:t>、</a:t>
            </a:r>
            <a:r>
              <a:rPr lang="en-US" altLang="zh-TW" sz="1600" dirty="0">
                <a:solidFill>
                  <a:srgbClr val="003399"/>
                </a:solidFill>
              </a:rPr>
              <a:t>Instagram Shopping</a:t>
            </a:r>
            <a:r>
              <a:rPr lang="zh-TW" altLang="en-US" sz="1600" dirty="0">
                <a:solidFill>
                  <a:srgbClr val="003399"/>
                </a:solidFill>
              </a:rPr>
              <a:t>等功能，希望能</a:t>
            </a:r>
            <a:r>
              <a:rPr lang="zh-TW" altLang="en-US" sz="1600" dirty="0">
                <a:solidFill>
                  <a:srgbClr val="003399"/>
                </a:solidFill>
                <a:highlight>
                  <a:srgbClr val="FFFF00"/>
                </a:highlight>
              </a:rPr>
              <a:t>搶食</a:t>
            </a:r>
            <a:r>
              <a:rPr lang="zh-TW" altLang="en-US" sz="1600" b="1" dirty="0">
                <a:solidFill>
                  <a:srgbClr val="003399"/>
                </a:solidFill>
                <a:highlight>
                  <a:srgbClr val="FFFF00"/>
                </a:highlight>
              </a:rPr>
              <a:t>因疫情閉關而大幅成長的電商市場</a:t>
            </a:r>
            <a:r>
              <a:rPr lang="zh-TW" altLang="en-US" sz="1600" dirty="0">
                <a:solidFill>
                  <a:srgbClr val="003399"/>
                </a:solidFill>
              </a:rPr>
              <a:t>。</a:t>
            </a:r>
            <a:endParaRPr lang="en-US" altLang="zh-TW" sz="1600" dirty="0">
              <a:solidFill>
                <a:srgbClr val="003399"/>
              </a:solidFill>
            </a:endParaRPr>
          </a:p>
          <a:p>
            <a:pPr algn="l"/>
            <a:endParaRPr lang="zh-TW" altLang="en-US" sz="1600" dirty="0">
              <a:solidFill>
                <a:srgbClr val="003399"/>
              </a:solidFill>
            </a:endParaRPr>
          </a:p>
          <a:p>
            <a:pPr algn="l"/>
            <a:r>
              <a:rPr lang="zh-TW" altLang="en-US" sz="1600" dirty="0">
                <a:solidFill>
                  <a:srgbClr val="003399"/>
                </a:solidFill>
              </a:rPr>
              <a:t>        雖然</a:t>
            </a:r>
            <a:r>
              <a:rPr lang="zh-TW" altLang="en-US" sz="1600" b="1" dirty="0">
                <a:solidFill>
                  <a:srgbClr val="003399"/>
                </a:solidFill>
                <a:highlight>
                  <a:srgbClr val="FFFF00"/>
                </a:highlight>
              </a:rPr>
              <a:t>直播或短影音</a:t>
            </a:r>
            <a:r>
              <a:rPr lang="zh-TW" altLang="en-US" sz="1600" dirty="0">
                <a:solidFill>
                  <a:srgbClr val="003399"/>
                </a:solidFill>
              </a:rPr>
              <a:t>加入電商的</a:t>
            </a:r>
            <a:r>
              <a:rPr lang="zh-TW" altLang="en-US" sz="1600" dirty="0">
                <a:solidFill>
                  <a:srgbClr val="003399"/>
                </a:solidFill>
                <a:highlight>
                  <a:srgbClr val="FFFF00"/>
                </a:highlight>
              </a:rPr>
              <a:t>商業模式</a:t>
            </a:r>
            <a:r>
              <a:rPr lang="zh-TW" altLang="en-US" sz="1600" dirty="0">
                <a:solidFill>
                  <a:srgbClr val="003399"/>
                </a:solidFill>
              </a:rPr>
              <a:t>在中國十分成功，但</a:t>
            </a:r>
            <a:r>
              <a:rPr lang="zh-TW" altLang="en-US" sz="1600" b="1" dirty="0">
                <a:solidFill>
                  <a:srgbClr val="003399"/>
                </a:solidFill>
                <a:highlight>
                  <a:srgbClr val="FFFF00"/>
                </a:highlight>
              </a:rPr>
              <a:t>在美國仍處理嘗試性的階段</a:t>
            </a:r>
            <a:r>
              <a:rPr lang="zh-TW" altLang="en-US" sz="1600" dirty="0">
                <a:solidFill>
                  <a:srgbClr val="003399"/>
                </a:solidFill>
              </a:rPr>
              <a:t>。</a:t>
            </a:r>
            <a:r>
              <a:rPr lang="en-US" altLang="zh-TW" sz="1600" dirty="0">
                <a:solidFill>
                  <a:srgbClr val="003399"/>
                </a:solidFill>
              </a:rPr>
              <a:t>TikTok</a:t>
            </a:r>
            <a:r>
              <a:rPr lang="zh-TW" altLang="en-US" sz="1600" dirty="0">
                <a:solidFill>
                  <a:srgbClr val="003399"/>
                </a:solidFill>
              </a:rPr>
              <a:t>在與沃爾瑪合作之前已經加入電商功能，</a:t>
            </a:r>
            <a:r>
              <a:rPr lang="zh-TW" altLang="en-US" sz="1600" b="1" dirty="0">
                <a:solidFill>
                  <a:srgbClr val="003399"/>
                </a:solidFill>
                <a:highlight>
                  <a:srgbClr val="FFFF00"/>
                </a:highlight>
              </a:rPr>
              <a:t>有條件的開放品牌</a:t>
            </a:r>
            <a:r>
              <a:rPr lang="zh-TW" altLang="en-US" sz="1600" dirty="0">
                <a:solidFill>
                  <a:srgbClr val="003399"/>
                </a:solidFill>
              </a:rPr>
              <a:t>或部分用戶使用，讓 </a:t>
            </a:r>
            <a:r>
              <a:rPr lang="en-US" altLang="zh-TW" sz="1600" b="1" dirty="0">
                <a:solidFill>
                  <a:srgbClr val="003399"/>
                </a:solidFill>
                <a:highlight>
                  <a:srgbClr val="FFFF00"/>
                </a:highlight>
              </a:rPr>
              <a:t>TikTok</a:t>
            </a:r>
            <a:r>
              <a:rPr lang="zh-TW" altLang="en-US" sz="1600" b="1" dirty="0">
                <a:solidFill>
                  <a:srgbClr val="003399"/>
                </a:solidFill>
                <a:highlight>
                  <a:srgbClr val="FFFF00"/>
                </a:highlight>
              </a:rPr>
              <a:t>創作者可在個人頁或影片頁加入導購的連結</a:t>
            </a:r>
            <a:r>
              <a:rPr lang="zh-TW" altLang="en-US" sz="1600" dirty="0">
                <a:solidFill>
                  <a:srgbClr val="003399"/>
                </a:solidFill>
              </a:rPr>
              <a:t>，其中美國零售業</a:t>
            </a:r>
            <a:r>
              <a:rPr lang="en-US" altLang="zh-TW" sz="1600" b="1" dirty="0">
                <a:solidFill>
                  <a:srgbClr val="003399"/>
                </a:solidFill>
                <a:highlight>
                  <a:srgbClr val="FFFF00"/>
                </a:highlight>
              </a:rPr>
              <a:t>Levi's</a:t>
            </a:r>
            <a:r>
              <a:rPr lang="zh-TW" altLang="en-US" sz="1600" dirty="0">
                <a:solidFill>
                  <a:srgbClr val="003399"/>
                </a:solidFill>
              </a:rPr>
              <a:t>是</a:t>
            </a:r>
            <a:r>
              <a:rPr lang="zh-TW" altLang="en-US" sz="1600" dirty="0">
                <a:solidFill>
                  <a:srgbClr val="003399"/>
                </a:solidFill>
                <a:highlight>
                  <a:srgbClr val="FFFF00"/>
                </a:highlight>
              </a:rPr>
              <a:t>最早使用</a:t>
            </a:r>
            <a:r>
              <a:rPr lang="en-US" altLang="zh-TW" sz="1600" dirty="0">
                <a:solidFill>
                  <a:srgbClr val="003399"/>
                </a:solidFill>
                <a:highlight>
                  <a:srgbClr val="FFFF00"/>
                </a:highlight>
              </a:rPr>
              <a:t>TikTok</a:t>
            </a:r>
            <a:r>
              <a:rPr lang="zh-TW" altLang="en-US" sz="1600" dirty="0">
                <a:solidFill>
                  <a:srgbClr val="003399"/>
                </a:solidFill>
                <a:highlight>
                  <a:srgbClr val="FFFF00"/>
                </a:highlight>
              </a:rPr>
              <a:t>購物功能來導購的品牌之一</a:t>
            </a:r>
            <a:r>
              <a:rPr lang="zh-TW" altLang="en-US" sz="1600" dirty="0">
                <a:solidFill>
                  <a:srgbClr val="003399"/>
                </a:solidFill>
              </a:rPr>
              <a:t>。</a:t>
            </a:r>
          </a:p>
          <a:p>
            <a:endParaRPr lang="en-US" altLang="zh-TW" sz="1600" dirty="0">
              <a:solidFill>
                <a:srgbClr val="003399"/>
              </a:solidFill>
            </a:endParaRPr>
          </a:p>
          <a:p>
            <a:pPr algn="l"/>
            <a:r>
              <a:rPr lang="en-US" altLang="zh-TW" sz="1600" dirty="0">
                <a:solidFill>
                  <a:srgbClr val="003399"/>
                </a:solidFill>
              </a:rPr>
              <a:t> </a:t>
            </a:r>
            <a:r>
              <a:rPr lang="en-US" altLang="zh-TW" sz="1600" dirty="0">
                <a:solidFill>
                  <a:srgbClr val="003399"/>
                </a:solidFill>
                <a:hlinkClick r:id="rId3"/>
              </a:rPr>
              <a:t>https://www.tiktok.com/@l/video/7270219743943052586?lang=zh-Hant</a:t>
            </a:r>
            <a:endParaRPr lang="zh-TW" altLang="en-US" dirty="0">
              <a:solidFill>
                <a:srgbClr val="003399"/>
              </a:solidFill>
            </a:endParaRPr>
          </a:p>
        </p:txBody>
      </p:sp>
      <p:sp>
        <p:nvSpPr>
          <p:cNvPr id="6" name="文字方塊 5">
            <a:extLst>
              <a:ext uri="{FF2B5EF4-FFF2-40B4-BE49-F238E27FC236}">
                <a16:creationId xmlns:a16="http://schemas.microsoft.com/office/drawing/2014/main" id="{8371576A-1324-E33B-291B-DF1CCAAA212E}"/>
              </a:ext>
            </a:extLst>
          </p:cNvPr>
          <p:cNvSpPr txBox="1"/>
          <p:nvPr/>
        </p:nvSpPr>
        <p:spPr>
          <a:xfrm>
            <a:off x="685800" y="662781"/>
            <a:ext cx="7201330" cy="369332"/>
          </a:xfrm>
          <a:prstGeom prst="rect">
            <a:avLst/>
          </a:prstGeom>
          <a:noFill/>
        </p:spPr>
        <p:txBody>
          <a:bodyPr wrap="none" rtlCol="0">
            <a:spAutoFit/>
          </a:bodyPr>
          <a:lstStyle/>
          <a:p>
            <a:r>
              <a:rPr lang="zh-TW" altLang="en-US" dirty="0">
                <a:effectLst/>
              </a:rPr>
              <a:t>（</a:t>
            </a:r>
            <a:r>
              <a:rPr lang="en-US" altLang="zh-TW" dirty="0">
                <a:effectLst/>
              </a:rPr>
              <a:t>1218.23)</a:t>
            </a:r>
            <a:r>
              <a:rPr lang="zh-TW" altLang="en-US" dirty="0">
                <a:effectLst/>
              </a:rPr>
              <a:t> </a:t>
            </a:r>
            <a:r>
              <a:rPr lang="en-US" altLang="zh-TW" dirty="0">
                <a:effectLst/>
              </a:rPr>
              <a:t>Walmart</a:t>
            </a:r>
            <a:r>
              <a:rPr lang="zh-TW" altLang="en-US" dirty="0">
                <a:effectLst/>
              </a:rPr>
              <a:t>與</a:t>
            </a:r>
            <a:r>
              <a:rPr lang="en-US" altLang="zh-TW" dirty="0">
                <a:effectLst/>
              </a:rPr>
              <a:t>TikTok</a:t>
            </a:r>
            <a:r>
              <a:rPr lang="zh-TW" altLang="en-US" dirty="0">
                <a:effectLst/>
              </a:rPr>
              <a:t>合作首場直播電商！零售巨頭看上什麼？</a:t>
            </a:r>
            <a:endParaRPr lang="zh-TW" altLang="en-US" dirty="0"/>
          </a:p>
        </p:txBody>
      </p:sp>
    </p:spTree>
    <p:extLst>
      <p:ext uri="{BB962C8B-B14F-4D97-AF65-F5344CB8AC3E}">
        <p14:creationId xmlns:p14="http://schemas.microsoft.com/office/powerpoint/2010/main" val="5743009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0"/>
            <a:ext cx="10515600" cy="1325563"/>
          </a:xfrm>
        </p:spPr>
        <p:txBody>
          <a:bodyPr>
            <a:normAutofit/>
          </a:bodyPr>
          <a:lstStyle/>
          <a:p>
            <a:r>
              <a:rPr lang="zh-TW" altLang="en-US" sz="3200" dirty="0">
                <a:solidFill>
                  <a:srgbClr val="003399"/>
                </a:solidFill>
              </a:rPr>
              <a:t>電子商務的理論 </a:t>
            </a:r>
            <a:r>
              <a:rPr lang="en-US" altLang="zh-TW" sz="3200" dirty="0">
                <a:solidFill>
                  <a:srgbClr val="003399"/>
                </a:solidFill>
              </a:rPr>
              <a:t>(</a:t>
            </a:r>
            <a:r>
              <a:rPr lang="zh-TW" altLang="en-US" sz="3200" dirty="0">
                <a:solidFill>
                  <a:srgbClr val="003399"/>
                </a:solidFill>
              </a:rPr>
              <a:t>續</a:t>
            </a:r>
            <a:r>
              <a:rPr lang="en-US" altLang="zh-TW" sz="3200" dirty="0">
                <a:solidFill>
                  <a:srgbClr val="003399"/>
                </a:solidFill>
              </a:rPr>
              <a:t>)-</a:t>
            </a:r>
            <a:r>
              <a:rPr lang="zh-TW" altLang="en-US" sz="3200" dirty="0">
                <a:solidFill>
                  <a:srgbClr val="003399"/>
                </a:solidFill>
              </a:rPr>
              <a:t>網路直播 </a:t>
            </a:r>
            <a:r>
              <a:rPr lang="en-US" altLang="zh-TW" sz="3200" dirty="0">
                <a:solidFill>
                  <a:srgbClr val="003399"/>
                </a:solidFill>
              </a:rPr>
              <a:t>(Online Streaming) </a:t>
            </a:r>
            <a:br>
              <a:rPr lang="zh-TW" altLang="en-US" sz="3200" dirty="0">
                <a:solidFill>
                  <a:srgbClr val="003399"/>
                </a:solidFill>
              </a:rPr>
            </a:br>
            <a:endParaRPr lang="zh-TW" altLang="en-US" sz="3200" dirty="0">
              <a:solidFill>
                <a:srgbClr val="003399"/>
              </a:solidFill>
            </a:endParaRPr>
          </a:p>
        </p:txBody>
      </p:sp>
      <p:sp>
        <p:nvSpPr>
          <p:cNvPr id="10" name="文字方塊 9">
            <a:extLst>
              <a:ext uri="{FF2B5EF4-FFF2-40B4-BE49-F238E27FC236}">
                <a16:creationId xmlns:a16="http://schemas.microsoft.com/office/drawing/2014/main" id="{9DC2DE96-CE5E-D73A-921D-32B88718888F}"/>
              </a:ext>
            </a:extLst>
          </p:cNvPr>
          <p:cNvSpPr txBox="1"/>
          <p:nvPr/>
        </p:nvSpPr>
        <p:spPr>
          <a:xfrm>
            <a:off x="409014" y="1856874"/>
            <a:ext cx="11110794" cy="3108543"/>
          </a:xfrm>
          <a:prstGeom prst="rect">
            <a:avLst/>
          </a:prstGeom>
          <a:noFill/>
        </p:spPr>
        <p:txBody>
          <a:bodyPr wrap="square" rtlCol="0">
            <a:spAutoFit/>
          </a:bodyPr>
          <a:lstStyle/>
          <a:p>
            <a:r>
              <a:rPr lang="zh-TW" altLang="en-US" sz="1800" kern="0" dirty="0">
                <a:solidFill>
                  <a:srgbClr val="003399"/>
                </a:solidFill>
                <a:effectLst/>
                <a:latin typeface="Roboto Condensed" panose="02000000000000000000" pitchFamily="2" charset="0"/>
                <a:ea typeface="新細明體" panose="02020500000000000000" pitchFamily="18" charset="-120"/>
                <a:cs typeface="新細明體" panose="02020500000000000000" pitchFamily="18" charset="-120"/>
              </a:rPr>
              <a:t> </a:t>
            </a:r>
            <a:endParaRPr lang="en-US" altLang="zh-TW" sz="1600" dirty="0">
              <a:solidFill>
                <a:srgbClr val="003399"/>
              </a:solidFill>
            </a:endParaRPr>
          </a:p>
          <a:p>
            <a:endParaRPr lang="en-US" altLang="zh-TW" sz="1600" dirty="0">
              <a:solidFill>
                <a:srgbClr val="003399"/>
              </a:solidFill>
              <a:effectLst/>
            </a:endParaRPr>
          </a:p>
          <a:p>
            <a:endParaRPr lang="en-US" altLang="zh-TW" sz="1600" b="1" dirty="0">
              <a:solidFill>
                <a:srgbClr val="003399"/>
              </a:solidFill>
              <a:effectLst/>
            </a:endParaRPr>
          </a:p>
          <a:p>
            <a:endParaRPr lang="en-US" altLang="zh-TW" sz="1600" dirty="0">
              <a:solidFill>
                <a:srgbClr val="003399"/>
              </a:solidFill>
            </a:endParaRPr>
          </a:p>
          <a:p>
            <a:pPr algn="l"/>
            <a:r>
              <a:rPr lang="zh-TW" altLang="en-US" sz="1600" b="0" i="0" dirty="0">
                <a:solidFill>
                  <a:srgbClr val="003399"/>
                </a:solidFill>
                <a:effectLst/>
                <a:latin typeface="Roboto Condensed" panose="02000000000000000000" pitchFamily="2" charset="0"/>
              </a:rPr>
              <a:t>       </a:t>
            </a:r>
            <a:endParaRPr lang="en-US" altLang="zh-TW" sz="1600" b="0" i="0" dirty="0">
              <a:solidFill>
                <a:srgbClr val="003399"/>
              </a:solidFill>
              <a:effectLst/>
              <a:latin typeface="Roboto Condensed" panose="02000000000000000000" pitchFamily="2" charset="0"/>
            </a:endParaRPr>
          </a:p>
          <a:p>
            <a:pPr algn="l"/>
            <a:endParaRPr lang="en-US" altLang="zh-TW" sz="1600" dirty="0">
              <a:solidFill>
                <a:srgbClr val="003399"/>
              </a:solidFill>
              <a:latin typeface="Roboto Condensed" panose="02000000000000000000" pitchFamily="2" charset="0"/>
            </a:endParaRPr>
          </a:p>
          <a:p>
            <a:pPr algn="l"/>
            <a:endParaRPr lang="en-US" altLang="zh-TW" sz="1600" b="0" i="0" dirty="0">
              <a:solidFill>
                <a:srgbClr val="003399"/>
              </a:solidFill>
              <a:effectLst/>
              <a:latin typeface="Roboto Condensed" panose="02000000000000000000" pitchFamily="2" charset="0"/>
            </a:endParaRPr>
          </a:p>
          <a:p>
            <a:pPr algn="l"/>
            <a:r>
              <a:rPr lang="zh-TW" altLang="en-US" sz="1600" b="0" i="0" dirty="0">
                <a:solidFill>
                  <a:srgbClr val="003399"/>
                </a:solidFill>
                <a:effectLst/>
                <a:latin typeface="Roboto Condensed" panose="02000000000000000000" pitchFamily="2" charset="0"/>
              </a:rPr>
              <a:t>       </a:t>
            </a:r>
            <a:endParaRPr lang="en-US" altLang="zh-TW" sz="1600" b="0" i="0" dirty="0">
              <a:solidFill>
                <a:srgbClr val="003399"/>
              </a:solidFill>
              <a:effectLst/>
              <a:latin typeface="Roboto Condensed" panose="02000000000000000000" pitchFamily="2" charset="0"/>
            </a:endParaRPr>
          </a:p>
          <a:p>
            <a:pPr algn="l"/>
            <a:endParaRPr lang="en-US" altLang="zh-TW" sz="1600" dirty="0">
              <a:solidFill>
                <a:srgbClr val="003399"/>
              </a:solidFill>
              <a:latin typeface="Roboto Condensed" panose="02000000000000000000" pitchFamily="2" charset="0"/>
            </a:endParaRPr>
          </a:p>
          <a:p>
            <a:pPr algn="l"/>
            <a:endParaRPr lang="en-US" altLang="zh-TW" sz="1600" dirty="0">
              <a:solidFill>
                <a:srgbClr val="003399"/>
              </a:solidFill>
              <a:latin typeface="Roboto Condensed" panose="02000000000000000000" pitchFamily="2" charset="0"/>
            </a:endParaRPr>
          </a:p>
          <a:p>
            <a:pPr algn="l"/>
            <a:r>
              <a:rPr lang="zh-TW" altLang="en-US" sz="1600" dirty="0">
                <a:solidFill>
                  <a:srgbClr val="003399"/>
                </a:solidFill>
                <a:latin typeface="Roboto Condensed" panose="02000000000000000000" pitchFamily="2" charset="0"/>
              </a:rPr>
              <a:t>     </a:t>
            </a:r>
            <a:r>
              <a:rPr lang="en-US" altLang="zh-TW" sz="1600" dirty="0">
                <a:solidFill>
                  <a:srgbClr val="003399"/>
                </a:solidFill>
                <a:latin typeface="Roboto Condensed" panose="02000000000000000000" pitchFamily="2" charset="0"/>
              </a:rPr>
              <a:t> </a:t>
            </a:r>
            <a:endParaRPr lang="zh-TW" altLang="en-US" sz="1600" b="0" i="0" dirty="0">
              <a:solidFill>
                <a:srgbClr val="003399"/>
              </a:solidFill>
              <a:effectLst/>
              <a:latin typeface="Roboto Condensed" panose="02000000000000000000" pitchFamily="2" charset="0"/>
            </a:endParaRPr>
          </a:p>
          <a:p>
            <a:endParaRPr lang="zh-TW" altLang="en-US" dirty="0">
              <a:solidFill>
                <a:srgbClr val="003399"/>
              </a:solidFill>
            </a:endParaRPr>
          </a:p>
        </p:txBody>
      </p:sp>
      <p:sp>
        <p:nvSpPr>
          <p:cNvPr id="6" name="文字方塊 5">
            <a:extLst>
              <a:ext uri="{FF2B5EF4-FFF2-40B4-BE49-F238E27FC236}">
                <a16:creationId xmlns:a16="http://schemas.microsoft.com/office/drawing/2014/main" id="{8371576A-1324-E33B-291B-DF1CCAAA212E}"/>
              </a:ext>
            </a:extLst>
          </p:cNvPr>
          <p:cNvSpPr txBox="1"/>
          <p:nvPr/>
        </p:nvSpPr>
        <p:spPr>
          <a:xfrm>
            <a:off x="685800" y="750488"/>
            <a:ext cx="10131879" cy="646331"/>
          </a:xfrm>
          <a:prstGeom prst="rect">
            <a:avLst/>
          </a:prstGeom>
          <a:noFill/>
        </p:spPr>
        <p:txBody>
          <a:bodyPr wrap="square" rtlCol="0">
            <a:spAutoFit/>
          </a:bodyPr>
          <a:lstStyle/>
          <a:p>
            <a:r>
              <a:rPr lang="en-US" altLang="zh-TW" sz="1800" kern="100" dirty="0">
                <a:effectLst/>
                <a:latin typeface="Calibri" panose="020F0502020204030204" pitchFamily="34" charset="0"/>
                <a:ea typeface="新細明體" panose="02020500000000000000" pitchFamily="18" charset="-120"/>
                <a:cs typeface="Mangal" panose="02040503050203030202" pitchFamily="18" charset="0"/>
              </a:rPr>
              <a:t>(0927.23) </a:t>
            </a:r>
            <a:r>
              <a:rPr lang="zh-TW" altLang="zh-TW"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印尼禁社群媒體電商交易</a:t>
            </a:r>
            <a:r>
              <a:rPr lang="zh-TW" altLang="en-US"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 </a:t>
            </a:r>
            <a:r>
              <a:rPr lang="en-US" altLang="zh-TW" sz="1800" kern="100" dirty="0">
                <a:effectLst/>
                <a:latin typeface="Calibri" panose="020F0502020204030204" pitchFamily="34" charset="0"/>
                <a:ea typeface="新細明體" panose="02020500000000000000" pitchFamily="18" charset="-120"/>
                <a:cs typeface="Mangal" panose="02040503050203030202" pitchFamily="18" charset="0"/>
              </a:rPr>
              <a:t>Indonesia bans e-commerce transactions on social media in major blow to TikTok</a:t>
            </a:r>
            <a:r>
              <a:rPr lang="zh-TW" altLang="en-US" sz="1800" kern="100" dirty="0">
                <a:effectLst/>
                <a:latin typeface="Calibri" panose="020F0502020204030204" pitchFamily="34" charset="0"/>
                <a:ea typeface="新細明體" panose="02020500000000000000" pitchFamily="18" charset="-120"/>
                <a:cs typeface="Mangal" panose="02040503050203030202" pitchFamily="18" charset="0"/>
              </a:rPr>
              <a:t> </a:t>
            </a:r>
            <a:endParaRPr lang="zh-TW" altLang="en-US" dirty="0">
              <a:solidFill>
                <a:srgbClr val="003399"/>
              </a:solidFill>
              <a:highlight>
                <a:srgbClr val="FFFF00"/>
              </a:highlight>
            </a:endParaRPr>
          </a:p>
        </p:txBody>
      </p:sp>
      <p:sp>
        <p:nvSpPr>
          <p:cNvPr id="4" name="文字方塊 3">
            <a:extLst>
              <a:ext uri="{FF2B5EF4-FFF2-40B4-BE49-F238E27FC236}">
                <a16:creationId xmlns:a16="http://schemas.microsoft.com/office/drawing/2014/main" id="{BC642F1D-F474-755A-7836-4A6D06E30E1B}"/>
              </a:ext>
            </a:extLst>
          </p:cNvPr>
          <p:cNvSpPr txBox="1"/>
          <p:nvPr/>
        </p:nvSpPr>
        <p:spPr>
          <a:xfrm>
            <a:off x="3022943" y="1475886"/>
            <a:ext cx="1779814" cy="1200329"/>
          </a:xfrm>
          <a:prstGeom prst="rect">
            <a:avLst/>
          </a:prstGeom>
          <a:noFill/>
        </p:spPr>
        <p:txBody>
          <a:bodyPr wrap="square" rtlCol="0">
            <a:spAutoFit/>
          </a:bodyPr>
          <a:lstStyle/>
          <a:p>
            <a:r>
              <a:rPr lang="zh-TW" altLang="en-US" sz="1200" dirty="0">
                <a:solidFill>
                  <a:srgbClr val="003399"/>
                </a:solidFill>
              </a:rPr>
              <a:t> </a:t>
            </a:r>
            <a:r>
              <a:rPr lang="en-US" altLang="zh-TW" sz="1400" kern="1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2023</a:t>
            </a:r>
            <a:r>
              <a:rPr lang="zh-TW" altLang="zh-TW" sz="1400" kern="1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年</a:t>
            </a:r>
            <a:r>
              <a:rPr lang="en-US" altLang="zh-TW" sz="1400" kern="1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9</a:t>
            </a:r>
            <a:r>
              <a:rPr lang="zh-TW" altLang="zh-TW" sz="1400" kern="1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月</a:t>
            </a:r>
            <a:r>
              <a:rPr lang="en-US" altLang="zh-TW" sz="1400" kern="1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28</a:t>
            </a:r>
            <a:r>
              <a:rPr lang="zh-TW" altLang="zh-TW" sz="1400" kern="1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日，印尼</a:t>
            </a:r>
            <a:r>
              <a:rPr lang="zh-TW" altLang="zh-TW" sz="1400" kern="1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雅加達</a:t>
            </a:r>
            <a:r>
              <a:rPr lang="zh-TW" altLang="zh-TW" sz="1400" kern="1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成衣業者正在進行社群平台</a:t>
            </a:r>
            <a:r>
              <a:rPr lang="zh-TW" altLang="zh-TW" sz="1400" kern="1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直播</a:t>
            </a:r>
            <a:r>
              <a:rPr lang="zh-TW" altLang="zh-TW" sz="1400" kern="1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銷售。</a:t>
            </a:r>
          </a:p>
          <a:p>
            <a:endParaRPr lang="zh-TW" altLang="en-US" sz="1600" b="1" dirty="0">
              <a:solidFill>
                <a:srgbClr val="003399"/>
              </a:solidFill>
            </a:endParaRPr>
          </a:p>
        </p:txBody>
      </p:sp>
      <p:pic>
        <p:nvPicPr>
          <p:cNvPr id="5" name="圖片 4">
            <a:extLst>
              <a:ext uri="{FF2B5EF4-FFF2-40B4-BE49-F238E27FC236}">
                <a16:creationId xmlns:a16="http://schemas.microsoft.com/office/drawing/2014/main" id="{709405D1-024F-E7C4-6352-EB6AA13E4B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852" y="1515372"/>
            <a:ext cx="2154372" cy="1213047"/>
          </a:xfrm>
          <a:prstGeom prst="rect">
            <a:avLst/>
          </a:prstGeom>
          <a:noFill/>
          <a:ln>
            <a:noFill/>
          </a:ln>
        </p:spPr>
      </p:pic>
      <p:sp>
        <p:nvSpPr>
          <p:cNvPr id="7" name="文字方塊 6">
            <a:extLst>
              <a:ext uri="{FF2B5EF4-FFF2-40B4-BE49-F238E27FC236}">
                <a16:creationId xmlns:a16="http://schemas.microsoft.com/office/drawing/2014/main" id="{F44198FB-0CB1-ECED-CCED-0478B0B337FE}"/>
              </a:ext>
            </a:extLst>
          </p:cNvPr>
          <p:cNvSpPr txBox="1"/>
          <p:nvPr/>
        </p:nvSpPr>
        <p:spPr>
          <a:xfrm>
            <a:off x="547407" y="2846972"/>
            <a:ext cx="11046495" cy="3742050"/>
          </a:xfrm>
          <a:prstGeom prst="rect">
            <a:avLst/>
          </a:prstGeom>
          <a:noFill/>
        </p:spPr>
        <p:txBody>
          <a:bodyPr wrap="square" rtlCol="0">
            <a:spAutoFit/>
          </a:bodyPr>
          <a:lstStyle/>
          <a:p>
            <a:pPr algn="just" fontAlgn="base">
              <a:spcAft>
                <a:spcPts val="1875"/>
              </a:spcAft>
            </a:pPr>
            <a:r>
              <a:rPr lang="zh-TW" altLang="en-US" sz="16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        </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印尼政府擬禁止社群媒體上的商品交易，</a:t>
            </a:r>
            <a:r>
              <a:rPr lang="en-US"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TikTok</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今天</a:t>
            </a:r>
            <a:r>
              <a:rPr lang="zh-TW" altLang="zh-TW" sz="1500" b="1"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表達反對之意。</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雅加達當局批評，北京字節跳動旗下的</a:t>
            </a:r>
            <a:r>
              <a:rPr lang="en-US"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TikTok</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等大型社群媒體擁有電商平台是</a:t>
            </a:r>
            <a:r>
              <a:rPr lang="zh-TW" altLang="zh-TW" sz="1500" b="1"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壟斷行為</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a:t>
            </a:r>
            <a:endParaRPr lang="zh-TW" altLang="zh-TW" sz="150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endParaRPr>
          </a:p>
          <a:p>
            <a:pPr algn="just" fontAlgn="base">
              <a:spcAft>
                <a:spcPts val="1875"/>
              </a:spcAft>
            </a:pPr>
            <a:r>
              <a:rPr lang="zh-TW" altLang="en-US"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        </a:t>
            </a:r>
            <a:r>
              <a:rPr lang="en-US"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TikTok</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電商部門迅速成長已在區域市場占一席之地，</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自</a:t>
            </a:r>
            <a:r>
              <a:rPr lang="en-US"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2021</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年推出以來已</a:t>
            </a:r>
            <a:r>
              <a:rPr lang="zh-TW" altLang="zh-TW" sz="1500" b="1"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有數以百萬計的賣家</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a:t>
            </a:r>
            <a:r>
              <a:rPr lang="en-US"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TikTok</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的印尼用戶消費金額居東南亞之冠</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a:t>
            </a:r>
            <a:endParaRPr lang="zh-TW" altLang="zh-TW" sz="150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endParaRPr>
          </a:p>
          <a:p>
            <a:pPr algn="just" fontAlgn="base">
              <a:spcAft>
                <a:spcPts val="1875"/>
              </a:spcAft>
            </a:pPr>
            <a:r>
              <a:rPr lang="zh-TW" altLang="en-US"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       </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近週來，</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多名政府官員呼籲</a:t>
            </a:r>
            <a:r>
              <a:rPr lang="zh-TW" altLang="zh-TW" sz="1500" b="1"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社群媒體和電商平台</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必須分割，稱</a:t>
            </a:r>
            <a:r>
              <a:rPr lang="en-US"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TikTok</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等公司的</a:t>
            </a:r>
            <a:r>
              <a:rPr lang="zh-TW" altLang="zh-TW" sz="1500" b="1"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壟斷作法</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不利當地的小型企業。</a:t>
            </a:r>
            <a:endParaRPr lang="zh-TW" altLang="zh-TW" sz="150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endParaRPr>
          </a:p>
          <a:p>
            <a:pPr algn="just" fontAlgn="base">
              <a:spcAft>
                <a:spcPts val="1875"/>
              </a:spcAft>
            </a:pPr>
            <a:r>
              <a:rPr lang="zh-TW" altLang="en-US"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        </a:t>
            </a:r>
            <a:r>
              <a:rPr lang="en-US"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TikTok</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印尼溝通部門主管安基尼（</a:t>
            </a:r>
            <a:r>
              <a:rPr lang="en-US" altLang="zh-TW" sz="1500" dirty="0" err="1">
                <a:solidFill>
                  <a:srgbClr val="003399"/>
                </a:solidFill>
                <a:effectLst/>
                <a:latin typeface="Calibri" panose="020F0502020204030204" pitchFamily="34" charset="0"/>
                <a:ea typeface="新細明體" panose="02020500000000000000" pitchFamily="18" charset="-120"/>
                <a:cs typeface="Mangal" panose="02040503050203030202" pitchFamily="18" charset="0"/>
              </a:rPr>
              <a:t>AngginiSetiawan</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）告訴</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法新社</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：「印尼近</a:t>
            </a:r>
            <a:r>
              <a:rPr lang="en-US"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 200</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萬地方商家利用</a:t>
            </a:r>
            <a:r>
              <a:rPr lang="en-US"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TikTok</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成長，透過</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社群商務</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蓬勃發展。」</a:t>
            </a:r>
            <a:endParaRPr lang="zh-TW" altLang="zh-TW" sz="150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endParaRPr>
          </a:p>
          <a:p>
            <a:pPr algn="just" fontAlgn="base">
              <a:spcAft>
                <a:spcPts val="1875"/>
              </a:spcAft>
            </a:pPr>
            <a:r>
              <a:rPr lang="zh-TW" altLang="en-US" sz="1500" dirty="0">
                <a:solidFill>
                  <a:srgbClr val="003399"/>
                </a:solidFill>
                <a:latin typeface="Calibri" panose="020F0502020204030204" pitchFamily="34" charset="0"/>
                <a:ea typeface="新細明體" panose="02020500000000000000" pitchFamily="18" charset="-120"/>
                <a:cs typeface="Mangal" panose="02040503050203030202" pitchFamily="18" charset="0"/>
              </a:rPr>
              <a:t>        </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「強制社群媒體和電子商務分割為不同的平台，</a:t>
            </a:r>
            <a:r>
              <a:rPr lang="zh-TW" altLang="zh-TW" sz="1500" b="1"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不只會危害創新，也不利印尼商販和消費者</a:t>
            </a:r>
            <a:r>
              <a:rPr lang="zh-TW" altLang="zh-TW" sz="150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a:t>
            </a:r>
            <a:r>
              <a:rPr lang="en-US"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TikTok</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並呼籲印尼當局提供</a:t>
            </a:r>
            <a:r>
              <a:rPr lang="en-US"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TikTok</a:t>
            </a:r>
            <a:r>
              <a:rPr lang="zh-TW"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一個公平競爭的平台。</a:t>
            </a:r>
            <a:endParaRPr lang="en-US" altLang="zh-TW" sz="15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endParaRPr>
          </a:p>
          <a:p>
            <a:pPr algn="just" fontAlgn="base">
              <a:spcAft>
                <a:spcPts val="1875"/>
              </a:spcAft>
            </a:pPr>
            <a:r>
              <a:rPr lang="en-US" altLang="zh-TW" sz="1400" b="1" dirty="0"/>
              <a:t>        </a:t>
            </a:r>
            <a:r>
              <a:rPr lang="zh-TW" altLang="zh-TW" sz="1500" b="1" dirty="0"/>
              <a:t>印尼政府於</a:t>
            </a:r>
            <a:r>
              <a:rPr lang="en-US" altLang="zh-TW" sz="1500" b="1" dirty="0"/>
              <a:t> 2023 </a:t>
            </a:r>
            <a:r>
              <a:rPr lang="zh-TW" altLang="zh-TW" sz="1500" b="1" dirty="0"/>
              <a:t>年</a:t>
            </a:r>
            <a:r>
              <a:rPr lang="en-US" altLang="zh-TW" sz="1500" b="1" dirty="0"/>
              <a:t> 9 </a:t>
            </a:r>
            <a:r>
              <a:rPr lang="zh-TW" altLang="zh-TW" sz="1500" b="1" dirty="0"/>
              <a:t>月</a:t>
            </a:r>
            <a:r>
              <a:rPr lang="en-US" altLang="zh-TW" sz="1500" b="1" dirty="0"/>
              <a:t> 27 </a:t>
            </a:r>
            <a:r>
              <a:rPr lang="zh-TW" altLang="zh-TW" sz="1500" b="1" dirty="0"/>
              <a:t>日修訂了《貿易部長條例》，明確禁止社群媒體平台與電商交易功能結合</a:t>
            </a:r>
            <a:r>
              <a:rPr lang="zh-TW" altLang="zh-TW" sz="1500" dirty="0"/>
              <a:t>。</a:t>
            </a:r>
            <a:endParaRPr lang="zh-TW" altLang="en-US" sz="1500" dirty="0"/>
          </a:p>
        </p:txBody>
      </p:sp>
      <p:pic>
        <p:nvPicPr>
          <p:cNvPr id="9" name="Picture 2" descr="clothing stall vendor Indonesia">
            <a:extLst>
              <a:ext uri="{FF2B5EF4-FFF2-40B4-BE49-F238E27FC236}">
                <a16:creationId xmlns:a16="http://schemas.microsoft.com/office/drawing/2014/main" id="{31B91611-6506-1E3B-D947-D3CFC293DC2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3398" y="1205964"/>
            <a:ext cx="2417498" cy="1450499"/>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82A1A60C-8518-5470-DD27-6809FB7B9663}"/>
              </a:ext>
            </a:extLst>
          </p:cNvPr>
          <p:cNvSpPr txBox="1"/>
          <p:nvPr/>
        </p:nvSpPr>
        <p:spPr>
          <a:xfrm>
            <a:off x="8001537" y="1205964"/>
            <a:ext cx="3206783" cy="1569660"/>
          </a:xfrm>
          <a:prstGeom prst="rect">
            <a:avLst/>
          </a:prstGeom>
          <a:noFill/>
        </p:spPr>
        <p:txBody>
          <a:bodyPr wrap="square" rtlCol="0">
            <a:spAutoFit/>
          </a:bodyPr>
          <a:lstStyle/>
          <a:p>
            <a:r>
              <a:rPr lang="en-US" altLang="zh-TW" sz="1600" kern="0" spc="3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Indonesia’s government has </a:t>
            </a:r>
            <a:r>
              <a:rPr lang="en-US" altLang="zh-TW" sz="1600" kern="0" spc="30" dirty="0">
                <a:solidFill>
                  <a:srgbClr val="003399"/>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banned e-commerce sales </a:t>
            </a:r>
            <a:r>
              <a:rPr lang="en-US" altLang="zh-TW" sz="1600" kern="0" spc="3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rPr>
              <a:t>from social media platforms like TikTok and Instagram, in order to protect small businesses, such as clothing wholesalers.</a:t>
            </a:r>
            <a:r>
              <a:rPr lang="en-US" altLang="zh-TW" sz="1600" kern="0" spc="30" dirty="0">
                <a:solidFill>
                  <a:srgbClr val="003399"/>
                </a:solidFill>
                <a:effectLst/>
                <a:latin typeface="Helvetica" panose="020B0604020202020204" pitchFamily="34" charset="0"/>
                <a:ea typeface="新細明體" panose="02020500000000000000" pitchFamily="18" charset="-120"/>
                <a:cs typeface="Mangal" panose="02040503050203030202" pitchFamily="18" charset="0"/>
              </a:rPr>
              <a:t>  </a:t>
            </a:r>
            <a:endParaRPr lang="zh-TW" altLang="en-US" sz="1600" dirty="0"/>
          </a:p>
        </p:txBody>
      </p:sp>
    </p:spTree>
    <p:extLst>
      <p:ext uri="{BB962C8B-B14F-4D97-AF65-F5344CB8AC3E}">
        <p14:creationId xmlns:p14="http://schemas.microsoft.com/office/powerpoint/2010/main" val="41391815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891625FA-7472-40B3-BB74-851F6872C050}"/>
              </a:ext>
            </a:extLst>
          </p:cNvPr>
          <p:cNvSpPr>
            <a:spLocks noGrp="1" noChangeArrowheads="1"/>
          </p:cNvSpPr>
          <p:nvPr>
            <p:ph type="title" idx="4294967295"/>
          </p:nvPr>
        </p:nvSpPr>
        <p:spPr>
          <a:xfrm>
            <a:off x="75692" y="95541"/>
            <a:ext cx="11920802" cy="465176"/>
          </a:xfrm>
          <a:solidFill>
            <a:srgbClr val="08045C"/>
          </a:solidFill>
        </p:spPr>
        <p:txBody>
          <a:bodyPr>
            <a:normAutofit fontScale="90000"/>
          </a:bodyPr>
          <a:lstStyle/>
          <a:p>
            <a:pPr eaLnBrk="1" hangingPunct="1"/>
            <a:r>
              <a:rPr lang="en-US" altLang="zh-TW" sz="28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E-commerce Trends (</a:t>
            </a:r>
            <a:r>
              <a:rPr lang="zh-TW" altLang="en-US" sz="2400" dirty="0">
                <a:solidFill>
                  <a:schemeClr val="bg1"/>
                </a:solidFill>
                <a:ea typeface="新細明體" panose="02020500000000000000" pitchFamily="18" charset="-120"/>
              </a:rPr>
              <a:t>電子商務主要趨勢</a:t>
            </a:r>
            <a:r>
              <a:rPr lang="en-US" altLang="zh-TW" sz="2400" dirty="0">
                <a:solidFill>
                  <a:schemeClr val="bg1"/>
                </a:solidFill>
                <a:ea typeface="新細明體" panose="02020500000000000000" pitchFamily="18" charset="-120"/>
              </a:rPr>
              <a:t>):   2017 : --2020  Social/Law </a:t>
            </a:r>
            <a:r>
              <a:rPr lang="zh-TW" altLang="en-US" sz="24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on GDPR</a:t>
            </a:r>
            <a:endParaRPr lang="en-US" altLang="zh-TW" sz="2800" dirty="0">
              <a:solidFill>
                <a:schemeClr val="bg1"/>
              </a:solidFill>
              <a:ea typeface="新細明體" panose="02020500000000000000" pitchFamily="18" charset="-120"/>
            </a:endParaRPr>
          </a:p>
        </p:txBody>
      </p:sp>
      <p:sp>
        <p:nvSpPr>
          <p:cNvPr id="55299" name="文字方塊 1">
            <a:extLst>
              <a:ext uri="{FF2B5EF4-FFF2-40B4-BE49-F238E27FC236}">
                <a16:creationId xmlns:a16="http://schemas.microsoft.com/office/drawing/2014/main" id="{2AAB5955-A0E8-49DB-9A3D-C14C97AF6A80}"/>
              </a:ext>
            </a:extLst>
          </p:cNvPr>
          <p:cNvSpPr txBox="1">
            <a:spLocks noChangeArrowheads="1"/>
          </p:cNvSpPr>
          <p:nvPr/>
        </p:nvSpPr>
        <p:spPr bwMode="auto">
          <a:xfrm>
            <a:off x="744771" y="811711"/>
            <a:ext cx="11251723" cy="646331"/>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TW" sz="2000" b="1" dirty="0">
                <a:highlight>
                  <a:srgbClr val="FFFF00"/>
                </a:highlight>
                <a:ea typeface="新細明體" panose="02020500000000000000" pitchFamily="18" charset="-120"/>
              </a:rPr>
              <a:t> </a:t>
            </a:r>
            <a:r>
              <a:rPr lang="zh-TW" altLang="en-US" sz="2000" b="1" dirty="0">
                <a:ea typeface="新細明體" panose="02020500000000000000" pitchFamily="18" charset="-120"/>
              </a:rPr>
              <a:t> </a:t>
            </a:r>
            <a:endParaRPr lang="zh-TW" altLang="zh-TW" sz="2000" dirty="0">
              <a:highlight>
                <a:srgbClr val="FFFF00"/>
              </a:highlight>
              <a:ea typeface="新細明體" panose="02020500000000000000" pitchFamily="18" charset="-120"/>
            </a:endParaRPr>
          </a:p>
          <a:p>
            <a:pPr>
              <a:spcBef>
                <a:spcPct val="0"/>
              </a:spcBef>
              <a:buClrTx/>
              <a:buSzTx/>
              <a:buFont typeface="Wingdings" panose="05000000000000000000" pitchFamily="2" charset="2"/>
              <a:buNone/>
              <a:defRPr/>
            </a:pPr>
            <a:r>
              <a:rPr lang="en-US" altLang="zh-TW" sz="1600" b="1" spc="75" dirty="0">
                <a:solidFill>
                  <a:srgbClr val="003399"/>
                </a:solidFill>
                <a:latin typeface="新細明體" panose="02020500000000000000" pitchFamily="18" charset="-120"/>
                <a:ea typeface="微軟正黑體" panose="020B0604030504040204" pitchFamily="34" charset="-120"/>
              </a:rPr>
              <a:t>(201008) H&amp;M</a:t>
            </a:r>
            <a:r>
              <a:rPr lang="zh-TW" altLang="zh-TW" sz="1600" b="1" spc="75" dirty="0">
                <a:solidFill>
                  <a:srgbClr val="003399"/>
                </a:solidFill>
                <a:latin typeface="新細明體" panose="02020500000000000000" pitchFamily="18" charset="-120"/>
                <a:ea typeface="微軟正黑體" panose="020B0604030504040204" pitchFamily="34" charset="-120"/>
              </a:rPr>
              <a:t>涉違歐盟個資法 重罰史上次高</a:t>
            </a:r>
            <a:r>
              <a:rPr lang="en-US" altLang="zh-TW" sz="1600" b="1" spc="75" dirty="0">
                <a:solidFill>
                  <a:srgbClr val="003399"/>
                </a:solidFill>
                <a:latin typeface="新細明體" panose="02020500000000000000" pitchFamily="18" charset="-120"/>
                <a:ea typeface="微軟正黑體" panose="020B0604030504040204" pitchFamily="34" charset="-120"/>
              </a:rPr>
              <a:t>H&amp;M fined for breaking GDPR over employee surveillance</a:t>
            </a:r>
            <a:endParaRPr lang="zh-TW" altLang="en-US" sz="1600" b="1" spc="75" dirty="0">
              <a:solidFill>
                <a:srgbClr val="003399"/>
              </a:solidFill>
              <a:latin typeface="新細明體" panose="02020500000000000000" pitchFamily="18" charset="-120"/>
              <a:ea typeface="微軟正黑體" panose="020B0604030504040204" pitchFamily="34" charset="-120"/>
            </a:endParaRPr>
          </a:p>
        </p:txBody>
      </p:sp>
      <p:sp>
        <p:nvSpPr>
          <p:cNvPr id="100356" name="文字方塊 1">
            <a:extLst>
              <a:ext uri="{FF2B5EF4-FFF2-40B4-BE49-F238E27FC236}">
                <a16:creationId xmlns:a16="http://schemas.microsoft.com/office/drawing/2014/main" id="{C5DB79F9-A3A2-4C0A-9D06-93E16E662A57}"/>
              </a:ext>
            </a:extLst>
          </p:cNvPr>
          <p:cNvSpPr txBox="1">
            <a:spLocks noChangeArrowheads="1"/>
          </p:cNvSpPr>
          <p:nvPr/>
        </p:nvSpPr>
        <p:spPr bwMode="auto">
          <a:xfrm>
            <a:off x="10515600" y="1600201"/>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pic>
        <p:nvPicPr>
          <p:cNvPr id="100357" name="圖片 3" descr="一張含有 建築物, 室外, 時鐘, 坐 的圖片&#10;&#10;自動產生的描述">
            <a:extLst>
              <a:ext uri="{FF2B5EF4-FFF2-40B4-BE49-F238E27FC236}">
                <a16:creationId xmlns:a16="http://schemas.microsoft.com/office/drawing/2014/main" id="{F7BF7D1E-5CE0-44CC-A698-A61DBB7B6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47" y="1870545"/>
            <a:ext cx="25908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a:extLst>
              <a:ext uri="{FF2B5EF4-FFF2-40B4-BE49-F238E27FC236}">
                <a16:creationId xmlns:a16="http://schemas.microsoft.com/office/drawing/2014/main" id="{4E452AAD-880E-4321-9EA0-5B36F7A9303C}"/>
              </a:ext>
            </a:extLst>
          </p:cNvPr>
          <p:cNvSpPr txBox="1"/>
          <p:nvPr/>
        </p:nvSpPr>
        <p:spPr>
          <a:xfrm>
            <a:off x="3847381" y="2160744"/>
            <a:ext cx="7672017" cy="4308872"/>
          </a:xfrm>
          <a:prstGeom prst="rect">
            <a:avLst/>
          </a:prstGeom>
          <a:noFill/>
        </p:spPr>
        <p:txBody>
          <a:bodyPr wrap="square">
            <a:spAutoFit/>
          </a:bodyPr>
          <a:lstStyle/>
          <a:p>
            <a:pPr algn="just" latinLnBrk="1">
              <a:defRPr/>
            </a:pPr>
            <a:r>
              <a:rPr lang="zh-TW" altLang="en-US" sz="1600" b="1" spc="75" dirty="0">
                <a:solidFill>
                  <a:srgbClr val="000000"/>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全球</a:t>
            </a:r>
            <a:r>
              <a:rPr lang="zh-TW" altLang="zh-TW" sz="1600" b="1" spc="75" dirty="0">
                <a:solidFill>
                  <a:srgbClr val="C00000"/>
                </a:solidFill>
                <a:latin typeface="新細明體" panose="02020500000000000000" pitchFamily="18" charset="-120"/>
                <a:ea typeface="微軟正黑體" panose="020B0604030504040204" pitchFamily="34" charset="-120"/>
                <a:cs typeface="新細明體" panose="02020500000000000000" pitchFamily="18" charset="-120"/>
              </a:rPr>
              <a:t>快時尚服飾巨頭</a:t>
            </a:r>
            <a:r>
              <a:rPr lang="en-US" altLang="zh-TW" sz="1600" b="1" spc="75" dirty="0">
                <a:solidFill>
                  <a:srgbClr val="C00000"/>
                </a:solidFill>
                <a:latin typeface="新細明體" panose="02020500000000000000" pitchFamily="18" charset="-120"/>
                <a:ea typeface="微軟正黑體" panose="020B0604030504040204" pitchFamily="34" charset="-120"/>
                <a:cs typeface="新細明體" panose="02020500000000000000" pitchFamily="18" charset="-120"/>
              </a:rPr>
              <a:t>H&amp;M</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傳出</a:t>
            </a:r>
            <a:r>
              <a:rPr lang="zh-TW" altLang="zh-TW" sz="1600" b="1"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侵犯個資</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a:t>
            </a:r>
            <a:r>
              <a:rPr lang="zh-TW" altLang="zh-TW" sz="1600" b="1" spc="75" dirty="0">
                <a:solidFill>
                  <a:srgbClr val="C00000"/>
                </a:solidFill>
                <a:latin typeface="新細明體" panose="02020500000000000000" pitchFamily="18" charset="-120"/>
                <a:ea typeface="微軟正黑體" panose="020B0604030504040204" pitchFamily="34" charset="-120"/>
                <a:cs typeface="新細明體" panose="02020500000000000000" pitchFamily="18" charset="-120"/>
              </a:rPr>
              <a:t>遭到</a:t>
            </a:r>
            <a:r>
              <a:rPr lang="zh-TW" altLang="zh-TW" sz="1600" b="1" spc="75" dirty="0">
                <a:solidFill>
                  <a:srgbClr val="C0000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德國監管機關以違反歐盟制定的</a:t>
            </a:r>
            <a:r>
              <a:rPr lang="en-US" altLang="zh-TW" sz="1600" b="1" spc="75" dirty="0">
                <a:solidFill>
                  <a:srgbClr val="C0000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GDPR</a:t>
            </a:r>
            <a:r>
              <a:rPr lang="zh-TW" altLang="zh-TW" sz="1600" b="1" spc="75" dirty="0">
                <a:solidFill>
                  <a:srgbClr val="C00000"/>
                </a:solidFill>
                <a:latin typeface="新細明體" panose="02020500000000000000" pitchFamily="18" charset="-120"/>
                <a:ea typeface="微軟正黑體" panose="020B0604030504040204" pitchFamily="34" charset="-120"/>
                <a:cs typeface="新細明體" panose="02020500000000000000" pitchFamily="18" charset="-120"/>
              </a:rPr>
              <a:t>，</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罰款該條例歷史次高的</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3,530</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萬歐元，</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H&amp;M</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保留太多德國紐倫堡分公司的員工個資，外媒多稱</a:t>
            </a:r>
            <a:r>
              <a:rPr lang="zh-TW" altLang="zh-TW" sz="1600" b="1"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判罰合理</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。在全球邁向資訊時代之際，</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GDPR</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法規深受重視，包含日本、新加坡等國都相繼跟上同等的規範，但目前中國、美國都選擇自己的個資隱私法。</a:t>
            </a:r>
            <a:endPar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endParaRPr lang="en-US" altLang="zh-TW" sz="1600" dirty="0">
              <a:solidFill>
                <a:srgbClr val="003399"/>
              </a:solidFill>
              <a:latin typeface="新細明體" panose="02020500000000000000" pitchFamily="18" charset="-120"/>
              <a:ea typeface="新細明體" panose="02020500000000000000" pitchFamily="18" charset="-120"/>
              <a:cs typeface="新細明體" panose="02020500000000000000" pitchFamily="18" charset="-120"/>
            </a:endParaRPr>
          </a:p>
          <a:p>
            <a:pPr algn="just" latinLnBrk="1">
              <a:defRPr/>
            </a:pPr>
            <a:endParaRPr lang="zh-TW" altLang="zh-TW" sz="1600" dirty="0">
              <a:solidFill>
                <a:srgbClr val="003399"/>
              </a:solidFill>
              <a:latin typeface="新細明體" panose="02020500000000000000" pitchFamily="18" charset="-120"/>
              <a:ea typeface="新細明體" panose="02020500000000000000" pitchFamily="18" charset="-120"/>
              <a:cs typeface="新細明體" panose="02020500000000000000" pitchFamily="18" charset="-120"/>
            </a:endParaRPr>
          </a:p>
          <a:p>
            <a:pPr algn="just" latinLnBrk="1">
              <a:defRPr/>
            </a:pPr>
            <a:r>
              <a:rPr lang="zh-TW" altLang="en-US"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根據《英國廣播公司》報導，全球快時尚的瑞典時裝公司</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H&amp;M</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被爆出，違反歐洲法規</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GDPR</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，他們</a:t>
            </a:r>
            <a:r>
              <a:rPr lang="zh-TW" altLang="zh-TW" sz="1600" b="1" spc="75" dirty="0">
                <a:solidFill>
                  <a:srgbClr val="C00000"/>
                </a:solidFill>
                <a:latin typeface="新細明體" panose="02020500000000000000" pitchFamily="18" charset="-120"/>
                <a:ea typeface="微軟正黑體" panose="020B0604030504040204" pitchFamily="34" charset="-120"/>
                <a:cs typeface="新細明體" panose="02020500000000000000" pitchFamily="18" charset="-120"/>
              </a:rPr>
              <a:t>非法保存、觀看數百名紐倫堡</a:t>
            </a:r>
            <a:r>
              <a:rPr lang="en-US" altLang="zh-TW" sz="1600" b="1" spc="75" dirty="0">
                <a:solidFill>
                  <a:srgbClr val="C00000"/>
                </a:solidFill>
                <a:latin typeface="新細明體" panose="02020500000000000000" pitchFamily="18" charset="-120"/>
                <a:ea typeface="微軟正黑體" panose="020B0604030504040204" pitchFamily="34" charset="-120"/>
                <a:cs typeface="新細明體" panose="02020500000000000000" pitchFamily="18" charset="-120"/>
              </a:rPr>
              <a:t>(Nuremberg)</a:t>
            </a:r>
            <a:r>
              <a:rPr lang="zh-TW" altLang="zh-TW" sz="1600" b="1" spc="75" dirty="0">
                <a:solidFill>
                  <a:srgbClr val="C00000"/>
                </a:solidFill>
                <a:latin typeface="新細明體" panose="02020500000000000000" pitchFamily="18" charset="-120"/>
                <a:ea typeface="微軟正黑體" panose="020B0604030504040204" pitchFamily="34" charset="-120"/>
                <a:cs typeface="新細明體" panose="02020500000000000000" pitchFamily="18" charset="-120"/>
              </a:rPr>
              <a:t>分公司的員工個資，其中包含員工的假期使用、醫療狀態（健康檢查），甚至涉及員工個人非正式聊天訊息，目的是用來評估員工工作績效</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a:t>
            </a:r>
            <a:endPar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endPar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r>
              <a:rPr lang="zh-TW" altLang="en-US"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此舉遭到德國監管機構的抨擊，機構發言官卡斯帕提到，針對</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H&amp;M</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的動</a:t>
            </a:r>
            <a:r>
              <a:rPr lang="zh-TW" altLang="zh-TW" sz="1600" b="1" spc="75" dirty="0">
                <a:solidFill>
                  <a:srgbClr val="C00000"/>
                </a:solidFill>
                <a:latin typeface="新細明體" panose="02020500000000000000" pitchFamily="18" charset="-120"/>
                <a:ea typeface="微軟正黑體" panose="020B0604030504040204" pitchFamily="34" charset="-120"/>
                <a:cs typeface="新細明體" panose="02020500000000000000" pitchFamily="18" charset="-120"/>
              </a:rPr>
              <a:t>作</a:t>
            </a:r>
            <a:r>
              <a:rPr lang="zh-TW" altLang="zh-TW" sz="1600" b="1" spc="75" dirty="0">
                <a:solidFill>
                  <a:srgbClr val="C0000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已違反</a:t>
            </a:r>
            <a:r>
              <a:rPr lang="en-US" altLang="zh-TW" sz="1600" b="1" spc="75" dirty="0">
                <a:solidFill>
                  <a:srgbClr val="C0000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2018</a:t>
            </a:r>
            <a:r>
              <a:rPr lang="zh-TW" altLang="zh-TW" sz="1600" b="1" spc="75" dirty="0">
                <a:solidFill>
                  <a:srgbClr val="C0000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年生效的《</a:t>
            </a:r>
            <a:r>
              <a:rPr lang="en-US" altLang="zh-TW" sz="1600" b="1" spc="75" dirty="0">
                <a:solidFill>
                  <a:srgbClr val="C0000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GDPR</a:t>
            </a:r>
            <a:r>
              <a:rPr lang="zh-TW" altLang="zh-TW" sz="1600" b="1" spc="75" dirty="0">
                <a:solidFill>
                  <a:srgbClr val="C0000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》，重罰</a:t>
            </a:r>
            <a:r>
              <a:rPr lang="en-US" altLang="zh-TW" sz="1600" b="1" spc="75" dirty="0">
                <a:solidFill>
                  <a:srgbClr val="C0000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3,530</a:t>
            </a:r>
            <a:r>
              <a:rPr lang="zh-TW" altLang="zh-TW" sz="1600" b="1" spc="75" dirty="0">
                <a:solidFill>
                  <a:srgbClr val="C0000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萬歐元是非常合理的</a:t>
            </a:r>
            <a:r>
              <a:rPr lang="zh-TW" altLang="zh-TW" sz="1600" b="1"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目的就是要以鉅款警告各大企業別違規個人隱私。這次罰則是《</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GDPR</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a:t>
            </a:r>
            <a:r>
              <a:rPr lang="zh-TW" altLang="zh-TW" sz="1600" b="1" spc="75" dirty="0">
                <a:solidFill>
                  <a:srgbClr val="C00000"/>
                </a:solidFill>
                <a:latin typeface="新細明體" panose="02020500000000000000" pitchFamily="18" charset="-120"/>
                <a:ea typeface="微軟正黑體" panose="020B0604030504040204" pitchFamily="34" charset="-120"/>
                <a:cs typeface="新細明體" panose="02020500000000000000" pitchFamily="18" charset="-120"/>
              </a:rPr>
              <a:t>史上次高</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的罰款，最重的是去年法國監管機構罰</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Google</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的</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5</a:t>
            </a:r>
            <a:r>
              <a:rPr lang="zh-TW"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千萬歐元「天價」。</a:t>
            </a:r>
            <a:endParaRPr lang="zh-TW" altLang="zh-TW" dirty="0">
              <a:solidFill>
                <a:srgbClr val="003399"/>
              </a:solidFill>
              <a:latin typeface="新細明體" panose="02020500000000000000" pitchFamily="18" charset="-120"/>
              <a:ea typeface="新細明體" panose="02020500000000000000" pitchFamily="18" charset="-120"/>
              <a:cs typeface="新細明體" panose="02020500000000000000" pitchFamily="18" charset="-120"/>
            </a:endParaRPr>
          </a:p>
          <a:p>
            <a:pPr>
              <a:defRPr/>
            </a:pPr>
            <a:endParaRPr lang="zh-TW" altLang="en-US" dirty="0"/>
          </a:p>
        </p:txBody>
      </p:sp>
      <p:pic>
        <p:nvPicPr>
          <p:cNvPr id="3" name="圖片 2">
            <a:extLst>
              <a:ext uri="{FF2B5EF4-FFF2-40B4-BE49-F238E27FC236}">
                <a16:creationId xmlns:a16="http://schemas.microsoft.com/office/drawing/2014/main" id="{D1ECC30A-ED0F-4D22-8EB8-1E01CE913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47" y="3530131"/>
            <a:ext cx="2718879" cy="1776334"/>
          </a:xfrm>
          <a:prstGeom prst="rect">
            <a:avLst/>
          </a:prstGeom>
        </p:spPr>
      </p:pic>
      <p:sp>
        <p:nvSpPr>
          <p:cNvPr id="4" name="文字方塊 3">
            <a:extLst>
              <a:ext uri="{FF2B5EF4-FFF2-40B4-BE49-F238E27FC236}">
                <a16:creationId xmlns:a16="http://schemas.microsoft.com/office/drawing/2014/main" id="{629B9962-8260-4BF1-ABAA-9AA5D058BFB7}"/>
              </a:ext>
            </a:extLst>
          </p:cNvPr>
          <p:cNvSpPr txBox="1"/>
          <p:nvPr/>
        </p:nvSpPr>
        <p:spPr>
          <a:xfrm>
            <a:off x="151383" y="5416723"/>
            <a:ext cx="3380711" cy="1077218"/>
          </a:xfrm>
          <a:prstGeom prst="rect">
            <a:avLst/>
          </a:prstGeom>
          <a:noFill/>
        </p:spPr>
        <p:txBody>
          <a:bodyPr wrap="square" rtlCol="0">
            <a:spAutoFit/>
          </a:bodyPr>
          <a:lstStyle/>
          <a:p>
            <a:r>
              <a:rPr lang="zh-TW" altLang="en-US" sz="1600" b="1" dirty="0">
                <a:solidFill>
                  <a:srgbClr val="003399"/>
                </a:solidFill>
                <a:effectLst/>
              </a:rPr>
              <a:t>香港銅鑼灣恆隆中心內的</a:t>
            </a:r>
            <a:r>
              <a:rPr lang="en-US" altLang="zh-TW" sz="1600" b="1" dirty="0">
                <a:solidFill>
                  <a:srgbClr val="003399"/>
                </a:solidFill>
                <a:effectLst/>
              </a:rPr>
              <a:t>H&amp;M</a:t>
            </a:r>
            <a:r>
              <a:rPr lang="zh-TW" altLang="en-US" sz="1600" b="1" dirty="0">
                <a:solidFill>
                  <a:srgbClr val="003399"/>
                </a:solidFill>
                <a:effectLst/>
              </a:rPr>
              <a:t>樓高三層，面積達</a:t>
            </a:r>
            <a:r>
              <a:rPr lang="en-US" altLang="zh-TW" sz="1600" b="1" dirty="0">
                <a:solidFill>
                  <a:srgbClr val="003399"/>
                </a:solidFill>
                <a:effectLst/>
              </a:rPr>
              <a:t>4.6</a:t>
            </a:r>
            <a:r>
              <a:rPr lang="zh-TW" altLang="en-US" sz="1600" b="1" dirty="0">
                <a:solidFill>
                  <a:srgbClr val="003399"/>
                </a:solidFill>
                <a:effectLst/>
              </a:rPr>
              <a:t>萬方呎，在台北西門町</a:t>
            </a:r>
            <a:r>
              <a:rPr lang="zh-TW" altLang="en-US" sz="1600" b="1" dirty="0">
                <a:solidFill>
                  <a:srgbClr val="003399"/>
                </a:solidFill>
                <a:effectLst/>
                <a:highlight>
                  <a:srgbClr val="FFFF00"/>
                </a:highlight>
              </a:rPr>
              <a:t>旗艦店</a:t>
            </a:r>
            <a:r>
              <a:rPr lang="zh-TW" altLang="en-US" sz="1600" b="1" dirty="0">
                <a:solidFill>
                  <a:srgbClr val="003399"/>
                </a:solidFill>
                <a:effectLst/>
              </a:rPr>
              <a:t>開幕前為亞洲首家及最大型的 </a:t>
            </a:r>
            <a:r>
              <a:rPr lang="en-US" altLang="zh-TW" sz="1600" b="1" dirty="0">
                <a:solidFill>
                  <a:srgbClr val="003399"/>
                </a:solidFill>
                <a:effectLst/>
              </a:rPr>
              <a:t>H&amp;M</a:t>
            </a:r>
            <a:r>
              <a:rPr lang="zh-TW" altLang="en-US" sz="1600" b="1" dirty="0">
                <a:solidFill>
                  <a:srgbClr val="003399"/>
                </a:solidFill>
                <a:effectLst/>
              </a:rPr>
              <a:t>全球旗艦店。</a:t>
            </a:r>
            <a:endParaRPr lang="zh-TW" altLang="en-US" sz="1600" b="1" dirty="0">
              <a:solidFill>
                <a:srgbClr val="003399"/>
              </a:solidFill>
            </a:endParaRPr>
          </a:p>
        </p:txBody>
      </p:sp>
    </p:spTree>
    <p:extLst>
      <p:ext uri="{BB962C8B-B14F-4D97-AF65-F5344CB8AC3E}">
        <p14:creationId xmlns:p14="http://schemas.microsoft.com/office/powerpoint/2010/main" val="161455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FE702-65D9-8583-C960-55362872F5DA}"/>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08333EBC-BD2F-5E88-C854-D45673229241}"/>
              </a:ext>
            </a:extLst>
          </p:cNvPr>
          <p:cNvSpPr txBox="1">
            <a:spLocks noChangeArrowheads="1"/>
          </p:cNvSpPr>
          <p:nvPr/>
        </p:nvSpPr>
        <p:spPr bwMode="auto">
          <a:xfrm>
            <a:off x="54750" y="62755"/>
            <a:ext cx="11680046" cy="862417"/>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32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Seven B2C Business Model (</a:t>
            </a:r>
            <a:r>
              <a:rPr lang="zh-TW" altLang="en-US" sz="1800" kern="0" dirty="0">
                <a:solidFill>
                  <a:schemeClr val="bg1"/>
                </a:solidFill>
                <a:ea typeface="新細明體" panose="02020500000000000000" pitchFamily="18" charset="-120"/>
              </a:rPr>
              <a:t>七個不同的 </a:t>
            </a:r>
            <a:r>
              <a:rPr lang="en-US" altLang="zh-TW" sz="1800" kern="0" dirty="0">
                <a:solidFill>
                  <a:schemeClr val="bg1"/>
                </a:solidFill>
                <a:ea typeface="新細明體" panose="02020500000000000000" pitchFamily="18" charset="-120"/>
              </a:rPr>
              <a:t>B2C</a:t>
            </a:r>
            <a:r>
              <a:rPr lang="zh-TW" altLang="en-US" sz="1800" kern="0" dirty="0">
                <a:solidFill>
                  <a:schemeClr val="bg1"/>
                </a:solidFill>
                <a:ea typeface="新細明體" panose="02020500000000000000" pitchFamily="18" charset="-120"/>
              </a:rPr>
              <a:t> 商業模式</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  以</a:t>
            </a:r>
            <a:r>
              <a:rPr lang="en-US" altLang="zh-TW" sz="1800" kern="0" dirty="0">
                <a:solidFill>
                  <a:schemeClr val="bg1"/>
                </a:solidFill>
                <a:ea typeface="新細明體" panose="02020500000000000000" pitchFamily="18" charset="-120"/>
              </a:rPr>
              <a:t> Virtual Merchant</a:t>
            </a:r>
            <a:r>
              <a:rPr lang="zh-TW" altLang="en-US" sz="18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虛擬商家</a:t>
            </a:r>
            <a:r>
              <a:rPr lang="en-US" altLang="zh-TW" sz="1800" kern="0" dirty="0">
                <a:solidFill>
                  <a:schemeClr val="bg1"/>
                </a:solidFill>
                <a:ea typeface="新細明體" panose="02020500000000000000" pitchFamily="18" charset="-120"/>
              </a:rPr>
              <a:t>)</a:t>
            </a:r>
            <a:endParaRPr lang="zh-TW" altLang="en-US" sz="1800" kern="0" dirty="0">
              <a:solidFill>
                <a:schemeClr val="bg1"/>
              </a:solidFill>
              <a:ea typeface="新細明體" panose="02020500000000000000" pitchFamily="18" charset="-120"/>
            </a:endParaRPr>
          </a:p>
          <a:p>
            <a:pPr eaLnBrk="1" hangingPunct="1">
              <a:defRPr/>
            </a:pPr>
            <a:r>
              <a:rPr lang="en-US" altLang="zh-TW" sz="1800" kern="0" dirty="0">
                <a:solidFill>
                  <a:schemeClr val="bg1"/>
                </a:solidFill>
                <a:ea typeface="新細明體" panose="02020500000000000000" pitchFamily="18" charset="-120"/>
              </a:rPr>
              <a:t> www.BookFinder.com </a:t>
            </a:r>
            <a:r>
              <a:rPr lang="zh-TW" altLang="en-US" sz="1800" kern="0" dirty="0">
                <a:solidFill>
                  <a:schemeClr val="bg1"/>
                </a:solidFill>
                <a:ea typeface="新細明體" panose="02020500000000000000" pitchFamily="18" charset="-120"/>
              </a:rPr>
              <a:t> 為例</a:t>
            </a:r>
            <a:r>
              <a:rPr lang="en-US" altLang="zh-TW" sz="1800" kern="0" dirty="0">
                <a:solidFill>
                  <a:schemeClr val="bg1"/>
                </a:solidFill>
                <a:ea typeface="新細明體" panose="02020500000000000000" pitchFamily="18" charset="-120"/>
              </a:rPr>
              <a:t>  – </a:t>
            </a:r>
            <a:r>
              <a:rPr lang="zh-TW" altLang="en-US" sz="1800" kern="0" dirty="0">
                <a:solidFill>
                  <a:schemeClr val="bg1"/>
                </a:solidFill>
                <a:ea typeface="新細明體" panose="02020500000000000000" pitchFamily="18" charset="-120"/>
              </a:rPr>
              <a:t>物流</a:t>
            </a:r>
            <a:endParaRPr lang="en-US" altLang="zh-TW" sz="2400" kern="0" dirty="0">
              <a:solidFill>
                <a:schemeClr val="bg1"/>
              </a:solidFill>
              <a:ea typeface="新細明體" panose="02020500000000000000" pitchFamily="18" charset="-120"/>
            </a:endParaRPr>
          </a:p>
        </p:txBody>
      </p:sp>
      <p:pic>
        <p:nvPicPr>
          <p:cNvPr id="9" name="圖片 8">
            <a:extLst>
              <a:ext uri="{FF2B5EF4-FFF2-40B4-BE49-F238E27FC236}">
                <a16:creationId xmlns:a16="http://schemas.microsoft.com/office/drawing/2014/main" id="{1BDC2945-714F-2D11-1562-11CCDBB614BF}"/>
              </a:ext>
            </a:extLst>
          </p:cNvPr>
          <p:cNvPicPr>
            <a:picLocks noChangeAspect="1"/>
          </p:cNvPicPr>
          <p:nvPr/>
        </p:nvPicPr>
        <p:blipFill>
          <a:blip r:embed="rId2"/>
          <a:stretch>
            <a:fillRect/>
          </a:stretch>
        </p:blipFill>
        <p:spPr>
          <a:xfrm>
            <a:off x="1083321" y="1396093"/>
            <a:ext cx="5325218" cy="514422"/>
          </a:xfrm>
          <a:prstGeom prst="rect">
            <a:avLst/>
          </a:prstGeom>
        </p:spPr>
      </p:pic>
      <p:sp>
        <p:nvSpPr>
          <p:cNvPr id="10" name="文字方塊 9">
            <a:extLst>
              <a:ext uri="{FF2B5EF4-FFF2-40B4-BE49-F238E27FC236}">
                <a16:creationId xmlns:a16="http://schemas.microsoft.com/office/drawing/2014/main" id="{01064FFB-590C-BBFE-80C0-E22B8DA5BBF7}"/>
              </a:ext>
            </a:extLst>
          </p:cNvPr>
          <p:cNvSpPr txBox="1"/>
          <p:nvPr/>
        </p:nvSpPr>
        <p:spPr>
          <a:xfrm>
            <a:off x="541538" y="2392237"/>
            <a:ext cx="9090733" cy="830997"/>
          </a:xfrm>
          <a:prstGeom prst="rect">
            <a:avLst/>
          </a:prstGeom>
          <a:noFill/>
        </p:spPr>
        <p:txBody>
          <a:bodyPr wrap="square" rtlCol="0">
            <a:spAutoFit/>
          </a:bodyPr>
          <a:lstStyle/>
          <a:p>
            <a:r>
              <a:rPr lang="en-US" altLang="zh-TW" sz="1600" b="1" dirty="0">
                <a:highlight>
                  <a:srgbClr val="FFFF00"/>
                </a:highlight>
              </a:rPr>
              <a:t>3</a:t>
            </a:r>
            <a:r>
              <a:rPr lang="en-US" altLang="zh-TW" sz="1600" b="1" dirty="0"/>
              <a:t>. </a:t>
            </a:r>
            <a:r>
              <a:rPr lang="zh-TW" altLang="en-US" sz="1600" b="1" dirty="0">
                <a:highlight>
                  <a:srgbClr val="FFFF00"/>
                </a:highlight>
              </a:rPr>
              <a:t>支付意願預測模型</a:t>
            </a:r>
            <a:r>
              <a:rPr lang="zh-TW" altLang="en-US" sz="1600" b="1" dirty="0"/>
              <a:t>（</a:t>
            </a:r>
            <a:r>
              <a:rPr lang="en-US" altLang="zh-TW" sz="1600" b="1" dirty="0"/>
              <a:t>Willingness-To-Pay Model</a:t>
            </a:r>
            <a:r>
              <a:rPr lang="zh-TW" altLang="en-US" sz="1600" b="1" dirty="0"/>
              <a:t>）</a:t>
            </a:r>
          </a:p>
          <a:p>
            <a:r>
              <a:rPr lang="zh-TW" altLang="en-US" sz="1600" dirty="0"/>
              <a:t> 用</a:t>
            </a:r>
            <a:r>
              <a:rPr lang="zh-TW" altLang="en-US" sz="1600" b="1" dirty="0"/>
              <a:t>回歸模型、樹模型，或深度學習預測「該客戶對某商品願意出多少錢」</a:t>
            </a:r>
          </a:p>
          <a:p>
            <a:r>
              <a:rPr lang="zh-TW" altLang="en-US" sz="1600" b="1" dirty="0"/>
              <a:t> </a:t>
            </a:r>
            <a:r>
              <a:rPr lang="en-US" altLang="zh-TW" sz="1600" b="1" dirty="0"/>
              <a:t> </a:t>
            </a:r>
            <a:r>
              <a:rPr lang="zh-TW" altLang="en-US" sz="1600" b="1" dirty="0"/>
              <a:t> </a:t>
            </a:r>
            <a:endParaRPr lang="zh-TW" altLang="en-US" dirty="0"/>
          </a:p>
        </p:txBody>
      </p:sp>
      <p:pic>
        <p:nvPicPr>
          <p:cNvPr id="4" name="圖片 3">
            <a:extLst>
              <a:ext uri="{FF2B5EF4-FFF2-40B4-BE49-F238E27FC236}">
                <a16:creationId xmlns:a16="http://schemas.microsoft.com/office/drawing/2014/main" id="{7796729A-E1B7-6042-BE0F-C0862B93A6FF}"/>
              </a:ext>
            </a:extLst>
          </p:cNvPr>
          <p:cNvPicPr>
            <a:picLocks noChangeAspect="1"/>
          </p:cNvPicPr>
          <p:nvPr/>
        </p:nvPicPr>
        <p:blipFill>
          <a:blip r:embed="rId3"/>
          <a:stretch>
            <a:fillRect/>
          </a:stretch>
        </p:blipFill>
        <p:spPr>
          <a:xfrm>
            <a:off x="837466" y="3429000"/>
            <a:ext cx="5258534" cy="1714739"/>
          </a:xfrm>
          <a:prstGeom prst="rect">
            <a:avLst/>
          </a:prstGeom>
        </p:spPr>
      </p:pic>
      <p:sp>
        <p:nvSpPr>
          <p:cNvPr id="5" name="文字方塊 4">
            <a:extLst>
              <a:ext uri="{FF2B5EF4-FFF2-40B4-BE49-F238E27FC236}">
                <a16:creationId xmlns:a16="http://schemas.microsoft.com/office/drawing/2014/main" id="{675DCD20-D20F-7AB2-978A-C0BDA92DD64F}"/>
              </a:ext>
            </a:extLst>
          </p:cNvPr>
          <p:cNvSpPr txBox="1"/>
          <p:nvPr/>
        </p:nvSpPr>
        <p:spPr>
          <a:xfrm>
            <a:off x="816746" y="5708342"/>
            <a:ext cx="6721648" cy="338554"/>
          </a:xfrm>
          <a:prstGeom prst="rect">
            <a:avLst/>
          </a:prstGeom>
          <a:noFill/>
        </p:spPr>
        <p:txBody>
          <a:bodyPr wrap="none" rtlCol="0">
            <a:spAutoFit/>
          </a:bodyPr>
          <a:lstStyle/>
          <a:p>
            <a:r>
              <a:rPr lang="zh-TW" altLang="en-US" sz="1600" dirty="0"/>
              <a:t>這裡</a:t>
            </a:r>
            <a:r>
              <a:rPr lang="zh-TW" altLang="en-US" sz="1600" dirty="0">
                <a:highlight>
                  <a:srgbClr val="FFFF00"/>
                </a:highlight>
              </a:rPr>
              <a:t>的 </a:t>
            </a:r>
            <a:r>
              <a:rPr lang="en-US" altLang="zh-TW" sz="1600" dirty="0" err="1">
                <a:highlight>
                  <a:srgbClr val="FFFF00"/>
                </a:highlight>
              </a:rPr>
              <a:t>predicted_price</a:t>
            </a:r>
            <a:r>
              <a:rPr lang="en-US" altLang="zh-TW" sz="1600" dirty="0">
                <a:highlight>
                  <a:srgbClr val="FFFF00"/>
                </a:highlight>
              </a:rPr>
              <a:t> </a:t>
            </a:r>
            <a:r>
              <a:rPr lang="zh-TW" altLang="en-US" sz="1600" dirty="0">
                <a:highlight>
                  <a:srgbClr val="FFFF00"/>
                </a:highlight>
              </a:rPr>
              <a:t>就是模型推論</a:t>
            </a:r>
            <a:r>
              <a:rPr lang="zh-TW" altLang="en-US" sz="1600" dirty="0"/>
              <a:t>「這位用戶</a:t>
            </a:r>
            <a:r>
              <a:rPr lang="zh-TW" altLang="en-US" sz="1600" dirty="0">
                <a:highlight>
                  <a:srgbClr val="FFFF00"/>
                </a:highlight>
              </a:rPr>
              <a:t>最高願意支付的價格」</a:t>
            </a:r>
            <a:r>
              <a:rPr lang="zh-TW" altLang="en-US" sz="1600" dirty="0"/>
              <a:t>。</a:t>
            </a:r>
          </a:p>
        </p:txBody>
      </p:sp>
    </p:spTree>
    <p:extLst>
      <p:ext uri="{BB962C8B-B14F-4D97-AF65-F5344CB8AC3E}">
        <p14:creationId xmlns:p14="http://schemas.microsoft.com/office/powerpoint/2010/main" val="218135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F23AA-28AF-1BE8-BA66-15C2E006D52B}"/>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708E10F5-9685-B5F7-4CAF-06B9492154ED}"/>
              </a:ext>
            </a:extLst>
          </p:cNvPr>
          <p:cNvSpPr txBox="1">
            <a:spLocks noChangeArrowheads="1"/>
          </p:cNvSpPr>
          <p:nvPr/>
        </p:nvSpPr>
        <p:spPr bwMode="auto">
          <a:xfrm>
            <a:off x="54750" y="62755"/>
            <a:ext cx="11680046" cy="585418"/>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32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Seven B2C Business Model (</a:t>
            </a:r>
            <a:r>
              <a:rPr lang="zh-TW" altLang="en-US" sz="1800" kern="0" dirty="0">
                <a:solidFill>
                  <a:schemeClr val="bg1"/>
                </a:solidFill>
                <a:ea typeface="新細明體" panose="02020500000000000000" pitchFamily="18" charset="-120"/>
              </a:rPr>
              <a:t>七個不同的 </a:t>
            </a:r>
            <a:r>
              <a:rPr lang="en-US" altLang="zh-TW" sz="1800" kern="0" dirty="0">
                <a:solidFill>
                  <a:schemeClr val="bg1"/>
                </a:solidFill>
                <a:ea typeface="新細明體" panose="02020500000000000000" pitchFamily="18" charset="-120"/>
              </a:rPr>
              <a:t>B2C</a:t>
            </a:r>
            <a:r>
              <a:rPr lang="zh-TW" altLang="en-US" sz="1800" kern="0" dirty="0">
                <a:solidFill>
                  <a:schemeClr val="bg1"/>
                </a:solidFill>
                <a:ea typeface="新細明體" panose="02020500000000000000" pitchFamily="18" charset="-120"/>
              </a:rPr>
              <a:t> 商業模式</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  以</a:t>
            </a:r>
            <a:r>
              <a:rPr lang="en-US" altLang="zh-TW" sz="1800" kern="0" dirty="0">
                <a:solidFill>
                  <a:schemeClr val="bg1"/>
                </a:solidFill>
                <a:ea typeface="新細明體" panose="02020500000000000000" pitchFamily="18" charset="-120"/>
              </a:rPr>
              <a:t> Virtual Merchant</a:t>
            </a:r>
            <a:r>
              <a:rPr lang="zh-TW" altLang="en-US" sz="18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虛擬商家</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  為例</a:t>
            </a:r>
            <a:r>
              <a:rPr lang="en-US" altLang="zh-TW" sz="1800" kern="0" dirty="0">
                <a:solidFill>
                  <a:schemeClr val="bg1"/>
                </a:solidFill>
                <a:ea typeface="新細明體" panose="02020500000000000000" pitchFamily="18" charset="-120"/>
              </a:rPr>
              <a:t>  – </a:t>
            </a:r>
            <a:r>
              <a:rPr lang="zh-TW" altLang="en-US" sz="1800" kern="0" dirty="0">
                <a:solidFill>
                  <a:schemeClr val="bg1"/>
                </a:solidFill>
                <a:ea typeface="新細明體" panose="02020500000000000000" pitchFamily="18" charset="-120"/>
              </a:rPr>
              <a:t>物流</a:t>
            </a:r>
            <a:endParaRPr lang="en-US" altLang="zh-TW" sz="2400" kern="0" dirty="0">
              <a:solidFill>
                <a:schemeClr val="bg1"/>
              </a:solidFill>
              <a:ea typeface="新細明體" panose="02020500000000000000" pitchFamily="18" charset="-120"/>
            </a:endParaRPr>
          </a:p>
        </p:txBody>
      </p:sp>
      <p:sp>
        <p:nvSpPr>
          <p:cNvPr id="10" name="文字方塊 9">
            <a:extLst>
              <a:ext uri="{FF2B5EF4-FFF2-40B4-BE49-F238E27FC236}">
                <a16:creationId xmlns:a16="http://schemas.microsoft.com/office/drawing/2014/main" id="{91DEBA27-345B-2CF8-2BF1-D01D2DCDD595}"/>
              </a:ext>
            </a:extLst>
          </p:cNvPr>
          <p:cNvSpPr txBox="1"/>
          <p:nvPr/>
        </p:nvSpPr>
        <p:spPr>
          <a:xfrm>
            <a:off x="541539" y="1477837"/>
            <a:ext cx="8087556" cy="830997"/>
          </a:xfrm>
          <a:prstGeom prst="rect">
            <a:avLst/>
          </a:prstGeom>
          <a:noFill/>
        </p:spPr>
        <p:txBody>
          <a:bodyPr wrap="square" rtlCol="0">
            <a:spAutoFit/>
          </a:bodyPr>
          <a:lstStyle/>
          <a:p>
            <a:r>
              <a:rPr lang="en-US" altLang="zh-TW" sz="1600" b="1" dirty="0">
                <a:highlight>
                  <a:srgbClr val="FFFF00"/>
                </a:highlight>
              </a:rPr>
              <a:t>4</a:t>
            </a:r>
            <a:r>
              <a:rPr lang="en-US" altLang="zh-TW" sz="1600" b="1" dirty="0"/>
              <a:t>. </a:t>
            </a:r>
            <a:r>
              <a:rPr lang="zh-TW" altLang="en-US" sz="1600" b="1" dirty="0"/>
              <a:t>動態定價邏輯（</a:t>
            </a:r>
            <a:r>
              <a:rPr lang="en-US" altLang="zh-TW" sz="1600" b="1" dirty="0"/>
              <a:t>Pricing Logic</a:t>
            </a:r>
            <a:r>
              <a:rPr lang="zh-TW" altLang="en-US" sz="1600" b="1" dirty="0"/>
              <a:t>）</a:t>
            </a:r>
          </a:p>
          <a:p>
            <a:r>
              <a:rPr lang="zh-TW" altLang="en-US" sz="1600" dirty="0"/>
              <a:t>以策略方式設定價格（例如賣給他預測價格的 </a:t>
            </a:r>
            <a:r>
              <a:rPr lang="en-US" altLang="zh-TW" sz="1600" dirty="0"/>
              <a:t>90% </a:t>
            </a:r>
            <a:r>
              <a:rPr lang="zh-TW" altLang="en-US" sz="1600" dirty="0"/>
              <a:t>或 </a:t>
            </a:r>
            <a:r>
              <a:rPr lang="en-US" altLang="zh-TW" sz="1600" dirty="0"/>
              <a:t>95%</a:t>
            </a:r>
            <a:r>
              <a:rPr lang="zh-TW" altLang="en-US" sz="1600" dirty="0"/>
              <a:t>）：</a:t>
            </a:r>
          </a:p>
          <a:p>
            <a:r>
              <a:rPr lang="zh-TW" altLang="en-US" sz="1600" b="1" dirty="0"/>
              <a:t> </a:t>
            </a:r>
            <a:r>
              <a:rPr lang="en-US" altLang="zh-TW" sz="1600" b="1" dirty="0"/>
              <a:t> </a:t>
            </a:r>
            <a:r>
              <a:rPr lang="zh-TW" altLang="en-US" sz="1600" b="1" dirty="0"/>
              <a:t> </a:t>
            </a:r>
            <a:endParaRPr lang="zh-TW" altLang="en-US" dirty="0"/>
          </a:p>
        </p:txBody>
      </p:sp>
      <p:sp>
        <p:nvSpPr>
          <p:cNvPr id="5" name="文字方塊 4">
            <a:extLst>
              <a:ext uri="{FF2B5EF4-FFF2-40B4-BE49-F238E27FC236}">
                <a16:creationId xmlns:a16="http://schemas.microsoft.com/office/drawing/2014/main" id="{2C8ED0D9-7556-687A-12C8-E78095EDC41A}"/>
              </a:ext>
            </a:extLst>
          </p:cNvPr>
          <p:cNvSpPr txBox="1"/>
          <p:nvPr/>
        </p:nvSpPr>
        <p:spPr>
          <a:xfrm>
            <a:off x="541539" y="5210886"/>
            <a:ext cx="2031325" cy="338554"/>
          </a:xfrm>
          <a:prstGeom prst="rect">
            <a:avLst/>
          </a:prstGeom>
          <a:noFill/>
        </p:spPr>
        <p:txBody>
          <a:bodyPr wrap="none" rtlCol="0">
            <a:spAutoFit/>
          </a:bodyPr>
          <a:lstStyle/>
          <a:p>
            <a:r>
              <a:rPr lang="en-US" altLang="zh-TW" sz="1600" b="1" dirty="0">
                <a:highlight>
                  <a:srgbClr val="FFFF00"/>
                </a:highlight>
              </a:rPr>
              <a:t>5</a:t>
            </a:r>
            <a:r>
              <a:rPr lang="en-US" altLang="zh-TW" sz="1600" b="1" dirty="0"/>
              <a:t>. </a:t>
            </a:r>
            <a:r>
              <a:rPr lang="zh-TW" altLang="en-US" sz="1600" b="1" dirty="0"/>
              <a:t>顯示給用戶的價格</a:t>
            </a:r>
          </a:p>
        </p:txBody>
      </p:sp>
      <p:pic>
        <p:nvPicPr>
          <p:cNvPr id="3" name="圖片 2">
            <a:extLst>
              <a:ext uri="{FF2B5EF4-FFF2-40B4-BE49-F238E27FC236}">
                <a16:creationId xmlns:a16="http://schemas.microsoft.com/office/drawing/2014/main" id="{FC5242EA-C281-CA28-4DCF-3E316EA74F21}"/>
              </a:ext>
            </a:extLst>
          </p:cNvPr>
          <p:cNvPicPr>
            <a:picLocks noChangeAspect="1"/>
          </p:cNvPicPr>
          <p:nvPr/>
        </p:nvPicPr>
        <p:blipFill>
          <a:blip r:embed="rId2"/>
          <a:stretch>
            <a:fillRect/>
          </a:stretch>
        </p:blipFill>
        <p:spPr>
          <a:xfrm>
            <a:off x="741029" y="2513133"/>
            <a:ext cx="5153744" cy="2229161"/>
          </a:xfrm>
          <a:prstGeom prst="rect">
            <a:avLst/>
          </a:prstGeom>
        </p:spPr>
      </p:pic>
      <p:pic>
        <p:nvPicPr>
          <p:cNvPr id="11" name="圖片 10">
            <a:extLst>
              <a:ext uri="{FF2B5EF4-FFF2-40B4-BE49-F238E27FC236}">
                <a16:creationId xmlns:a16="http://schemas.microsoft.com/office/drawing/2014/main" id="{6A845E03-FF98-7749-81D3-37AC22ABE597}"/>
              </a:ext>
            </a:extLst>
          </p:cNvPr>
          <p:cNvPicPr>
            <a:picLocks noChangeAspect="1"/>
          </p:cNvPicPr>
          <p:nvPr/>
        </p:nvPicPr>
        <p:blipFill>
          <a:blip r:embed="rId3"/>
          <a:stretch>
            <a:fillRect/>
          </a:stretch>
        </p:blipFill>
        <p:spPr>
          <a:xfrm>
            <a:off x="612423" y="5798926"/>
            <a:ext cx="5410955" cy="438211"/>
          </a:xfrm>
          <a:prstGeom prst="rect">
            <a:avLst/>
          </a:prstGeom>
        </p:spPr>
      </p:pic>
    </p:spTree>
    <p:extLst>
      <p:ext uri="{BB962C8B-B14F-4D97-AF65-F5344CB8AC3E}">
        <p14:creationId xmlns:p14="http://schemas.microsoft.com/office/powerpoint/2010/main" val="2246575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41C2128-B562-0C95-D487-8DA23F154DAE}"/>
              </a:ext>
            </a:extLst>
          </p:cNvPr>
          <p:cNvSpPr>
            <a:spLocks noGrp="1" noChangeArrowheads="1"/>
          </p:cNvSpPr>
          <p:nvPr>
            <p:ph type="title"/>
          </p:nvPr>
        </p:nvSpPr>
        <p:spPr>
          <a:xfrm>
            <a:off x="0" y="25879"/>
            <a:ext cx="12085608" cy="595223"/>
          </a:xfrm>
          <a:solidFill>
            <a:srgbClr val="08045C"/>
          </a:solidFill>
        </p:spPr>
        <p:txBody>
          <a:bodyPr>
            <a:normAutofit/>
          </a:bodyPr>
          <a:lstStyle/>
          <a:p>
            <a:pPr>
              <a:defRPr/>
            </a:pPr>
            <a:r>
              <a:rPr lang="zh-TW" altLang="en-US" sz="1800" b="1" dirty="0">
                <a:solidFill>
                  <a:schemeClr val="bg1"/>
                </a:solidFill>
                <a:latin typeface="Tahoma" panose="020B0604030504040204" pitchFamily="34" charset="0"/>
              </a:rPr>
              <a:t>實例  </a:t>
            </a:r>
            <a:r>
              <a:rPr lang="en-US" altLang="zh-TW" sz="1600" dirty="0">
                <a:solidFill>
                  <a:schemeClr val="bg1"/>
                </a:solidFill>
                <a:latin typeface="Tahoma" panose="020B0604030504040204" pitchFamily="34" charset="0"/>
              </a:rPr>
              <a:t>B2C</a:t>
            </a:r>
            <a:r>
              <a:rPr lang="zh-TW" altLang="zh-TW" sz="1600" dirty="0">
                <a:solidFill>
                  <a:schemeClr val="bg1"/>
                </a:solidFill>
                <a:latin typeface="Tahoma" panose="020B0604030504040204" pitchFamily="34" charset="0"/>
              </a:rPr>
              <a:t>（</a:t>
            </a:r>
            <a:r>
              <a:rPr lang="en-US" altLang="zh-TW" sz="1600" dirty="0">
                <a:solidFill>
                  <a:schemeClr val="bg1"/>
                </a:solidFill>
                <a:latin typeface="Tahoma" panose="020B0604030504040204" pitchFamily="34" charset="0"/>
              </a:rPr>
              <a:t>Business-to-Consumer</a:t>
            </a:r>
            <a:r>
              <a:rPr lang="zh-TW" altLang="zh-TW" sz="1600" dirty="0">
                <a:solidFill>
                  <a:schemeClr val="bg1"/>
                </a:solidFill>
                <a:latin typeface="Tahoma" panose="020B0604030504040204" pitchFamily="34" charset="0"/>
              </a:rPr>
              <a:t>）的</a:t>
            </a:r>
            <a:r>
              <a:rPr lang="zh-TW" altLang="en-US" sz="1800" dirty="0">
                <a:solidFill>
                  <a:schemeClr val="bg1"/>
                </a:solidFill>
                <a:ea typeface="新細明體" panose="02020500000000000000" pitchFamily="18" charset="-120"/>
              </a:rPr>
              <a:t>內容提供商</a:t>
            </a:r>
            <a:r>
              <a:rPr lang="en-US" altLang="zh-TW" sz="1800" dirty="0">
                <a:solidFill>
                  <a:schemeClr val="bg1"/>
                </a:solidFill>
                <a:ea typeface="新細明體" panose="02020500000000000000" pitchFamily="18" charset="-120"/>
              </a:rPr>
              <a:t>(Content Provider):</a:t>
            </a:r>
            <a:r>
              <a:rPr lang="en-US" altLang="zh-TW" sz="1800" dirty="0">
                <a:solidFill>
                  <a:schemeClr val="bg1"/>
                </a:solidFill>
              </a:rPr>
              <a:t> ( 0825.19)</a:t>
            </a:r>
            <a:r>
              <a:rPr lang="zh-TW" altLang="en-US" sz="1800" dirty="0">
                <a:solidFill>
                  <a:schemeClr val="bg1"/>
                </a:solidFill>
                <a:ea typeface="新細明體" panose="02020500000000000000" pitchFamily="18" charset="-120"/>
              </a:rPr>
              <a:t> </a:t>
            </a:r>
            <a:r>
              <a:rPr lang="zh-TW" altLang="zh-TW" sz="1800" dirty="0">
                <a:solidFill>
                  <a:schemeClr val="bg1"/>
                </a:solidFill>
                <a:ea typeface="新細明體" panose="02020500000000000000" pitchFamily="18" charset="-120"/>
              </a:rPr>
              <a:t>紐時如何做數位創新</a:t>
            </a:r>
            <a:r>
              <a:rPr lang="en-US" altLang="zh-TW" sz="1800" dirty="0">
                <a:solidFill>
                  <a:schemeClr val="bg1"/>
                </a:solidFill>
                <a:ea typeface="新細明體" panose="02020500000000000000" pitchFamily="18" charset="-120"/>
              </a:rPr>
              <a:t> ?</a:t>
            </a:r>
            <a:r>
              <a:rPr lang="zh-TW" altLang="en-US" sz="1800" dirty="0">
                <a:solidFill>
                  <a:schemeClr val="bg1"/>
                </a:solidFill>
                <a:ea typeface="新細明體" panose="02020500000000000000" pitchFamily="18" charset="-120"/>
              </a:rPr>
              <a:t>                        </a:t>
            </a:r>
            <a:r>
              <a:rPr lang="en-US" altLang="zh-TW" sz="1800" dirty="0">
                <a:solidFill>
                  <a:schemeClr val="bg1"/>
                </a:solidFill>
                <a:ea typeface="新細明體" panose="02020500000000000000" pitchFamily="18" charset="-120"/>
              </a:rPr>
              <a:t>A business case of successful digital transformation</a:t>
            </a:r>
          </a:p>
        </p:txBody>
      </p:sp>
      <p:sp>
        <p:nvSpPr>
          <p:cNvPr id="111619" name="Rectangle 3">
            <a:extLst>
              <a:ext uri="{FF2B5EF4-FFF2-40B4-BE49-F238E27FC236}">
                <a16:creationId xmlns:a16="http://schemas.microsoft.com/office/drawing/2014/main" id="{7A5CC642-0A61-5E70-8A3B-BE35266FED31}"/>
              </a:ext>
            </a:extLst>
          </p:cNvPr>
          <p:cNvSpPr>
            <a:spLocks noGrp="1" noChangeArrowheads="1"/>
          </p:cNvSpPr>
          <p:nvPr>
            <p:ph idx="1"/>
          </p:nvPr>
        </p:nvSpPr>
        <p:spPr>
          <a:xfrm>
            <a:off x="302138" y="804516"/>
            <a:ext cx="11587723" cy="5665295"/>
          </a:xfrm>
        </p:spPr>
        <p:txBody>
          <a:bodyPr>
            <a:normAutofit/>
          </a:bodyPr>
          <a:lstStyle/>
          <a:p>
            <a:pPr marL="0" indent="0">
              <a:spcBef>
                <a:spcPts val="0"/>
              </a:spcBef>
              <a:buNone/>
              <a:defRPr/>
            </a:pPr>
            <a:r>
              <a:rPr lang="zh-TW" altLang="en-US" sz="1800" b="1" dirty="0"/>
              <a:t>        </a:t>
            </a:r>
            <a:r>
              <a:rPr lang="zh-TW" altLang="zh-TW" sz="1600" b="1" dirty="0">
                <a:solidFill>
                  <a:srgbClr val="003399"/>
                </a:solidFill>
              </a:rPr>
              <a:t>紐約時報</a:t>
            </a:r>
            <a:r>
              <a:rPr lang="en-US" altLang="zh-TW" sz="1600" b="1" dirty="0">
                <a:solidFill>
                  <a:srgbClr val="003399"/>
                </a:solidFill>
              </a:rPr>
              <a:t>(NYT) </a:t>
            </a:r>
            <a:r>
              <a:rPr lang="zh-TW" altLang="zh-TW" sz="1600" b="1" dirty="0">
                <a:solidFill>
                  <a:srgbClr val="003399"/>
                </a:solidFill>
              </a:rPr>
              <a:t>到底獻給讀者什麼，才能</a:t>
            </a:r>
            <a:r>
              <a:rPr lang="zh-TW" altLang="zh-TW" sz="1600" b="1" dirty="0">
                <a:solidFill>
                  <a:srgbClr val="003399"/>
                </a:solidFill>
                <a:highlight>
                  <a:srgbClr val="FFFF00"/>
                </a:highlight>
              </a:rPr>
              <a:t>向「流量」說不，落實「心中有讀者」的核心價值</a:t>
            </a:r>
            <a:r>
              <a:rPr lang="zh-TW" altLang="zh-TW" sz="1600" b="1" dirty="0">
                <a:solidFill>
                  <a:srgbClr val="003399"/>
                </a:solidFill>
              </a:rPr>
              <a:t>？</a:t>
            </a:r>
            <a:r>
              <a:rPr lang="en-US" altLang="zh-TW" sz="1600" b="1" dirty="0">
                <a:solidFill>
                  <a:srgbClr val="003399"/>
                </a:solidFill>
              </a:rPr>
              <a:t>NYT</a:t>
            </a:r>
            <a:r>
              <a:rPr lang="zh-TW" altLang="zh-TW" sz="1600" b="1" dirty="0">
                <a:solidFill>
                  <a:srgbClr val="003399"/>
                </a:solidFill>
              </a:rPr>
              <a:t>支出中，</a:t>
            </a:r>
            <a:r>
              <a:rPr lang="en-US" altLang="zh-TW" sz="1600" b="1" dirty="0">
                <a:solidFill>
                  <a:srgbClr val="003399"/>
                </a:solidFill>
                <a:highlight>
                  <a:srgbClr val="00FF00"/>
                </a:highlight>
              </a:rPr>
              <a:t>20</a:t>
            </a:r>
            <a:r>
              <a:rPr lang="en-US" altLang="zh-TW" sz="1600" b="1" dirty="0">
                <a:solidFill>
                  <a:srgbClr val="003399"/>
                </a:solidFill>
                <a:highlight>
                  <a:srgbClr val="FFFF00"/>
                </a:highlight>
              </a:rPr>
              <a:t>%  </a:t>
            </a:r>
            <a:r>
              <a:rPr lang="zh-TW" altLang="zh-TW" sz="1600" b="1" dirty="0">
                <a:solidFill>
                  <a:srgbClr val="003399"/>
                </a:solidFill>
                <a:highlight>
                  <a:srgbClr val="FFFF00"/>
                </a:highlight>
              </a:rPr>
              <a:t>花在新聞內容製作</a:t>
            </a:r>
            <a:r>
              <a:rPr lang="zh-TW" altLang="zh-TW" sz="1600" b="1" dirty="0">
                <a:solidFill>
                  <a:srgbClr val="003399"/>
                </a:solidFill>
              </a:rPr>
              <a:t>，而美國日報平均編採支出只占</a:t>
            </a:r>
            <a:r>
              <a:rPr lang="en-US" altLang="zh-TW" sz="1600" b="1" dirty="0">
                <a:solidFill>
                  <a:srgbClr val="003399"/>
                </a:solidFill>
                <a:highlight>
                  <a:srgbClr val="00FF00"/>
                </a:highlight>
              </a:rPr>
              <a:t>12.5</a:t>
            </a:r>
            <a:r>
              <a:rPr lang="zh-TW" altLang="zh-TW" sz="1600" b="1" dirty="0">
                <a:solidFill>
                  <a:srgbClr val="003399"/>
                </a:solidFill>
                <a:highlight>
                  <a:srgbClr val="00FF00"/>
                </a:highlight>
              </a:rPr>
              <a:t>％</a:t>
            </a:r>
            <a:r>
              <a:rPr lang="zh-TW" altLang="zh-TW" sz="1600" b="1" dirty="0">
                <a:solidFill>
                  <a:srgbClr val="003399"/>
                </a:solidFill>
              </a:rPr>
              <a:t>。比較之下，可看出</a:t>
            </a:r>
            <a:r>
              <a:rPr lang="en-US" altLang="zh-TW" sz="1600" b="1" dirty="0">
                <a:solidFill>
                  <a:srgbClr val="003399"/>
                </a:solidFill>
              </a:rPr>
              <a:t>NYT</a:t>
            </a:r>
            <a:r>
              <a:rPr lang="zh-TW" altLang="zh-TW" sz="1600" b="1" dirty="0">
                <a:solidFill>
                  <a:srgbClr val="003399"/>
                </a:solidFill>
              </a:rPr>
              <a:t>在</a:t>
            </a:r>
            <a:r>
              <a:rPr lang="zh-TW" altLang="zh-TW" sz="1600" b="1" dirty="0">
                <a:solidFill>
                  <a:srgbClr val="003399"/>
                </a:solidFill>
                <a:highlight>
                  <a:srgbClr val="FFFF00"/>
                </a:highlight>
              </a:rPr>
              <a:t>品質與報導深度</a:t>
            </a:r>
            <a:r>
              <a:rPr lang="zh-TW" altLang="zh-TW" sz="1600" b="1" dirty="0">
                <a:solidFill>
                  <a:srgbClr val="003399"/>
                </a:solidFill>
              </a:rPr>
              <a:t>的用心經營。</a:t>
            </a:r>
            <a:endParaRPr lang="en-US" altLang="zh-TW" sz="1600" b="1" dirty="0">
              <a:solidFill>
                <a:srgbClr val="003399"/>
              </a:solidFill>
            </a:endParaRPr>
          </a:p>
          <a:p>
            <a:pPr marL="0" indent="0">
              <a:spcBef>
                <a:spcPts val="0"/>
              </a:spcBef>
              <a:buNone/>
              <a:defRPr/>
            </a:pPr>
            <a:endParaRPr lang="en-US" altLang="zh-TW" sz="1600" b="1" dirty="0">
              <a:solidFill>
                <a:srgbClr val="003399"/>
              </a:solidFill>
            </a:endParaRPr>
          </a:p>
          <a:p>
            <a:pPr marL="0" indent="0">
              <a:spcBef>
                <a:spcPts val="0"/>
              </a:spcBef>
              <a:buNone/>
              <a:defRPr/>
            </a:pPr>
            <a:r>
              <a:rPr lang="zh-TW" altLang="en-US" sz="1600" b="1" dirty="0">
                <a:solidFill>
                  <a:srgbClr val="003399"/>
                </a:solidFill>
              </a:rPr>
              <a:t>         </a:t>
            </a:r>
            <a:r>
              <a:rPr lang="zh-TW" altLang="zh-TW" sz="1600" b="1" dirty="0">
                <a:solidFill>
                  <a:srgbClr val="003399"/>
                </a:solidFill>
              </a:rPr>
              <a:t>不一窩蜂追求</a:t>
            </a:r>
            <a:r>
              <a:rPr lang="zh-TW" altLang="zh-TW" sz="1600" b="1" dirty="0">
                <a:solidFill>
                  <a:srgbClr val="003399"/>
                </a:solidFill>
                <a:highlight>
                  <a:srgbClr val="FFFF00"/>
                </a:highlight>
              </a:rPr>
              <a:t>沒營養的即時新聞、無效益的「垃圾流量</a:t>
            </a:r>
            <a:r>
              <a:rPr lang="zh-TW" altLang="zh-TW" sz="1600" b="1" dirty="0">
                <a:solidFill>
                  <a:srgbClr val="003399"/>
                </a:solidFill>
              </a:rPr>
              <a:t>」。同質性太高，沒有差異化，在</a:t>
            </a:r>
            <a:r>
              <a:rPr lang="zh-TW" altLang="zh-TW" sz="1600" b="1" dirty="0">
                <a:solidFill>
                  <a:srgbClr val="003399"/>
                </a:solidFill>
                <a:highlight>
                  <a:srgbClr val="FFFF00"/>
                </a:highlight>
              </a:rPr>
              <a:t>紅海裡殺成一團</a:t>
            </a:r>
            <a:r>
              <a:rPr lang="zh-TW" altLang="zh-TW" sz="1600" b="1" dirty="0">
                <a:solidFill>
                  <a:srgbClr val="003399"/>
                </a:solidFill>
              </a:rPr>
              <a:t>，當然，也無法帶來利潤。</a:t>
            </a:r>
            <a:r>
              <a:rPr lang="en-US" altLang="zh-TW" sz="1600" b="1" dirty="0">
                <a:solidFill>
                  <a:srgbClr val="003399"/>
                </a:solidFill>
              </a:rPr>
              <a:t>NYT</a:t>
            </a:r>
            <a:r>
              <a:rPr lang="zh-TW" altLang="zh-TW" sz="1600" b="1" dirty="0">
                <a:solidFill>
                  <a:srgbClr val="003399"/>
                </a:solidFill>
              </a:rPr>
              <a:t>完全是另一套戰略。</a:t>
            </a:r>
            <a:endParaRPr lang="en-US" altLang="zh-TW" sz="1600" b="1" dirty="0">
              <a:solidFill>
                <a:srgbClr val="003399"/>
              </a:solidFill>
            </a:endParaRPr>
          </a:p>
          <a:p>
            <a:pPr marL="0" indent="0">
              <a:spcBef>
                <a:spcPts val="0"/>
              </a:spcBef>
              <a:buNone/>
              <a:defRPr/>
            </a:pPr>
            <a:endParaRPr lang="en-US" altLang="zh-TW" sz="1600" b="1" dirty="0">
              <a:solidFill>
                <a:srgbClr val="003399"/>
              </a:solidFill>
            </a:endParaRPr>
          </a:p>
          <a:p>
            <a:pPr marL="0" indent="0">
              <a:spcBef>
                <a:spcPts val="0"/>
              </a:spcBef>
              <a:buNone/>
              <a:defRPr/>
            </a:pPr>
            <a:endParaRPr lang="en-US" altLang="zh-TW" sz="1600" b="1" dirty="0">
              <a:solidFill>
                <a:srgbClr val="003399"/>
              </a:solidFill>
            </a:endParaRPr>
          </a:p>
          <a:p>
            <a:pPr marL="0" indent="0">
              <a:spcBef>
                <a:spcPts val="0"/>
              </a:spcBef>
              <a:buNone/>
              <a:defRPr/>
            </a:pPr>
            <a:endParaRPr lang="en-US" altLang="zh-TW" sz="1600" b="1" dirty="0">
              <a:solidFill>
                <a:srgbClr val="003399"/>
              </a:solidFill>
            </a:endParaRPr>
          </a:p>
          <a:p>
            <a:pPr marL="0" indent="0">
              <a:spcBef>
                <a:spcPts val="0"/>
              </a:spcBef>
              <a:buNone/>
              <a:defRPr/>
            </a:pPr>
            <a:r>
              <a:rPr lang="zh-TW" altLang="en-US" sz="1600" b="1" dirty="0">
                <a:solidFill>
                  <a:srgbClr val="003399"/>
                </a:solidFill>
              </a:rPr>
              <a:t>       </a:t>
            </a:r>
            <a:r>
              <a:rPr lang="zh-TW" altLang="zh-TW" sz="1600" b="1" dirty="0">
                <a:solidFill>
                  <a:srgbClr val="003399"/>
                </a:solidFill>
                <a:highlight>
                  <a:srgbClr val="00FF00"/>
                </a:highlight>
              </a:rPr>
              <a:t>首先是成立「數位轉型團隊」</a:t>
            </a:r>
            <a:r>
              <a:rPr lang="zh-TW" altLang="zh-TW" sz="1600" b="1" dirty="0">
                <a:solidFill>
                  <a:srgbClr val="003399"/>
                </a:solidFill>
              </a:rPr>
              <a:t>，不斷改造新聞編輯室注培訓記者</a:t>
            </a:r>
            <a:r>
              <a:rPr lang="zh-TW" altLang="zh-TW" sz="1600" b="1" dirty="0">
                <a:solidFill>
                  <a:srgbClr val="003399"/>
                </a:solidFill>
                <a:highlight>
                  <a:srgbClr val="FFFF00"/>
                </a:highlight>
              </a:rPr>
              <a:t>數位知識和思考</a:t>
            </a:r>
            <a:r>
              <a:rPr lang="zh-TW" altLang="zh-TW" sz="1600" b="1" dirty="0">
                <a:solidFill>
                  <a:srgbClr val="003399"/>
                </a:solidFill>
              </a:rPr>
              <a:t>，尤其是</a:t>
            </a:r>
            <a:r>
              <a:rPr lang="zh-TW" altLang="zh-TW" sz="1600" b="1" dirty="0">
                <a:solidFill>
                  <a:srgbClr val="003399"/>
                </a:solidFill>
                <a:highlight>
                  <a:srgbClr val="FFFF00"/>
                </a:highlight>
              </a:rPr>
              <a:t>對數據的敏銳感</a:t>
            </a:r>
            <a:r>
              <a:rPr lang="zh-TW" altLang="zh-TW" sz="1600" b="1" dirty="0">
                <a:solidFill>
                  <a:srgbClr val="003399"/>
                </a:solidFill>
              </a:rPr>
              <a:t>。</a:t>
            </a:r>
            <a:r>
              <a:rPr lang="zh-TW" altLang="en-US" sz="1600" b="1" dirty="0">
                <a:solidFill>
                  <a:srgbClr val="003399"/>
                </a:solidFill>
              </a:rPr>
              <a:t>  </a:t>
            </a:r>
            <a:r>
              <a:rPr lang="en-US" altLang="zh-TW" sz="1600" b="1" dirty="0">
                <a:solidFill>
                  <a:srgbClr val="003399"/>
                </a:solidFill>
              </a:rPr>
              <a:t> </a:t>
            </a:r>
          </a:p>
          <a:p>
            <a:pPr marL="0" indent="0">
              <a:spcBef>
                <a:spcPts val="0"/>
              </a:spcBef>
              <a:buNone/>
              <a:defRPr/>
            </a:pPr>
            <a:endParaRPr lang="en-US" altLang="zh-TW" sz="1600" b="1" dirty="0">
              <a:solidFill>
                <a:srgbClr val="003399"/>
              </a:solidFill>
            </a:endParaRPr>
          </a:p>
          <a:p>
            <a:pPr marL="0" indent="0">
              <a:spcBef>
                <a:spcPts val="0"/>
              </a:spcBef>
              <a:buNone/>
              <a:defRPr/>
            </a:pPr>
            <a:r>
              <a:rPr lang="zh-TW" altLang="en-US" sz="1600" b="1" dirty="0">
                <a:solidFill>
                  <a:srgbClr val="003399"/>
                </a:solidFill>
              </a:rPr>
              <a:t>       </a:t>
            </a:r>
            <a:r>
              <a:rPr lang="en-US" altLang="zh-TW" sz="1600" b="1" dirty="0">
                <a:solidFill>
                  <a:srgbClr val="003399"/>
                </a:solidFill>
              </a:rPr>
              <a:t>NYT 2019 </a:t>
            </a:r>
            <a:r>
              <a:rPr lang="zh-TW" altLang="zh-TW" sz="1600" b="1" dirty="0">
                <a:solidFill>
                  <a:srgbClr val="003399"/>
                </a:solidFill>
              </a:rPr>
              <a:t>年</a:t>
            </a:r>
            <a:r>
              <a:rPr lang="zh-TW" altLang="zh-TW" sz="1600" b="1" dirty="0">
                <a:solidFill>
                  <a:srgbClr val="003399"/>
                </a:solidFill>
                <a:highlight>
                  <a:srgbClr val="FFFF00"/>
                </a:highlight>
              </a:rPr>
              <a:t>以「川普財務」</a:t>
            </a:r>
            <a:r>
              <a:rPr lang="zh-TW" altLang="zh-TW" sz="1600" b="1" dirty="0">
                <a:solidFill>
                  <a:srgbClr val="003399"/>
                </a:solidFill>
              </a:rPr>
              <a:t>獲得</a:t>
            </a:r>
            <a:r>
              <a:rPr lang="zh-TW" altLang="zh-TW" sz="1600" b="1" dirty="0">
                <a:solidFill>
                  <a:srgbClr val="003399"/>
                </a:solidFill>
                <a:highlight>
                  <a:srgbClr val="FFFF00"/>
                </a:highlight>
              </a:rPr>
              <a:t>普立茲</a:t>
            </a:r>
            <a:r>
              <a:rPr lang="zh-TW" altLang="zh-TW" sz="1600" dirty="0">
                <a:highlight>
                  <a:srgbClr val="FFFF00"/>
                </a:highlight>
              </a:rPr>
              <a:t>的「解說性報導」（</a:t>
            </a:r>
            <a:r>
              <a:rPr lang="en-US" altLang="zh-TW" sz="1600" dirty="0">
                <a:highlight>
                  <a:srgbClr val="FFFF00"/>
                </a:highlight>
              </a:rPr>
              <a:t>Explanatory Reporting</a:t>
            </a:r>
            <a:r>
              <a:rPr lang="zh-TW" altLang="zh-TW" sz="1600" dirty="0">
                <a:highlight>
                  <a:srgbClr val="FFFF00"/>
                </a:highlight>
              </a:rPr>
              <a:t>）</a:t>
            </a:r>
            <a:r>
              <a:rPr lang="zh-TW" altLang="zh-TW" sz="1600" b="1" dirty="0">
                <a:solidFill>
                  <a:srgbClr val="003399"/>
                </a:solidFill>
                <a:highlight>
                  <a:srgbClr val="FFFF00"/>
                </a:highlight>
              </a:rPr>
              <a:t>新聞獎</a:t>
            </a:r>
            <a:r>
              <a:rPr lang="zh-TW" altLang="zh-TW" sz="1600" b="1" dirty="0">
                <a:solidFill>
                  <a:srgbClr val="003399"/>
                </a:solidFill>
              </a:rPr>
              <a:t>。</a:t>
            </a:r>
            <a:r>
              <a:rPr lang="en-US" altLang="zh-TW" sz="1400" b="1" dirty="0">
                <a:solidFill>
                  <a:srgbClr val="003399"/>
                </a:solidFill>
              </a:rPr>
              <a:t>(</a:t>
            </a:r>
            <a:r>
              <a:rPr lang="en-US" altLang="zh-TW" sz="1400" dirty="0">
                <a:solidFill>
                  <a:srgbClr val="003399"/>
                </a:solidFill>
              </a:rPr>
              <a:t>Pulitzer Prizes Focus on Coverage of Trump Finances and Parkland Shooting)</a:t>
            </a:r>
            <a:r>
              <a:rPr lang="zh-TW" altLang="en-US" sz="1600" dirty="0">
                <a:solidFill>
                  <a:srgbClr val="003399"/>
                </a:solidFill>
              </a:rPr>
              <a:t> </a:t>
            </a:r>
            <a:r>
              <a:rPr lang="zh-TW" altLang="zh-TW" sz="1600" b="1" dirty="0">
                <a:solidFill>
                  <a:srgbClr val="003399"/>
                </a:solidFill>
              </a:rPr>
              <a:t>三位記者</a:t>
            </a:r>
            <a:r>
              <a:rPr lang="en-US" altLang="zh-TW" sz="1600" b="1" dirty="0"/>
              <a:t>David Barstow</a:t>
            </a:r>
            <a:r>
              <a:rPr lang="zh-TW" altLang="zh-TW" sz="1600" b="1" dirty="0"/>
              <a:t>、</a:t>
            </a:r>
            <a:r>
              <a:rPr lang="en-US" altLang="zh-TW" sz="1600" b="1" dirty="0"/>
              <a:t>Susanne Craig </a:t>
            </a:r>
            <a:r>
              <a:rPr lang="zh-TW" altLang="zh-TW" sz="1600" b="1" dirty="0"/>
              <a:t>和</a:t>
            </a:r>
            <a:r>
              <a:rPr lang="en-US" altLang="zh-TW" sz="1600" b="1" dirty="0"/>
              <a:t> Russ Buettner</a:t>
            </a:r>
            <a:r>
              <a:rPr lang="zh-TW" altLang="zh-TW" sz="1600" dirty="0"/>
              <a:t>，</a:t>
            </a:r>
            <a:r>
              <a:rPr lang="zh-TW" altLang="zh-TW" sz="1600" b="1" dirty="0">
                <a:solidFill>
                  <a:srgbClr val="003399"/>
                </a:solidFill>
              </a:rPr>
              <a:t>調查川普</a:t>
            </a:r>
            <a:r>
              <a:rPr lang="en-US" altLang="zh-TW" sz="1600" b="1" dirty="0">
                <a:solidFill>
                  <a:srgbClr val="003399"/>
                </a:solidFill>
                <a:highlight>
                  <a:srgbClr val="FFFF00"/>
                </a:highlight>
              </a:rPr>
              <a:t>1995 </a:t>
            </a:r>
            <a:r>
              <a:rPr lang="zh-TW" altLang="zh-TW" sz="1600" b="1" dirty="0">
                <a:solidFill>
                  <a:srgbClr val="003399"/>
                </a:solidFill>
                <a:highlight>
                  <a:srgbClr val="FFFF00"/>
                </a:highlight>
              </a:rPr>
              <a:t>年到</a:t>
            </a:r>
            <a:r>
              <a:rPr lang="en-US" altLang="zh-TW" sz="1600" b="1" dirty="0">
                <a:solidFill>
                  <a:srgbClr val="003399"/>
                </a:solidFill>
                <a:highlight>
                  <a:srgbClr val="FFFF00"/>
                </a:highlight>
              </a:rPr>
              <a:t> 2005 </a:t>
            </a:r>
            <a:r>
              <a:rPr lang="zh-TW" altLang="zh-TW" sz="1600" b="1" dirty="0">
                <a:solidFill>
                  <a:srgbClr val="003399"/>
                </a:solidFill>
                <a:highlight>
                  <a:srgbClr val="FFFF00"/>
                </a:highlight>
              </a:rPr>
              <a:t>年</a:t>
            </a:r>
            <a:r>
              <a:rPr lang="zh-TW" altLang="zh-TW" sz="1600" b="1" dirty="0">
                <a:solidFill>
                  <a:srgbClr val="003399"/>
                </a:solidFill>
              </a:rPr>
              <a:t>的稅務、財務、金錢往來，閱讀和手稿紀錄逾</a:t>
            </a:r>
            <a:r>
              <a:rPr lang="zh-TW" altLang="zh-TW" sz="1600" b="1" dirty="0">
                <a:solidFill>
                  <a:srgbClr val="003399"/>
                </a:solidFill>
                <a:highlight>
                  <a:srgbClr val="FFFF00"/>
                </a:highlight>
              </a:rPr>
              <a:t>十萬頁，進行無數訪問。</a:t>
            </a:r>
            <a:r>
              <a:rPr lang="zh-TW" altLang="zh-TW" sz="1600" b="1" dirty="0">
                <a:solidFill>
                  <a:srgbClr val="003399"/>
                </a:solidFill>
              </a:rPr>
              <a:t>記者</a:t>
            </a:r>
            <a:r>
              <a:rPr lang="zh-TW" altLang="en-US" sz="1600" b="1" dirty="0">
                <a:solidFill>
                  <a:srgbClr val="003399"/>
                </a:solidFill>
              </a:rPr>
              <a:t> </a:t>
            </a:r>
            <a:r>
              <a:rPr lang="en-US" altLang="zh-TW" sz="1600" b="1" dirty="0">
                <a:solidFill>
                  <a:srgbClr val="003399"/>
                </a:solidFill>
              </a:rPr>
              <a:t>Craig</a:t>
            </a:r>
            <a:r>
              <a:rPr lang="zh-TW" altLang="zh-TW" sz="1600" b="1" dirty="0">
                <a:solidFill>
                  <a:srgbClr val="003399"/>
                </a:solidFill>
              </a:rPr>
              <a:t>說，他們</a:t>
            </a:r>
            <a:r>
              <a:rPr lang="zh-TW" altLang="zh-TW" sz="1600" b="1" dirty="0">
                <a:solidFill>
                  <a:srgbClr val="003399"/>
                </a:solidFill>
                <a:highlight>
                  <a:srgbClr val="FFFF00"/>
                </a:highlight>
              </a:rPr>
              <a:t>上窮碧落，</a:t>
            </a:r>
            <a:r>
              <a:rPr lang="zh-TW" altLang="en-US" sz="1600" b="1" dirty="0">
                <a:solidFill>
                  <a:srgbClr val="003399"/>
                </a:solidFill>
                <a:highlight>
                  <a:srgbClr val="FFFF00"/>
                </a:highlight>
              </a:rPr>
              <a:t> </a:t>
            </a:r>
            <a:r>
              <a:rPr lang="zh-TW" altLang="zh-TW" sz="1600" b="1" dirty="0">
                <a:solidFill>
                  <a:srgbClr val="003399"/>
                </a:solidFill>
                <a:highlight>
                  <a:srgbClr val="FFFF00"/>
                </a:highlight>
              </a:rPr>
              <a:t>下黃泉地</a:t>
            </a:r>
            <a:r>
              <a:rPr lang="zh-TW" altLang="zh-TW" sz="1600" b="1" dirty="0">
                <a:solidFill>
                  <a:srgbClr val="003399"/>
                </a:solidFill>
              </a:rPr>
              <a:t>找資料，長達</a:t>
            </a:r>
            <a:r>
              <a:rPr lang="zh-TW" altLang="zh-TW" sz="1600" b="1" dirty="0">
                <a:solidFill>
                  <a:srgbClr val="003399"/>
                </a:solidFill>
                <a:highlight>
                  <a:srgbClr val="FFFF00"/>
                </a:highlight>
              </a:rPr>
              <a:t>一年鍥而不捨追查，才做出這篇報導</a:t>
            </a:r>
            <a:r>
              <a:rPr lang="zh-TW" altLang="zh-TW" sz="1600" b="1" dirty="0">
                <a:solidFill>
                  <a:srgbClr val="003399"/>
                </a:solidFill>
              </a:rPr>
              <a:t>。</a:t>
            </a:r>
            <a:r>
              <a:rPr lang="en-US" altLang="zh-TW" sz="1600" b="1" dirty="0">
                <a:solidFill>
                  <a:srgbClr val="003399"/>
                </a:solidFill>
              </a:rPr>
              <a:t>   </a:t>
            </a:r>
          </a:p>
          <a:p>
            <a:pPr marL="0" indent="0">
              <a:spcBef>
                <a:spcPts val="0"/>
              </a:spcBef>
              <a:buNone/>
              <a:defRPr/>
            </a:pPr>
            <a:r>
              <a:rPr lang="en-US" altLang="zh-TW" sz="1600" b="1" dirty="0">
                <a:solidFill>
                  <a:srgbClr val="003399"/>
                </a:solidFill>
              </a:rPr>
              <a:t>                             </a:t>
            </a:r>
          </a:p>
          <a:p>
            <a:pPr marL="0" lvl="0" indent="0">
              <a:buNone/>
            </a:pPr>
            <a:r>
              <a:rPr lang="en-US" altLang="zh-TW" sz="1700" dirty="0"/>
              <a:t>        </a:t>
            </a:r>
            <a:r>
              <a:rPr lang="zh-TW" altLang="zh-TW" sz="1600" dirty="0"/>
              <a:t>多篇報導指出，他們調查時動用了</a:t>
            </a:r>
            <a:r>
              <a:rPr lang="zh-TW" altLang="zh-TW" sz="1600" dirty="0">
                <a:highlight>
                  <a:srgbClr val="FFFF00"/>
                </a:highlight>
              </a:rPr>
              <a:t>數以萬計頁（</a:t>
            </a:r>
            <a:r>
              <a:rPr lang="en-US" altLang="zh-TW" sz="1600" dirty="0">
                <a:highlight>
                  <a:srgbClr val="FFFF00"/>
                </a:highlight>
              </a:rPr>
              <a:t>“tens of thousands of pages”</a:t>
            </a:r>
            <a:r>
              <a:rPr lang="zh-TW" altLang="zh-TW" sz="1600" dirty="0">
                <a:highlight>
                  <a:srgbClr val="FFFF00"/>
                </a:highlight>
              </a:rPr>
              <a:t>）</a:t>
            </a:r>
            <a:r>
              <a:rPr lang="zh-TW" altLang="zh-TW" sz="1600" dirty="0"/>
              <a:t>的</a:t>
            </a:r>
            <a:r>
              <a:rPr lang="zh-TW" altLang="zh-TW" sz="1600" dirty="0">
                <a:highlight>
                  <a:srgbClr val="FFFF00"/>
                </a:highlight>
              </a:rPr>
              <a:t>保密稅表、地契、會計帳冊、訴訟紀錄、監管文件</a:t>
            </a:r>
            <a:r>
              <a:rPr lang="zh-TW" altLang="zh-TW" sz="1600" dirty="0"/>
              <a:t>等。 </a:t>
            </a:r>
          </a:p>
          <a:p>
            <a:pPr marL="0" indent="0">
              <a:buNone/>
            </a:pPr>
            <a:r>
              <a:rPr lang="en-US" altLang="zh-TW" sz="1600" dirty="0"/>
              <a:t>       </a:t>
            </a:r>
            <a:r>
              <a:rPr lang="zh-TW" altLang="zh-TW" sz="1600" dirty="0"/>
              <a:t>在《紐約時報》內部與訪談中，他們也表示這是整體「</a:t>
            </a:r>
            <a:r>
              <a:rPr lang="zh-TW" altLang="zh-TW" sz="1600" dirty="0">
                <a:highlight>
                  <a:srgbClr val="FFFF00"/>
                </a:highlight>
              </a:rPr>
              <a:t>最困難的／最複雜</a:t>
            </a:r>
            <a:r>
              <a:rPr lang="zh-TW" altLang="zh-TW" sz="1600" dirty="0"/>
              <a:t>的報導」之一。</a:t>
            </a:r>
            <a:r>
              <a:rPr lang="en-US" altLang="zh-TW" sz="1600" dirty="0"/>
              <a:t>Craig </a:t>
            </a:r>
            <a:r>
              <a:rPr lang="zh-TW" altLang="zh-TW" sz="1600" dirty="0"/>
              <a:t>在訪談中說：「</a:t>
            </a:r>
            <a:r>
              <a:rPr lang="zh-TW" altLang="zh-TW" sz="1600" dirty="0">
                <a:highlight>
                  <a:srgbClr val="FFFF00"/>
                </a:highlight>
              </a:rPr>
              <a:t>有人把一百萬片白色拼圖丟到時代廣場，讓我們把它拼回來</a:t>
            </a:r>
            <a:r>
              <a:rPr lang="zh-TW" altLang="zh-TW" sz="1600" dirty="0"/>
              <a:t>」</a:t>
            </a:r>
            <a:r>
              <a:rPr lang="zh-TW" altLang="zh-TW" sz="1600" b="1" dirty="0">
                <a:highlight>
                  <a:srgbClr val="FFFF00"/>
                </a:highlight>
              </a:rPr>
              <a:t>這樣的隱喻</a:t>
            </a:r>
            <a:r>
              <a:rPr lang="zh-TW" altLang="zh-TW" sz="1600" dirty="0">
                <a:highlight>
                  <a:srgbClr val="FFFF00"/>
                </a:highlight>
              </a:rPr>
              <a:t>，就是形容他們在拼湊極為分散、複雜的財務資料</a:t>
            </a:r>
            <a:r>
              <a:rPr lang="zh-TW" altLang="zh-TW" sz="1600" dirty="0"/>
              <a:t>。 </a:t>
            </a:r>
            <a:endParaRPr lang="en-US" altLang="zh-TW" sz="1600" b="1" dirty="0">
              <a:solidFill>
                <a:srgbClr val="003399"/>
              </a:solidFill>
            </a:endParaRPr>
          </a:p>
          <a:p>
            <a:pPr lvl="1">
              <a:spcAft>
                <a:spcPts val="600"/>
              </a:spcAft>
              <a:buNone/>
              <a:defRPr/>
            </a:pPr>
            <a:endParaRPr lang="en-US" altLang="zh-TW" sz="1800" b="1" dirty="0">
              <a:ea typeface="新細明體" panose="02020500000000000000" pitchFamily="18" charset="-120"/>
            </a:endParaRPr>
          </a:p>
          <a:p>
            <a:pPr marL="0" indent="0">
              <a:buNone/>
            </a:pPr>
            <a:r>
              <a:rPr lang="zh-TW" altLang="en-US" sz="1600" dirty="0"/>
              <a:t>     有大量文件分析、</a:t>
            </a:r>
            <a:r>
              <a:rPr lang="zh-TW" altLang="en-US" sz="1600" dirty="0">
                <a:highlight>
                  <a:srgbClr val="FFFF00"/>
                </a:highlight>
              </a:rPr>
              <a:t>交叉比對及查訪來源，是該調查的核心方法</a:t>
            </a:r>
            <a:r>
              <a:rPr lang="zh-TW" altLang="en-US" sz="1600" dirty="0"/>
              <a:t>。無可見證據顯示該團隊公開承認「使用 </a:t>
            </a:r>
            <a:r>
              <a:rPr lang="en-US" altLang="zh-TW" sz="1600" dirty="0"/>
              <a:t>AI </a:t>
            </a:r>
            <a:r>
              <a:rPr lang="zh-TW" altLang="en-US" sz="1600" dirty="0"/>
              <a:t>工具」作為核心分析手段。</a:t>
            </a:r>
            <a:endParaRPr lang="zh-TW" altLang="en-US" dirty="0">
              <a:ea typeface="新細明體" panose="02020500000000000000" pitchFamily="18" charset="-120"/>
            </a:endParaRPr>
          </a:p>
        </p:txBody>
      </p:sp>
      <p:sp>
        <p:nvSpPr>
          <p:cNvPr id="36868" name="文字方塊 1">
            <a:extLst>
              <a:ext uri="{FF2B5EF4-FFF2-40B4-BE49-F238E27FC236}">
                <a16:creationId xmlns:a16="http://schemas.microsoft.com/office/drawing/2014/main" id="{204A8CF0-29B6-D858-F475-B3DD2DE26A55}"/>
              </a:ext>
            </a:extLst>
          </p:cNvPr>
          <p:cNvSpPr txBox="1">
            <a:spLocks noChangeArrowheads="1"/>
          </p:cNvSpPr>
          <p:nvPr/>
        </p:nvSpPr>
        <p:spPr bwMode="auto">
          <a:xfrm>
            <a:off x="1828800" y="4114801"/>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
        <p:nvSpPr>
          <p:cNvPr id="36870" name="文字方塊 4">
            <a:extLst>
              <a:ext uri="{FF2B5EF4-FFF2-40B4-BE49-F238E27FC236}">
                <a16:creationId xmlns:a16="http://schemas.microsoft.com/office/drawing/2014/main" id="{6CFF307D-9083-F890-50F4-A512B8B90FE7}"/>
              </a:ext>
            </a:extLst>
          </p:cNvPr>
          <p:cNvSpPr txBox="1">
            <a:spLocks noChangeArrowheads="1"/>
          </p:cNvSpPr>
          <p:nvPr/>
        </p:nvSpPr>
        <p:spPr bwMode="auto">
          <a:xfrm>
            <a:off x="2209800" y="5389563"/>
            <a:ext cx="4572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53D928E-575D-4032-A722-BFDABD671AD0}"/>
              </a:ext>
            </a:extLst>
          </p:cNvPr>
          <p:cNvSpPr>
            <a:spLocks noGrp="1" noChangeArrowheads="1"/>
          </p:cNvSpPr>
          <p:nvPr>
            <p:ph type="title"/>
          </p:nvPr>
        </p:nvSpPr>
        <p:spPr>
          <a:xfrm>
            <a:off x="0" y="0"/>
            <a:ext cx="11973464" cy="437703"/>
          </a:xfrm>
          <a:solidFill>
            <a:srgbClr val="08045C"/>
          </a:solidFill>
        </p:spPr>
        <p:txBody>
          <a:bodyPr/>
          <a:lstStyle/>
          <a:p>
            <a:pPr eaLnBrk="1" hangingPunct="1"/>
            <a:r>
              <a:rPr lang="en-US" altLang="zh-TW" sz="2400" dirty="0">
                <a:solidFill>
                  <a:schemeClr val="bg1"/>
                </a:solidFill>
                <a:ea typeface="新細明體" panose="02020500000000000000" pitchFamily="18" charset="-120"/>
              </a:rPr>
              <a:t>           </a:t>
            </a:r>
            <a:r>
              <a:rPr lang="en-US" altLang="zh-TW" sz="2000" dirty="0">
                <a:solidFill>
                  <a:schemeClr val="bg1"/>
                </a:solidFill>
                <a:ea typeface="新細明體" panose="02020500000000000000" pitchFamily="18" charset="-120"/>
              </a:rPr>
              <a:t>B2C</a:t>
            </a:r>
            <a:r>
              <a:rPr lang="zh-TW" altLang="en-US" sz="2000" dirty="0">
                <a:solidFill>
                  <a:schemeClr val="bg1"/>
                </a:solidFill>
                <a:ea typeface="新細明體" panose="02020500000000000000" pitchFamily="18" charset="-120"/>
              </a:rPr>
              <a:t> </a:t>
            </a:r>
            <a:r>
              <a:rPr lang="en-US" altLang="zh-TW" sz="20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內容提供商</a:t>
            </a:r>
            <a:r>
              <a:rPr lang="en-US" altLang="zh-TW" sz="2000" dirty="0">
                <a:solidFill>
                  <a:schemeClr val="bg1"/>
                </a:solidFill>
                <a:ea typeface="新細明體" panose="02020500000000000000" pitchFamily="18" charset="-120"/>
              </a:rPr>
              <a:t>(Content Provider)</a:t>
            </a:r>
            <a:r>
              <a:rPr lang="zh-TW" altLang="en-US" sz="2000" dirty="0">
                <a:solidFill>
                  <a:schemeClr val="bg1"/>
                </a:solidFill>
                <a:ea typeface="新細明體" panose="02020500000000000000" pitchFamily="18" charset="-120"/>
              </a:rPr>
              <a:t> </a:t>
            </a:r>
            <a:r>
              <a:rPr lang="en-US" altLang="zh-TW" sz="20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有限的新聞閱讀  困獸之鬥或新獲利模式？</a:t>
            </a:r>
            <a:endParaRPr lang="en-US" altLang="zh-TW" sz="2400" dirty="0">
              <a:solidFill>
                <a:schemeClr val="bg1"/>
              </a:solidFill>
              <a:ea typeface="新細明體" panose="02020500000000000000" pitchFamily="18" charset="-120"/>
            </a:endParaRPr>
          </a:p>
        </p:txBody>
      </p:sp>
      <p:sp>
        <p:nvSpPr>
          <p:cNvPr id="20483" name="Rectangle 3">
            <a:extLst>
              <a:ext uri="{FF2B5EF4-FFF2-40B4-BE49-F238E27FC236}">
                <a16:creationId xmlns:a16="http://schemas.microsoft.com/office/drawing/2014/main" id="{0CB7425E-0967-4141-BE30-FD81BB285BEF}"/>
              </a:ext>
            </a:extLst>
          </p:cNvPr>
          <p:cNvSpPr>
            <a:spLocks noGrp="1" noChangeArrowheads="1"/>
          </p:cNvSpPr>
          <p:nvPr>
            <p:ph idx="1"/>
          </p:nvPr>
        </p:nvSpPr>
        <p:spPr>
          <a:xfrm>
            <a:off x="1900238" y="685801"/>
            <a:ext cx="8691562" cy="5865813"/>
          </a:xfrm>
        </p:spPr>
        <p:txBody>
          <a:bodyPr/>
          <a:lstStyle/>
          <a:p>
            <a:pPr marL="0" indent="0">
              <a:spcAft>
                <a:spcPts val="1200"/>
              </a:spcAft>
            </a:pPr>
            <a:endParaRPr lang="en-US" altLang="zh-TW" sz="2000" dirty="0">
              <a:ea typeface="新細明體" panose="02020500000000000000" pitchFamily="18" charset="-120"/>
            </a:endParaRPr>
          </a:p>
          <a:p>
            <a:pPr lvl="1">
              <a:spcAft>
                <a:spcPts val="600"/>
              </a:spcAft>
              <a:buNone/>
            </a:pPr>
            <a:endParaRPr lang="en-US" altLang="zh-TW" sz="1800" b="1" dirty="0">
              <a:ea typeface="新細明體" panose="02020500000000000000" pitchFamily="18" charset="-120"/>
            </a:endParaRPr>
          </a:p>
          <a:p>
            <a:pPr lvl="1">
              <a:spcAft>
                <a:spcPts val="600"/>
              </a:spcAft>
              <a:buNone/>
            </a:pPr>
            <a:r>
              <a:rPr lang="en-US" altLang="zh-TW" sz="1800" b="1" dirty="0">
                <a:solidFill>
                  <a:srgbClr val="C00000"/>
                </a:solidFill>
                <a:ea typeface="新細明體" panose="02020500000000000000" pitchFamily="18" charset="-120"/>
              </a:rPr>
              <a:t> </a:t>
            </a:r>
            <a:endParaRPr lang="zh-TW" altLang="en-US" dirty="0">
              <a:ea typeface="新細明體" panose="02020500000000000000" pitchFamily="18" charset="-120"/>
            </a:endParaRPr>
          </a:p>
        </p:txBody>
      </p:sp>
      <p:pic>
        <p:nvPicPr>
          <p:cNvPr id="20484" name="圖片 1">
            <a:extLst>
              <a:ext uri="{FF2B5EF4-FFF2-40B4-BE49-F238E27FC236}">
                <a16:creationId xmlns:a16="http://schemas.microsoft.com/office/drawing/2014/main" id="{192BE7D1-7249-4BE0-9473-306B8FB55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0" t="14816" r="13750" b="19370"/>
          <a:stretch>
            <a:fillRect/>
          </a:stretch>
        </p:blipFill>
        <p:spPr bwMode="auto">
          <a:xfrm>
            <a:off x="277565" y="846932"/>
            <a:ext cx="77724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圖片 5">
            <a:extLst>
              <a:ext uri="{FF2B5EF4-FFF2-40B4-BE49-F238E27FC236}">
                <a16:creationId xmlns:a16="http://schemas.microsoft.com/office/drawing/2014/main" id="{9C310231-839F-4DEE-BF4A-AFAB29516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00" t="44597" r="37672" b="22147"/>
          <a:stretch>
            <a:fillRect/>
          </a:stretch>
        </p:blipFill>
        <p:spPr bwMode="auto">
          <a:xfrm>
            <a:off x="1425735" y="3729830"/>
            <a:ext cx="4551362"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右大括弧 1">
            <a:extLst>
              <a:ext uri="{FF2B5EF4-FFF2-40B4-BE49-F238E27FC236}">
                <a16:creationId xmlns:a16="http://schemas.microsoft.com/office/drawing/2014/main" id="{0F7453A9-77E5-43B3-9927-08C42CAB77FD}"/>
              </a:ext>
            </a:extLst>
          </p:cNvPr>
          <p:cNvSpPr>
            <a:spLocks/>
          </p:cNvSpPr>
          <p:nvPr/>
        </p:nvSpPr>
        <p:spPr bwMode="auto">
          <a:xfrm rot="10800000">
            <a:off x="1964889" y="2272832"/>
            <a:ext cx="228600" cy="1524000"/>
          </a:xfrm>
          <a:prstGeom prst="rightBrace">
            <a:avLst>
              <a:gd name="adj1" fmla="val 8333"/>
              <a:gd name="adj2" fmla="val 50000"/>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2400">
              <a:solidFill>
                <a:schemeClr val="tx1"/>
              </a:solidFill>
              <a:latin typeface="Tahoma" panose="020B0604030504040204" pitchFamily="34" charset="0"/>
              <a:ea typeface="新細明體" panose="02020500000000000000" pitchFamily="18" charset="-120"/>
            </a:endParaRPr>
          </a:p>
        </p:txBody>
      </p:sp>
      <p:sp>
        <p:nvSpPr>
          <p:cNvPr id="19463" name="文字方塊 2">
            <a:extLst>
              <a:ext uri="{FF2B5EF4-FFF2-40B4-BE49-F238E27FC236}">
                <a16:creationId xmlns:a16="http://schemas.microsoft.com/office/drawing/2014/main" id="{15A1C5B8-E85D-4590-930B-09923CD11CEA}"/>
              </a:ext>
            </a:extLst>
          </p:cNvPr>
          <p:cNvSpPr txBox="1">
            <a:spLocks noChangeArrowheads="1"/>
          </p:cNvSpPr>
          <p:nvPr/>
        </p:nvSpPr>
        <p:spPr bwMode="auto">
          <a:xfrm>
            <a:off x="1355289" y="1545795"/>
            <a:ext cx="1447800" cy="584775"/>
          </a:xfrm>
          <a:prstGeom prst="rect">
            <a:avLst/>
          </a:prstGeom>
          <a:noFill/>
          <a:ln>
            <a:noFill/>
          </a:ln>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zh-TW" altLang="en-US" sz="1600" b="1" dirty="0">
                <a:solidFill>
                  <a:srgbClr val="002060"/>
                </a:solidFill>
                <a:highlight>
                  <a:srgbClr val="FFFF00"/>
                </a:highlight>
                <a:latin typeface="Tahoma" panose="020B0604030504040204" pitchFamily="34" charset="0"/>
                <a:ea typeface="新細明體" panose="02020500000000000000" pitchFamily="18" charset="-120"/>
              </a:rPr>
              <a:t>有限的新聞</a:t>
            </a:r>
            <a:endParaRPr lang="en-US" altLang="zh-TW" sz="1600" b="1" dirty="0">
              <a:solidFill>
                <a:srgbClr val="002060"/>
              </a:solidFill>
              <a:highlight>
                <a:srgbClr val="FFFF00"/>
              </a:highlight>
              <a:latin typeface="Tahoma" panose="020B0604030504040204" pitchFamily="34" charset="0"/>
              <a:ea typeface="新細明體" panose="02020500000000000000" pitchFamily="18" charset="-120"/>
            </a:endParaRPr>
          </a:p>
          <a:p>
            <a:pPr>
              <a:spcBef>
                <a:spcPct val="0"/>
              </a:spcBef>
              <a:buClrTx/>
              <a:buSzTx/>
              <a:buFontTx/>
              <a:buNone/>
              <a:defRPr/>
            </a:pPr>
            <a:r>
              <a:rPr lang="zh-TW" altLang="en-US" sz="1600" b="1" dirty="0">
                <a:solidFill>
                  <a:srgbClr val="002060"/>
                </a:solidFill>
                <a:highlight>
                  <a:srgbClr val="FFFF00"/>
                </a:highlight>
                <a:latin typeface="Tahoma" panose="020B0604030504040204" pitchFamily="34" charset="0"/>
                <a:ea typeface="新細明體" panose="02020500000000000000" pitchFamily="18" charset="-120"/>
              </a:rPr>
              <a:t>閱讀</a:t>
            </a:r>
            <a:r>
              <a:rPr lang="en-US" altLang="zh-TW" sz="1600" b="1" dirty="0">
                <a:solidFill>
                  <a:srgbClr val="002060"/>
                </a:solidFill>
                <a:highlight>
                  <a:srgbClr val="FFFF00"/>
                </a:highlight>
                <a:latin typeface="Tahoma" panose="020B0604030504040204" pitchFamily="34" charset="0"/>
                <a:ea typeface="新細明體" panose="02020500000000000000" pitchFamily="18" charset="-120"/>
              </a:rPr>
              <a:t>…</a:t>
            </a:r>
            <a:endParaRPr lang="zh-TW" altLang="en-US" sz="1600" b="1" dirty="0">
              <a:solidFill>
                <a:srgbClr val="002060"/>
              </a:solidFill>
              <a:highlight>
                <a:srgbClr val="FFFF00"/>
              </a:highlight>
              <a:latin typeface="Tahoma" panose="020B0604030504040204" pitchFamily="34" charset="0"/>
              <a:ea typeface="新細明體" panose="02020500000000000000" pitchFamily="18" charset="-120"/>
            </a:endParaRPr>
          </a:p>
        </p:txBody>
      </p:sp>
      <p:pic>
        <p:nvPicPr>
          <p:cNvPr id="2" name="圖片 1">
            <a:extLst>
              <a:ext uri="{FF2B5EF4-FFF2-40B4-BE49-F238E27FC236}">
                <a16:creationId xmlns:a16="http://schemas.microsoft.com/office/drawing/2014/main" id="{C99CF0B9-E9F4-8ACD-8934-5D1AE67D287C}"/>
              </a:ext>
            </a:extLst>
          </p:cNvPr>
          <p:cNvPicPr>
            <a:picLocks noChangeAspect="1"/>
          </p:cNvPicPr>
          <p:nvPr/>
        </p:nvPicPr>
        <p:blipFill>
          <a:blip r:embed="rId5"/>
          <a:srcRect l="38429" t="22420" r="24867" b="13037"/>
          <a:stretch/>
        </p:blipFill>
        <p:spPr>
          <a:xfrm>
            <a:off x="7435190" y="1215828"/>
            <a:ext cx="4474896" cy="4426344"/>
          </a:xfrm>
          <a:prstGeom prst="rect">
            <a:avLst/>
          </a:prstGeom>
        </p:spPr>
      </p:pic>
      <p:pic>
        <p:nvPicPr>
          <p:cNvPr id="3" name="圖片 2">
            <a:extLst>
              <a:ext uri="{FF2B5EF4-FFF2-40B4-BE49-F238E27FC236}">
                <a16:creationId xmlns:a16="http://schemas.microsoft.com/office/drawing/2014/main" id="{0A1D04B3-23BF-497B-D249-6F9DB8ABA82A}"/>
              </a:ext>
            </a:extLst>
          </p:cNvPr>
          <p:cNvPicPr>
            <a:picLocks noChangeAspect="1"/>
          </p:cNvPicPr>
          <p:nvPr/>
        </p:nvPicPr>
        <p:blipFill>
          <a:blip r:embed="rId6"/>
          <a:srcRect l="19513" t="79172" r="38540" b="15400"/>
          <a:stretch/>
        </p:blipFill>
        <p:spPr>
          <a:xfrm>
            <a:off x="6800268" y="6048064"/>
            <a:ext cx="5114167" cy="372233"/>
          </a:xfrm>
          <a:prstGeom prst="rect">
            <a:avLst/>
          </a:prstGeom>
        </p:spPr>
      </p:pic>
      <p:sp>
        <p:nvSpPr>
          <p:cNvPr id="4" name="文字方塊 3">
            <a:extLst>
              <a:ext uri="{FF2B5EF4-FFF2-40B4-BE49-F238E27FC236}">
                <a16:creationId xmlns:a16="http://schemas.microsoft.com/office/drawing/2014/main" id="{5ADD70DD-9C90-0A16-C123-CFBEB7DF24E7}"/>
              </a:ext>
            </a:extLst>
          </p:cNvPr>
          <p:cNvSpPr txBox="1"/>
          <p:nvPr/>
        </p:nvSpPr>
        <p:spPr>
          <a:xfrm>
            <a:off x="7435190" y="5164432"/>
            <a:ext cx="3244312" cy="307777"/>
          </a:xfrm>
          <a:prstGeom prst="rect">
            <a:avLst/>
          </a:prstGeom>
          <a:noFill/>
        </p:spPr>
        <p:txBody>
          <a:bodyPr wrap="square" rtlCol="0">
            <a:spAutoFit/>
          </a:bodyPr>
          <a:lstStyle/>
          <a:p>
            <a:pPr>
              <a:spcBef>
                <a:spcPct val="0"/>
              </a:spcBef>
              <a:buClrTx/>
              <a:buSzTx/>
              <a:buFontTx/>
              <a:buNone/>
              <a:defRPr/>
            </a:pPr>
            <a:r>
              <a:rPr lang="zh-TW" altLang="en-US" sz="1400" b="1" dirty="0">
                <a:highlight>
                  <a:srgbClr val="FFFF00"/>
                </a:highlight>
              </a:rPr>
              <a:t>其他，如</a:t>
            </a:r>
            <a:r>
              <a:rPr lang="en-US" altLang="zh-TW" sz="1400" b="1" dirty="0">
                <a:highlight>
                  <a:srgbClr val="FFFF00"/>
                </a:highlight>
              </a:rPr>
              <a:t>ChatGPT</a:t>
            </a:r>
            <a:r>
              <a:rPr lang="zh-TW" altLang="en-US" sz="1400" b="1" dirty="0">
                <a:solidFill>
                  <a:srgbClr val="002060"/>
                </a:solidFill>
                <a:highlight>
                  <a:srgbClr val="FFFF00"/>
                </a:highlight>
                <a:latin typeface="Tahoma" panose="020B0604030504040204" pitchFamily="34" charset="0"/>
              </a:rPr>
              <a:t>有限的閱讀</a:t>
            </a:r>
            <a:r>
              <a:rPr lang="zh-TW" altLang="en-US" sz="1400" b="1" dirty="0">
                <a:solidFill>
                  <a:srgbClr val="002060"/>
                </a:solidFill>
                <a:latin typeface="Tahoma" panose="020B0604030504040204" pitchFamily="34" charset="0"/>
              </a:rPr>
              <a:t>問話</a:t>
            </a:r>
            <a:endParaRPr lang="zh-TW" altLang="en-US" sz="1400" b="1" dirty="0">
              <a:highlight>
                <a:srgbClr val="FFFF00"/>
              </a:highlight>
            </a:endParaRPr>
          </a:p>
        </p:txBody>
      </p:sp>
      <p:sp>
        <p:nvSpPr>
          <p:cNvPr id="5" name="文字方塊 4">
            <a:extLst>
              <a:ext uri="{FF2B5EF4-FFF2-40B4-BE49-F238E27FC236}">
                <a16:creationId xmlns:a16="http://schemas.microsoft.com/office/drawing/2014/main" id="{33BCA5F9-629D-23B6-6D18-FAC8B316F493}"/>
              </a:ext>
            </a:extLst>
          </p:cNvPr>
          <p:cNvSpPr txBox="1"/>
          <p:nvPr/>
        </p:nvSpPr>
        <p:spPr>
          <a:xfrm>
            <a:off x="7435190" y="5837045"/>
            <a:ext cx="1401346" cy="307777"/>
          </a:xfrm>
          <a:prstGeom prst="rect">
            <a:avLst/>
          </a:prstGeom>
          <a:noFill/>
        </p:spPr>
        <p:txBody>
          <a:bodyPr wrap="none" rtlCol="0">
            <a:spAutoFit/>
          </a:bodyPr>
          <a:lstStyle/>
          <a:p>
            <a:r>
              <a:rPr lang="zh-TW" altLang="en-US" sz="1400" b="1" dirty="0"/>
              <a:t> </a:t>
            </a:r>
            <a:r>
              <a:rPr lang="zh-TW" altLang="en-US" sz="1400" b="1" dirty="0">
                <a:highlight>
                  <a:srgbClr val="FFFF00"/>
                </a:highlight>
              </a:rPr>
              <a:t>如 </a:t>
            </a:r>
            <a:r>
              <a:rPr lang="en-US" altLang="zh-TW" sz="1400" b="1" dirty="0">
                <a:highlight>
                  <a:srgbClr val="FFFF00"/>
                </a:highlight>
              </a:rPr>
              <a:t>Bing-Copilot </a:t>
            </a:r>
            <a:endParaRPr lang="zh-TW" altLang="en-US" sz="1400" b="1" dirty="0">
              <a:highlight>
                <a:srgbClr val="FFFF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53D928E-575D-4032-A722-BFDABD671AD0}"/>
              </a:ext>
            </a:extLst>
          </p:cNvPr>
          <p:cNvSpPr>
            <a:spLocks noGrp="1" noChangeArrowheads="1"/>
          </p:cNvSpPr>
          <p:nvPr>
            <p:ph type="title"/>
          </p:nvPr>
        </p:nvSpPr>
        <p:spPr>
          <a:xfrm>
            <a:off x="0" y="0"/>
            <a:ext cx="12120113" cy="491706"/>
          </a:xfrm>
          <a:solidFill>
            <a:srgbClr val="08045C"/>
          </a:solidFill>
        </p:spPr>
        <p:txBody>
          <a:bodyPr/>
          <a:lstStyle/>
          <a:p>
            <a:pPr eaLnBrk="1" hangingPunct="1"/>
            <a:r>
              <a:rPr lang="en-US" altLang="zh-TW" sz="2400" dirty="0">
                <a:solidFill>
                  <a:schemeClr val="bg1"/>
                </a:solidFill>
                <a:ea typeface="新細明體" panose="02020500000000000000" pitchFamily="18" charset="-120"/>
              </a:rPr>
              <a:t>            </a:t>
            </a:r>
            <a:r>
              <a:rPr lang="en-US" altLang="zh-TW" sz="1800" dirty="0">
                <a:solidFill>
                  <a:schemeClr val="bg1"/>
                </a:solidFill>
                <a:ea typeface="新細明體" panose="02020500000000000000" pitchFamily="18" charset="-120"/>
              </a:rPr>
              <a:t>B2C</a:t>
            </a:r>
            <a:r>
              <a:rPr lang="zh-TW" altLang="en-US" sz="1800" dirty="0">
                <a:solidFill>
                  <a:schemeClr val="bg1"/>
                </a:solidFill>
                <a:ea typeface="新細明體" panose="02020500000000000000" pitchFamily="18" charset="-120"/>
              </a:rPr>
              <a:t> </a:t>
            </a:r>
            <a:r>
              <a:rPr lang="en-US" altLang="zh-TW" sz="1800" dirty="0">
                <a:solidFill>
                  <a:schemeClr val="bg1"/>
                </a:solidFill>
                <a:ea typeface="新細明體" panose="02020500000000000000" pitchFamily="18" charset="-120"/>
              </a:rPr>
              <a:t>: </a:t>
            </a:r>
            <a:r>
              <a:rPr lang="zh-TW" altLang="en-US" sz="1800" dirty="0">
                <a:solidFill>
                  <a:schemeClr val="bg1"/>
                </a:solidFill>
                <a:ea typeface="新細明體" panose="02020500000000000000" pitchFamily="18" charset="-120"/>
              </a:rPr>
              <a:t>內容提供商</a:t>
            </a:r>
            <a:r>
              <a:rPr lang="en-US" altLang="zh-TW" sz="1800" dirty="0">
                <a:solidFill>
                  <a:schemeClr val="bg1"/>
                </a:solidFill>
                <a:ea typeface="新細明體" panose="02020500000000000000" pitchFamily="18" charset="-120"/>
              </a:rPr>
              <a:t>(Content Provider)</a:t>
            </a:r>
            <a:r>
              <a:rPr lang="zh-TW" altLang="en-US" sz="1800" dirty="0">
                <a:solidFill>
                  <a:schemeClr val="bg1"/>
                </a:solidFill>
                <a:ea typeface="新細明體" panose="02020500000000000000" pitchFamily="18" charset="-120"/>
              </a:rPr>
              <a:t> </a:t>
            </a:r>
            <a:r>
              <a:rPr lang="en-US" altLang="zh-TW" sz="1800" dirty="0">
                <a:solidFill>
                  <a:schemeClr val="bg1"/>
                </a:solidFill>
                <a:ea typeface="新細明體" panose="02020500000000000000" pitchFamily="18" charset="-120"/>
              </a:rPr>
              <a:t>: </a:t>
            </a:r>
            <a:r>
              <a:rPr lang="zh-TW" altLang="en-US" sz="1800" dirty="0">
                <a:solidFill>
                  <a:schemeClr val="bg1"/>
                </a:solidFill>
                <a:ea typeface="新細明體" panose="02020500000000000000" pitchFamily="18" charset="-120"/>
              </a:rPr>
              <a:t>有限的新聞閱讀  困獸之鬥或新獲利模式？</a:t>
            </a:r>
            <a:endParaRPr lang="en-US" altLang="zh-TW" sz="2400" dirty="0">
              <a:solidFill>
                <a:schemeClr val="bg1"/>
              </a:solidFill>
              <a:ea typeface="新細明體" panose="02020500000000000000" pitchFamily="18" charset="-120"/>
            </a:endParaRPr>
          </a:p>
        </p:txBody>
      </p:sp>
      <p:sp>
        <p:nvSpPr>
          <p:cNvPr id="20483" name="Rectangle 3">
            <a:extLst>
              <a:ext uri="{FF2B5EF4-FFF2-40B4-BE49-F238E27FC236}">
                <a16:creationId xmlns:a16="http://schemas.microsoft.com/office/drawing/2014/main" id="{0CB7425E-0967-4141-BE30-FD81BB285BEF}"/>
              </a:ext>
            </a:extLst>
          </p:cNvPr>
          <p:cNvSpPr>
            <a:spLocks noGrp="1" noChangeArrowheads="1"/>
          </p:cNvSpPr>
          <p:nvPr>
            <p:ph idx="1"/>
          </p:nvPr>
        </p:nvSpPr>
        <p:spPr>
          <a:xfrm>
            <a:off x="1908784" y="685801"/>
            <a:ext cx="8691562" cy="5865813"/>
          </a:xfrm>
        </p:spPr>
        <p:txBody>
          <a:bodyPr/>
          <a:lstStyle/>
          <a:p>
            <a:pPr marL="0" indent="0">
              <a:spcAft>
                <a:spcPts val="1200"/>
              </a:spcAft>
            </a:pPr>
            <a:endParaRPr lang="en-US" altLang="zh-TW" sz="2000" dirty="0">
              <a:ea typeface="新細明體" panose="02020500000000000000" pitchFamily="18" charset="-120"/>
            </a:endParaRPr>
          </a:p>
          <a:p>
            <a:pPr lvl="1">
              <a:spcAft>
                <a:spcPts val="600"/>
              </a:spcAft>
              <a:buNone/>
            </a:pPr>
            <a:endParaRPr lang="en-US" altLang="zh-TW" sz="1800" b="1" dirty="0">
              <a:ea typeface="新細明體" panose="02020500000000000000" pitchFamily="18" charset="-120"/>
            </a:endParaRPr>
          </a:p>
          <a:p>
            <a:pPr lvl="1">
              <a:spcAft>
                <a:spcPts val="600"/>
              </a:spcAft>
              <a:buNone/>
            </a:pPr>
            <a:r>
              <a:rPr lang="en-US" altLang="zh-TW" sz="1800" b="1" dirty="0">
                <a:solidFill>
                  <a:srgbClr val="C00000"/>
                </a:solidFill>
                <a:ea typeface="新細明體" panose="02020500000000000000" pitchFamily="18" charset="-120"/>
              </a:rPr>
              <a:t> </a:t>
            </a:r>
            <a:endParaRPr lang="zh-TW" altLang="en-US" dirty="0">
              <a:ea typeface="新細明體" panose="02020500000000000000" pitchFamily="18" charset="-120"/>
            </a:endParaRPr>
          </a:p>
        </p:txBody>
      </p:sp>
      <p:sp>
        <p:nvSpPr>
          <p:cNvPr id="19463" name="文字方塊 2">
            <a:extLst>
              <a:ext uri="{FF2B5EF4-FFF2-40B4-BE49-F238E27FC236}">
                <a16:creationId xmlns:a16="http://schemas.microsoft.com/office/drawing/2014/main" id="{15A1C5B8-E85D-4590-930B-09923CD11CEA}"/>
              </a:ext>
            </a:extLst>
          </p:cNvPr>
          <p:cNvSpPr txBox="1">
            <a:spLocks noChangeArrowheads="1"/>
          </p:cNvSpPr>
          <p:nvPr/>
        </p:nvSpPr>
        <p:spPr bwMode="auto">
          <a:xfrm>
            <a:off x="622547" y="685801"/>
            <a:ext cx="4038230" cy="338554"/>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zh-TW" altLang="en-US" sz="1600" b="1" dirty="0">
                <a:solidFill>
                  <a:srgbClr val="002060"/>
                </a:solidFill>
                <a:highlight>
                  <a:srgbClr val="FFFF00"/>
                </a:highlight>
                <a:latin typeface="Tahoma" panose="020B0604030504040204" pitchFamily="34" charset="0"/>
                <a:ea typeface="新細明體" panose="02020500000000000000" pitchFamily="18" charset="-120"/>
              </a:rPr>
              <a:t>二話不說，伸手要付錢：</a:t>
            </a:r>
          </a:p>
        </p:txBody>
      </p:sp>
      <p:pic>
        <p:nvPicPr>
          <p:cNvPr id="2" name="圖片 1">
            <a:extLst>
              <a:ext uri="{FF2B5EF4-FFF2-40B4-BE49-F238E27FC236}">
                <a16:creationId xmlns:a16="http://schemas.microsoft.com/office/drawing/2014/main" id="{D85C846C-B9DE-5204-8A91-015CED1BC14B}"/>
              </a:ext>
            </a:extLst>
          </p:cNvPr>
          <p:cNvPicPr>
            <a:picLocks noChangeAspect="1"/>
          </p:cNvPicPr>
          <p:nvPr/>
        </p:nvPicPr>
        <p:blipFill>
          <a:blip r:embed="rId3"/>
          <a:srcRect l="17134" t="13075" r="21525" b="4886"/>
          <a:stretch/>
        </p:blipFill>
        <p:spPr>
          <a:xfrm>
            <a:off x="467745" y="1024355"/>
            <a:ext cx="6141854" cy="4620552"/>
          </a:xfrm>
          <a:prstGeom prst="rect">
            <a:avLst/>
          </a:prstGeom>
        </p:spPr>
      </p:pic>
      <p:pic>
        <p:nvPicPr>
          <p:cNvPr id="3" name="圖片 2">
            <a:extLst>
              <a:ext uri="{FF2B5EF4-FFF2-40B4-BE49-F238E27FC236}">
                <a16:creationId xmlns:a16="http://schemas.microsoft.com/office/drawing/2014/main" id="{A3C8313F-D387-931C-B24D-ECE3C11063AB}"/>
              </a:ext>
            </a:extLst>
          </p:cNvPr>
          <p:cNvPicPr>
            <a:picLocks noChangeAspect="1"/>
          </p:cNvPicPr>
          <p:nvPr/>
        </p:nvPicPr>
        <p:blipFill>
          <a:blip r:embed="rId4"/>
          <a:srcRect l="30531" t="14750" r="31769" b="27670"/>
          <a:stretch/>
        </p:blipFill>
        <p:spPr>
          <a:xfrm>
            <a:off x="6888617" y="1508623"/>
            <a:ext cx="4631034" cy="3978777"/>
          </a:xfrm>
          <a:prstGeom prst="rect">
            <a:avLst/>
          </a:prstGeom>
        </p:spPr>
      </p:pic>
    </p:spTree>
    <p:extLst>
      <p:ext uri="{BB962C8B-B14F-4D97-AF65-F5344CB8AC3E}">
        <p14:creationId xmlns:p14="http://schemas.microsoft.com/office/powerpoint/2010/main" val="146089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DEEA86F8-80DF-7AEE-86C9-BB48023DBDFC}"/>
              </a:ext>
            </a:extLst>
          </p:cNvPr>
          <p:cNvSpPr txBox="1">
            <a:spLocks noChangeArrowheads="1"/>
          </p:cNvSpPr>
          <p:nvPr/>
        </p:nvSpPr>
        <p:spPr bwMode="auto">
          <a:xfrm>
            <a:off x="241540" y="93663"/>
            <a:ext cx="11818188" cy="493085"/>
          </a:xfrm>
          <a:prstGeom prst="rect">
            <a:avLst/>
          </a:prstGeom>
          <a:solidFill>
            <a:schemeClr val="tx2"/>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2600" kern="0">
                <a:solidFill>
                  <a:schemeClr val="bg1"/>
                </a:solidFill>
                <a:ea typeface="新細明體" panose="02020500000000000000" pitchFamily="18" charset="-120"/>
              </a:rPr>
              <a:t> </a:t>
            </a:r>
            <a:endParaRPr lang="en-US" altLang="zh-TW" sz="2800" kern="0">
              <a:solidFill>
                <a:schemeClr val="bg1"/>
              </a:solidFill>
              <a:ea typeface="華康中黑體" pitchFamily="49" charset="-120"/>
            </a:endParaRPr>
          </a:p>
        </p:txBody>
      </p:sp>
      <p:sp>
        <p:nvSpPr>
          <p:cNvPr id="157699" name="文字方塊 3">
            <a:extLst>
              <a:ext uri="{FF2B5EF4-FFF2-40B4-BE49-F238E27FC236}">
                <a16:creationId xmlns:a16="http://schemas.microsoft.com/office/drawing/2014/main" id="{9B333598-CBC7-51A1-FF5E-4AE0A18F3CEF}"/>
              </a:ext>
            </a:extLst>
          </p:cNvPr>
          <p:cNvSpPr txBox="1">
            <a:spLocks noChangeArrowheads="1"/>
          </p:cNvSpPr>
          <p:nvPr/>
        </p:nvSpPr>
        <p:spPr bwMode="auto">
          <a:xfrm>
            <a:off x="698740" y="17463"/>
            <a:ext cx="111453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en-US" altLang="zh-TW" sz="1400" b="1" dirty="0">
                <a:solidFill>
                  <a:schemeClr val="bg1"/>
                </a:solidFill>
                <a:latin typeface="Tahoma" panose="020B0604030504040204" pitchFamily="34" charset="0"/>
                <a:ea typeface="新細明體" panose="02020500000000000000" pitchFamily="18" charset="-120"/>
              </a:rPr>
              <a:t>( 0118.21) </a:t>
            </a:r>
            <a:r>
              <a:rPr lang="zh-TW" altLang="zh-TW" sz="1600" b="1" dirty="0">
                <a:solidFill>
                  <a:schemeClr val="bg1"/>
                </a:solidFill>
                <a:latin typeface="Tahoma" panose="020B0604030504040204" pitchFamily="34" charset="0"/>
                <a:ea typeface="新細明體" panose="02020500000000000000" pitchFamily="18" charset="-120"/>
              </a:rPr>
              <a:t>反制新聞付費？</a:t>
            </a:r>
            <a:r>
              <a:rPr lang="zh-TW" altLang="en-US" sz="1600" b="1" dirty="0">
                <a:solidFill>
                  <a:schemeClr val="bg1"/>
                </a:solidFill>
                <a:latin typeface="Tahoma" panose="020B0604030504040204" pitchFamily="34" charset="0"/>
                <a:ea typeface="新細明體" panose="02020500000000000000" pitchFamily="18" charset="-120"/>
              </a:rPr>
              <a:t>                                                                                                                                               </a:t>
            </a:r>
            <a:r>
              <a:rPr lang="en-US" altLang="zh-TW" sz="1600" b="1" dirty="0">
                <a:solidFill>
                  <a:schemeClr val="bg1"/>
                </a:solidFill>
                <a:latin typeface="Tahoma" panose="020B0604030504040204" pitchFamily="34" charset="0"/>
                <a:ea typeface="新細明體" panose="02020500000000000000" pitchFamily="18" charset="-120"/>
              </a:rPr>
              <a:t>Google</a:t>
            </a:r>
            <a:r>
              <a:rPr lang="zh-TW" altLang="zh-TW" sz="1600" b="1" dirty="0">
                <a:solidFill>
                  <a:schemeClr val="bg1"/>
                </a:solidFill>
                <a:latin typeface="Tahoma" panose="020B0604030504040204" pitchFamily="34" charset="0"/>
                <a:ea typeface="新細明體" panose="02020500000000000000" pitchFamily="18" charset="-120"/>
              </a:rPr>
              <a:t>對澳洲用戶隱藏新聞搜尋</a:t>
            </a:r>
            <a:r>
              <a:rPr lang="en-US" altLang="zh-TW" sz="1600" b="1" dirty="0">
                <a:solidFill>
                  <a:schemeClr val="bg1"/>
                </a:solidFill>
                <a:latin typeface="Tahoma" panose="020B0604030504040204" pitchFamily="34" charset="0"/>
                <a:ea typeface="新細明體" panose="02020500000000000000" pitchFamily="18" charset="-120"/>
              </a:rPr>
              <a:t>Google admits to running 'experiments' which remove some</a:t>
            </a:r>
            <a:endParaRPr lang="zh-TW" altLang="en-US" sz="1200" b="1" dirty="0">
              <a:solidFill>
                <a:schemeClr val="bg1"/>
              </a:solidFill>
              <a:latin typeface="Tahoma" panose="020B0604030504040204" pitchFamily="34" charset="0"/>
              <a:ea typeface="新細明體" panose="02020500000000000000" pitchFamily="18" charset="-120"/>
            </a:endParaRPr>
          </a:p>
        </p:txBody>
      </p:sp>
      <p:sp>
        <p:nvSpPr>
          <p:cNvPr id="157700" name="文字方塊 8">
            <a:extLst>
              <a:ext uri="{FF2B5EF4-FFF2-40B4-BE49-F238E27FC236}">
                <a16:creationId xmlns:a16="http://schemas.microsoft.com/office/drawing/2014/main" id="{AF36CBC8-4331-6023-58DA-B434D9C934CF}"/>
              </a:ext>
            </a:extLst>
          </p:cNvPr>
          <p:cNvSpPr txBox="1">
            <a:spLocks noChangeArrowheads="1"/>
          </p:cNvSpPr>
          <p:nvPr/>
        </p:nvSpPr>
        <p:spPr bwMode="auto">
          <a:xfrm>
            <a:off x="1600200" y="1149351"/>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zh-TW" sz="1200">
              <a:solidFill>
                <a:schemeClr val="tx1"/>
              </a:solidFill>
              <a:latin typeface="Tahoma" panose="020B0604030504040204" pitchFamily="34" charset="0"/>
              <a:ea typeface="新細明體" panose="02020500000000000000" pitchFamily="18" charset="-120"/>
            </a:endParaRPr>
          </a:p>
          <a:p>
            <a:pPr>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2DB0D485-2A95-E80F-7143-3939D77877F8}"/>
              </a:ext>
            </a:extLst>
          </p:cNvPr>
          <p:cNvSpPr txBox="1"/>
          <p:nvPr/>
        </p:nvSpPr>
        <p:spPr>
          <a:xfrm>
            <a:off x="800742" y="1380332"/>
            <a:ext cx="10941323" cy="4293483"/>
          </a:xfrm>
          <a:prstGeom prst="rect">
            <a:avLst/>
          </a:prstGeom>
          <a:noFill/>
        </p:spPr>
        <p:txBody>
          <a:bodyPr wrap="square">
            <a:spAutoFit/>
          </a:bodyPr>
          <a:lstStyle/>
          <a:p>
            <a:pPr>
              <a:defRPr/>
            </a:pPr>
            <a:r>
              <a:rPr lang="en-US" altLang="zh-TW" sz="2000" b="1" kern="0" dirty="0">
                <a:solidFill>
                  <a:schemeClr val="tx2"/>
                </a:solidFill>
                <a:latin typeface="Calibri" panose="020F0502020204030204" pitchFamily="34" charset="0"/>
                <a:ea typeface="新細明體" panose="02020500000000000000" pitchFamily="18" charset="-120"/>
              </a:rPr>
              <a:t>(0512. 22) </a:t>
            </a:r>
            <a:r>
              <a:rPr lang="zh-TW" altLang="en-US" sz="2000" b="1" kern="0" dirty="0">
                <a:solidFill>
                  <a:schemeClr val="tx2"/>
                </a:solidFill>
                <a:latin typeface="Calibri" panose="020F0502020204030204" pitchFamily="34" charset="0"/>
                <a:ea typeface="新細明體" panose="02020500000000000000" pitchFamily="18" charset="-120"/>
              </a:rPr>
              <a:t>數位巨頭暴利，台灣還是忍多久</a:t>
            </a:r>
            <a:endParaRPr lang="en-US" altLang="zh-TW" sz="2000" b="1" kern="0" dirty="0">
              <a:solidFill>
                <a:schemeClr val="tx2"/>
              </a:solidFill>
              <a:latin typeface="Calibri" panose="020F0502020204030204" pitchFamily="34" charset="0"/>
              <a:ea typeface="新細明體" panose="02020500000000000000" pitchFamily="18" charset="-120"/>
            </a:endParaRPr>
          </a:p>
          <a:p>
            <a:pPr>
              <a:defRPr/>
            </a:pPr>
            <a:endParaRPr lang="en-US" altLang="zh-TW" sz="1700" b="1" kern="0" dirty="0">
              <a:solidFill>
                <a:schemeClr val="tx2"/>
              </a:solidFill>
              <a:latin typeface="Calibri" panose="020F0502020204030204" pitchFamily="34" charset="0"/>
              <a:ea typeface="新細明體" panose="02020500000000000000" pitchFamily="18" charset="-120"/>
            </a:endParaRPr>
          </a:p>
          <a:p>
            <a:pPr>
              <a:defRPr/>
            </a:pPr>
            <a:r>
              <a:rPr lang="zh-TW" altLang="en-US" sz="1700" b="1" kern="0" dirty="0">
                <a:solidFill>
                  <a:schemeClr val="tx2"/>
                </a:solidFill>
                <a:latin typeface="Calibri" panose="020F0502020204030204" pitchFamily="34" charset="0"/>
                <a:ea typeface="新細明體" panose="02020500000000000000" pitchFamily="18" charset="-120"/>
              </a:rPr>
              <a:t>        </a:t>
            </a:r>
            <a:r>
              <a:rPr lang="zh-TW" altLang="en-US" sz="1700" b="1" kern="0" dirty="0">
                <a:solidFill>
                  <a:srgbClr val="003399"/>
                </a:solidFill>
                <a:latin typeface="Calibri" panose="020F0502020204030204" pitchFamily="34" charset="0"/>
                <a:ea typeface="新細明體" panose="02020500000000000000" pitchFamily="18" charset="-120"/>
              </a:rPr>
              <a:t>臉書和 </a:t>
            </a:r>
            <a:r>
              <a:rPr lang="en-US" altLang="zh-TW" sz="1700" b="1" kern="0" dirty="0">
                <a:solidFill>
                  <a:srgbClr val="003399"/>
                </a:solidFill>
                <a:latin typeface="Calibri" panose="020F0502020204030204" pitchFamily="34" charset="0"/>
                <a:ea typeface="新細明體" panose="02020500000000000000" pitchFamily="18" charset="-120"/>
              </a:rPr>
              <a:t>Google</a:t>
            </a:r>
            <a:r>
              <a:rPr lang="zh-TW" altLang="en-US" sz="1700" b="1" kern="0" dirty="0">
                <a:solidFill>
                  <a:srgbClr val="003399"/>
                </a:solidFill>
                <a:latin typeface="Calibri" panose="020F0502020204030204" pitchFamily="34" charset="0"/>
                <a:ea typeface="新細明體" panose="02020500000000000000" pitchFamily="18" charset="-120"/>
              </a:rPr>
              <a:t>透過</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數位優勢，連結媒體產製新聞，收取龐大廣告利益</a:t>
            </a:r>
            <a:r>
              <a:rPr lang="zh-TW" altLang="en-US" sz="1700" b="1" kern="0" dirty="0">
                <a:solidFill>
                  <a:srgbClr val="003399"/>
                </a:solidFill>
                <a:latin typeface="Calibri" panose="020F0502020204030204" pitchFamily="34" charset="0"/>
                <a:ea typeface="新細明體" panose="02020500000000000000" pitchFamily="18" charset="-120"/>
              </a:rPr>
              <a:t>，卻</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未合理分潤</a:t>
            </a:r>
            <a:r>
              <a:rPr lang="zh-TW" altLang="en-US" sz="1700" b="1" kern="0" dirty="0">
                <a:solidFill>
                  <a:srgbClr val="003399"/>
                </a:solidFill>
                <a:latin typeface="Calibri" panose="020F0502020204030204" pitchFamily="34" charset="0"/>
                <a:ea typeface="新細明體" panose="02020500000000000000" pitchFamily="18" charset="-120"/>
              </a:rPr>
              <a:t>給媒體，不但侵蝕</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媒體利益</a:t>
            </a:r>
            <a:r>
              <a:rPr lang="zh-TW" altLang="en-US" sz="1700" b="1" kern="0" dirty="0">
                <a:solidFill>
                  <a:srgbClr val="003399"/>
                </a:solidFill>
                <a:latin typeface="Calibri" panose="020F0502020204030204" pitchFamily="34" charset="0"/>
                <a:ea typeface="新細明體" panose="02020500000000000000" pitchFamily="18" charset="-120"/>
              </a:rPr>
              <a:t>，更嚴重損及媒體產業生存權。儘管陸續有國家</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透過立法或修改著作權法令</a:t>
            </a:r>
            <a:r>
              <a:rPr lang="zh-TW" altLang="en-US" sz="1700" b="1" kern="0" dirty="0">
                <a:solidFill>
                  <a:srgbClr val="003399"/>
                </a:solidFill>
                <a:latin typeface="Calibri" panose="020F0502020204030204" pitchFamily="34" charset="0"/>
                <a:ea typeface="新細明體" panose="02020500000000000000" pitchFamily="18" charset="-120"/>
              </a:rPr>
              <a:t>，強制兩大數位巨頭提供</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合理付費</a:t>
            </a:r>
            <a:r>
              <a:rPr lang="zh-TW" altLang="en-US" sz="1700" b="1" kern="0" dirty="0">
                <a:solidFill>
                  <a:srgbClr val="003399"/>
                </a:solidFill>
                <a:latin typeface="Calibri" panose="020F0502020204030204" pitchFamily="34" charset="0"/>
                <a:ea typeface="新細明體" panose="02020500000000000000" pitchFamily="18" charset="-120"/>
              </a:rPr>
              <a:t>，台灣至今原地踏步。</a:t>
            </a:r>
            <a:endParaRPr lang="en-US" altLang="zh-TW" sz="1700" b="1" kern="0" dirty="0">
              <a:solidFill>
                <a:srgbClr val="003399"/>
              </a:solidFill>
              <a:latin typeface="Calibri" panose="020F0502020204030204" pitchFamily="34" charset="0"/>
              <a:ea typeface="新細明體" panose="02020500000000000000" pitchFamily="18" charset="-120"/>
            </a:endParaRPr>
          </a:p>
          <a:p>
            <a:pPr>
              <a:defRPr/>
            </a:pPr>
            <a:endParaRPr lang="en-US" altLang="zh-TW" sz="17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endParaRPr>
          </a:p>
          <a:p>
            <a:pPr>
              <a:defRPr/>
            </a:pPr>
            <a:r>
              <a:rPr lang="zh-TW" altLang="en-US" sz="1700" b="1" kern="0" dirty="0">
                <a:solidFill>
                  <a:srgbClr val="003399"/>
                </a:solidFill>
                <a:latin typeface="Calibri" panose="020F0502020204030204" pitchFamily="34" charset="0"/>
                <a:ea typeface="新細明體" panose="02020500000000000000" pitchFamily="18" charset="-120"/>
              </a:rPr>
              <a:t>        「</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一定要有公權力，才有談判空間</a:t>
            </a:r>
            <a:r>
              <a:rPr lang="zh-TW" altLang="en-US" sz="1700" b="1" kern="0" dirty="0">
                <a:solidFill>
                  <a:srgbClr val="003399"/>
                </a:solidFill>
                <a:latin typeface="Calibri" panose="020F0502020204030204" pitchFamily="34" charset="0"/>
                <a:ea typeface="新細明體" panose="02020500000000000000" pitchFamily="18" charset="-120"/>
              </a:rPr>
              <a:t>，但也不要期待太高，</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收費機制</a:t>
            </a:r>
            <a:r>
              <a:rPr lang="zh-TW" altLang="en-US" sz="1700" b="1" kern="0" dirty="0">
                <a:solidFill>
                  <a:srgbClr val="003399"/>
                </a:solidFill>
                <a:latin typeface="Calibri" panose="020F0502020204030204" pitchFamily="34" charset="0"/>
                <a:ea typeface="新細明體" panose="02020500000000000000" pitchFamily="18" charset="-120"/>
              </a:rPr>
              <a:t>終究是</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市場經濟</a:t>
            </a:r>
            <a:r>
              <a:rPr lang="zh-TW" altLang="en-US" sz="1700" b="1" kern="0" dirty="0">
                <a:solidFill>
                  <a:srgbClr val="003399"/>
                </a:solidFill>
                <a:latin typeface="Calibri" panose="020F0502020204030204" pitchFamily="34" charset="0"/>
                <a:ea typeface="新細明體" panose="02020500000000000000" pitchFamily="18" charset="-120"/>
              </a:rPr>
              <a:t>，不能相信政府那</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雙看不見的手</a:t>
            </a:r>
            <a:r>
              <a:rPr lang="zh-TW" altLang="en-US" sz="1700" b="1" kern="0" dirty="0">
                <a:solidFill>
                  <a:srgbClr val="003399"/>
                </a:solidFill>
                <a:latin typeface="Calibri" panose="020F0502020204030204" pitchFamily="34" charset="0"/>
                <a:ea typeface="新細明體" panose="02020500000000000000" pitchFamily="18" charset="-120"/>
              </a:rPr>
              <a:t>會介入，不要將全數希望放在政府身上」東吳大學</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法律研究所</a:t>
            </a:r>
            <a:r>
              <a:rPr lang="zh-TW" altLang="en-US" sz="1700" b="1" kern="0" dirty="0">
                <a:solidFill>
                  <a:srgbClr val="003399"/>
                </a:solidFill>
                <a:latin typeface="Calibri" panose="020F0502020204030204" pitchFamily="34" charset="0"/>
                <a:ea typeface="新細明體" panose="02020500000000000000" pitchFamily="18" charset="-120"/>
              </a:rPr>
              <a:t>兼任教授莊春發說。</a:t>
            </a:r>
            <a:endParaRPr lang="en-US" altLang="zh-TW" sz="1700" b="1" kern="0" dirty="0">
              <a:solidFill>
                <a:srgbClr val="003399"/>
              </a:solidFill>
              <a:latin typeface="Calibri" panose="020F0502020204030204" pitchFamily="34" charset="0"/>
              <a:ea typeface="新細明體" panose="02020500000000000000" pitchFamily="18" charset="-120"/>
            </a:endParaRPr>
          </a:p>
          <a:p>
            <a:pPr>
              <a:defRPr/>
            </a:pPr>
            <a:endParaRPr lang="en-US" altLang="zh-TW" sz="1700" b="1" kern="0" dirty="0">
              <a:solidFill>
                <a:srgbClr val="003399"/>
              </a:solidFill>
              <a:latin typeface="Calibri" panose="020F0502020204030204" pitchFamily="34" charset="0"/>
              <a:ea typeface="新細明體" panose="02020500000000000000" pitchFamily="18" charset="-120"/>
            </a:endParaRPr>
          </a:p>
          <a:p>
            <a:pPr>
              <a:defRPr/>
            </a:pPr>
            <a:r>
              <a:rPr lang="zh-TW" altLang="en-US" sz="1700" b="1" kern="0" dirty="0">
                <a:solidFill>
                  <a:srgbClr val="003399"/>
                </a:solidFill>
                <a:latin typeface="Calibri" panose="020F0502020204030204" pitchFamily="34" charset="0"/>
                <a:ea typeface="新細明體" panose="02020500000000000000" pitchFamily="18" charset="-120"/>
              </a:rPr>
              <a:t>        莊春發表示，以澳洲為例，澳洲</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廣告主每投入</a:t>
            </a:r>
            <a:r>
              <a:rPr lang="en-US" altLang="zh-TW" sz="1700" b="1" kern="0" dirty="0">
                <a:solidFill>
                  <a:srgbClr val="003399"/>
                </a:solidFill>
                <a:highlight>
                  <a:srgbClr val="FFFF00"/>
                </a:highlight>
                <a:latin typeface="Calibri" panose="020F0502020204030204" pitchFamily="34" charset="0"/>
                <a:ea typeface="新細明體" panose="02020500000000000000" pitchFamily="18" charset="-120"/>
              </a:rPr>
              <a:t>100</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美元的線上廣告，</a:t>
            </a:r>
            <a:r>
              <a:rPr lang="en-US" altLang="zh-TW" sz="1700" b="1" kern="0" dirty="0">
                <a:solidFill>
                  <a:srgbClr val="003399"/>
                </a:solidFill>
                <a:highlight>
                  <a:srgbClr val="FFFF00"/>
                </a:highlight>
                <a:latin typeface="Calibri" panose="020F0502020204030204" pitchFamily="34" charset="0"/>
                <a:ea typeface="新細明體" panose="02020500000000000000" pitchFamily="18" charset="-120"/>
              </a:rPr>
              <a:t>Google</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即可分得</a:t>
            </a:r>
            <a:r>
              <a:rPr lang="en-US" altLang="zh-TW" sz="1700" b="1" kern="0" dirty="0">
                <a:solidFill>
                  <a:srgbClr val="003399"/>
                </a:solidFill>
                <a:highlight>
                  <a:srgbClr val="FFFF00"/>
                </a:highlight>
                <a:latin typeface="Calibri" panose="020F0502020204030204" pitchFamily="34" charset="0"/>
                <a:ea typeface="新細明體" panose="02020500000000000000" pitchFamily="18" charset="-120"/>
              </a:rPr>
              <a:t>53</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美元，第</a:t>
            </a:r>
            <a:r>
              <a:rPr lang="en-US" altLang="zh-TW" sz="1700" b="1" kern="0" dirty="0">
                <a:solidFill>
                  <a:srgbClr val="003399"/>
                </a:solidFill>
                <a:highlight>
                  <a:srgbClr val="FFFF00"/>
                </a:highlight>
                <a:latin typeface="Calibri" panose="020F0502020204030204" pitchFamily="34" charset="0"/>
                <a:ea typeface="新細明體" panose="02020500000000000000" pitchFamily="18" charset="-120"/>
              </a:rPr>
              <a:t>2</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名的臉書則可分得</a:t>
            </a:r>
            <a:r>
              <a:rPr lang="en-US" altLang="zh-TW" sz="1700" b="1" kern="0" dirty="0">
                <a:solidFill>
                  <a:srgbClr val="003399"/>
                </a:solidFill>
                <a:highlight>
                  <a:srgbClr val="FFFF00"/>
                </a:highlight>
                <a:latin typeface="Calibri" panose="020F0502020204030204" pitchFamily="34" charset="0"/>
                <a:ea typeface="新細明體" panose="02020500000000000000" pitchFamily="18" charset="-120"/>
              </a:rPr>
              <a:t>28</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美元</a:t>
            </a:r>
            <a:r>
              <a:rPr lang="zh-TW" altLang="en-US" sz="1700" b="1" kern="0" dirty="0">
                <a:solidFill>
                  <a:srgbClr val="003399"/>
                </a:solidFill>
                <a:latin typeface="Calibri" panose="020F0502020204030204" pitchFamily="34" charset="0"/>
                <a:ea typeface="新細明體" panose="02020500000000000000" pitchFamily="18" charset="-120"/>
              </a:rPr>
              <a:t>，相對的，其他新聞媒體則只能分配剩下的</a:t>
            </a:r>
            <a:r>
              <a:rPr lang="en-US" altLang="zh-TW" sz="1700" b="1" kern="0" dirty="0">
                <a:solidFill>
                  <a:srgbClr val="003399"/>
                </a:solidFill>
                <a:highlight>
                  <a:srgbClr val="FFFF00"/>
                </a:highlight>
                <a:latin typeface="Calibri" panose="020F0502020204030204" pitchFamily="34" charset="0"/>
                <a:ea typeface="新細明體" panose="02020500000000000000" pitchFamily="18" charset="-120"/>
              </a:rPr>
              <a:t>19</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美元</a:t>
            </a:r>
            <a:r>
              <a:rPr lang="zh-TW" altLang="en-US" sz="1700" b="1" kern="0" dirty="0">
                <a:solidFill>
                  <a:srgbClr val="003399"/>
                </a:solidFill>
                <a:latin typeface="Calibri" panose="020F0502020204030204" pitchFamily="34" charset="0"/>
                <a:ea typeface="新細明體" panose="02020500000000000000" pitchFamily="18" charset="-120"/>
              </a:rPr>
              <a:t>。</a:t>
            </a:r>
            <a:endParaRPr lang="en-US" altLang="zh-TW" sz="1700" b="1" kern="0" dirty="0">
              <a:solidFill>
                <a:srgbClr val="003399"/>
              </a:solidFill>
              <a:latin typeface="Calibri" panose="020F0502020204030204" pitchFamily="34" charset="0"/>
              <a:ea typeface="新細明體" panose="02020500000000000000" pitchFamily="18" charset="-120"/>
            </a:endParaRPr>
          </a:p>
          <a:p>
            <a:pPr>
              <a:defRPr/>
            </a:pPr>
            <a:endParaRPr lang="en-US" altLang="zh-TW" sz="1700" b="1" kern="0" dirty="0">
              <a:solidFill>
                <a:srgbClr val="003399"/>
              </a:solidFill>
              <a:latin typeface="Calibri" panose="020F0502020204030204" pitchFamily="34" charset="0"/>
              <a:ea typeface="新細明體" panose="02020500000000000000" pitchFamily="18" charset="-120"/>
            </a:endParaRPr>
          </a:p>
          <a:p>
            <a:pPr>
              <a:defRPr/>
            </a:pPr>
            <a:r>
              <a:rPr lang="zh-TW" altLang="en-US" sz="1700" b="1" kern="0" dirty="0">
                <a:solidFill>
                  <a:srgbClr val="003399"/>
                </a:solidFill>
                <a:latin typeface="Calibri" panose="020F0502020204030204" pitchFamily="34" charset="0"/>
                <a:ea typeface="新細明體" panose="02020500000000000000" pitchFamily="18" charset="-120"/>
              </a:rPr>
              <a:t>       北科大學</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智慧財產權研究所</a:t>
            </a:r>
            <a:r>
              <a:rPr lang="zh-TW" altLang="en-US" sz="1700" b="1" kern="0" dirty="0">
                <a:solidFill>
                  <a:srgbClr val="003399"/>
                </a:solidFill>
                <a:latin typeface="Calibri" panose="020F0502020204030204" pitchFamily="34" charset="0"/>
                <a:ea typeface="新細明體" panose="02020500000000000000" pitchFamily="18" charset="-120"/>
              </a:rPr>
              <a:t>副教授江雅綺也說，「</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如果沒有更高層級直接主導，每個部門只是就權限範圍處理</a:t>
            </a:r>
            <a:r>
              <a:rPr lang="zh-TW" altLang="en-US" sz="1700" b="1" kern="0" dirty="0">
                <a:solidFill>
                  <a:srgbClr val="003399"/>
                </a:solidFill>
                <a:latin typeface="Calibri" panose="020F0502020204030204" pitchFamily="34" charset="0"/>
                <a:ea typeface="新細明體" panose="02020500000000000000" pitchFamily="18" charset="-120"/>
              </a:rPr>
              <a:t>，即使成立</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數位發展部</a:t>
            </a:r>
            <a:r>
              <a:rPr lang="zh-TW" altLang="en-US" sz="1700" b="1" kern="0" dirty="0">
                <a:solidFill>
                  <a:srgbClr val="003399"/>
                </a:solidFill>
                <a:latin typeface="Calibri" panose="020F0502020204030204" pitchFamily="34" charset="0"/>
                <a:ea typeface="新細明體" panose="02020500000000000000" pitchFamily="18" charset="-120"/>
              </a:rPr>
              <a:t>，沒有</a:t>
            </a:r>
            <a:r>
              <a:rPr lang="zh-TW" altLang="en-US" sz="1700" b="1" kern="0" dirty="0">
                <a:solidFill>
                  <a:srgbClr val="003399"/>
                </a:solidFill>
                <a:highlight>
                  <a:srgbClr val="FFFF00"/>
                </a:highlight>
                <a:latin typeface="Calibri" panose="020F0502020204030204" pitchFamily="34" charset="0"/>
                <a:ea typeface="新細明體" panose="02020500000000000000" pitchFamily="18" charset="-120"/>
              </a:rPr>
              <a:t>法治基礎</a:t>
            </a:r>
            <a:r>
              <a:rPr lang="zh-TW" altLang="en-US" sz="1700" b="1" kern="0" dirty="0">
                <a:solidFill>
                  <a:srgbClr val="003399"/>
                </a:solidFill>
                <a:latin typeface="Calibri" panose="020F0502020204030204" pitchFamily="34" charset="0"/>
                <a:ea typeface="新細明體" panose="02020500000000000000" pitchFamily="18" charset="-120"/>
              </a:rPr>
              <a:t>，還是會遇到跟現在一樣的問題」。</a:t>
            </a:r>
            <a:endParaRPr lang="en-US" altLang="zh-TW" sz="1700" b="1" kern="0" dirty="0">
              <a:solidFill>
                <a:srgbClr val="003399"/>
              </a:solidFill>
              <a:latin typeface="Calibri" panose="020F0502020204030204" pitchFamily="34" charset="0"/>
              <a:ea typeface="新細明體" panose="02020500000000000000" pitchFamily="18" charset="-120"/>
            </a:endParaRPr>
          </a:p>
          <a:p>
            <a:pPr>
              <a:defRPr/>
            </a:pPr>
            <a:endParaRPr lang="en-US" altLang="zh-TW" sz="17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endParaRPr>
          </a:p>
          <a:p>
            <a:pPr>
              <a:defRPr/>
            </a:pPr>
            <a:r>
              <a:rPr lang="en-US" altLang="zh-TW" sz="1700" b="1" kern="0" dirty="0">
                <a:solidFill>
                  <a:schemeClr val="tx2"/>
                </a:solidFill>
                <a:latin typeface="Calibri" panose="020F0502020204030204" pitchFamily="34" charset="0"/>
                <a:ea typeface="新細明體" panose="02020500000000000000" pitchFamily="18" charset="-120"/>
                <a:cs typeface="新細明體" panose="02020500000000000000" pitchFamily="18" charset="-120"/>
              </a:rPr>
              <a:t> </a:t>
            </a:r>
            <a:endParaRPr lang="zh-TW" altLang="en-US" sz="1700" dirty="0">
              <a:solidFill>
                <a:schemeClr val="tx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53D928E-575D-4032-A722-BFDABD671AD0}"/>
              </a:ext>
            </a:extLst>
          </p:cNvPr>
          <p:cNvSpPr>
            <a:spLocks noGrp="1" noChangeArrowheads="1"/>
          </p:cNvSpPr>
          <p:nvPr>
            <p:ph type="title"/>
          </p:nvPr>
        </p:nvSpPr>
        <p:spPr>
          <a:xfrm>
            <a:off x="0" y="0"/>
            <a:ext cx="12192000" cy="571540"/>
          </a:xfrm>
          <a:solidFill>
            <a:srgbClr val="08045C"/>
          </a:solidFill>
        </p:spPr>
        <p:txBody>
          <a:bodyPr>
            <a:normAutofit fontScale="90000"/>
          </a:bodyPr>
          <a:lstStyle/>
          <a:p>
            <a:br>
              <a:rPr lang="en-US" altLang="zh-TW" sz="3200" dirty="0">
                <a:solidFill>
                  <a:schemeClr val="bg1"/>
                </a:solidFill>
                <a:ea typeface="新細明體" panose="02020500000000000000" pitchFamily="18" charset="-120"/>
              </a:rPr>
            </a:br>
            <a:r>
              <a:rPr lang="en-US" altLang="zh-TW" sz="2000" dirty="0">
                <a:solidFill>
                  <a:schemeClr val="bg1"/>
                </a:solidFill>
                <a:ea typeface="新細明體" panose="02020500000000000000" pitchFamily="18" charset="-120"/>
              </a:rPr>
              <a:t>B2C</a:t>
            </a:r>
            <a:r>
              <a:rPr lang="zh-TW" altLang="en-US" sz="2000" dirty="0">
                <a:solidFill>
                  <a:schemeClr val="bg1"/>
                </a:solidFill>
                <a:ea typeface="新細明體" panose="02020500000000000000" pitchFamily="18" charset="-120"/>
              </a:rPr>
              <a:t> </a:t>
            </a:r>
            <a:r>
              <a:rPr lang="en-US" altLang="zh-TW" sz="20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內容提供商</a:t>
            </a:r>
            <a:r>
              <a:rPr lang="en-US" altLang="zh-TW" sz="1800" dirty="0">
                <a:solidFill>
                  <a:schemeClr val="bg1"/>
                </a:solidFill>
                <a:ea typeface="新細明體" panose="02020500000000000000" pitchFamily="18" charset="-120"/>
              </a:rPr>
              <a:t>(Content Provider)</a:t>
            </a:r>
            <a:r>
              <a:rPr lang="zh-TW" altLang="en-US" sz="2000" dirty="0">
                <a:solidFill>
                  <a:schemeClr val="bg1"/>
                </a:solidFill>
                <a:ea typeface="新細明體" panose="02020500000000000000" pitchFamily="18" charset="-120"/>
              </a:rPr>
              <a:t> </a:t>
            </a:r>
            <a:r>
              <a:rPr lang="en-US" altLang="zh-TW" sz="20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有限的新聞閱讀  困獸之鬥或新獲利模式？                                                                                                      </a:t>
            </a:r>
            <a:r>
              <a:rPr lang="en-US" altLang="zh-TW" sz="1800" dirty="0">
                <a:solidFill>
                  <a:schemeClr val="bg1"/>
                </a:solidFill>
                <a:ea typeface="新細明體" panose="02020500000000000000" pitchFamily="18" charset="-120"/>
              </a:rPr>
              <a:t>(0324.24) </a:t>
            </a:r>
            <a:r>
              <a:rPr lang="zh-TW" altLang="zh-TW" sz="1800" dirty="0">
                <a:solidFill>
                  <a:schemeClr val="bg1"/>
                </a:solidFill>
                <a:ea typeface="新細明體" panose="02020500000000000000" pitchFamily="18" charset="-120"/>
              </a:rPr>
              <a:t>名家縱論／媒體分潤擱淺 政府只當吃瓜人 </a:t>
            </a:r>
            <a:br>
              <a:rPr lang="zh-TW" altLang="zh-TW" sz="2000" dirty="0">
                <a:solidFill>
                  <a:schemeClr val="bg1"/>
                </a:solidFill>
                <a:ea typeface="新細明體" panose="02020500000000000000" pitchFamily="18" charset="-120"/>
              </a:rPr>
            </a:br>
            <a:endParaRPr lang="en-US" altLang="zh-TW" sz="2400" dirty="0">
              <a:solidFill>
                <a:schemeClr val="bg1"/>
              </a:solidFill>
              <a:ea typeface="新細明體" panose="02020500000000000000" pitchFamily="18" charset="-120"/>
            </a:endParaRPr>
          </a:p>
        </p:txBody>
      </p:sp>
      <p:sp>
        <p:nvSpPr>
          <p:cNvPr id="20483" name="Rectangle 3">
            <a:extLst>
              <a:ext uri="{FF2B5EF4-FFF2-40B4-BE49-F238E27FC236}">
                <a16:creationId xmlns:a16="http://schemas.microsoft.com/office/drawing/2014/main" id="{0CB7425E-0967-4141-BE30-FD81BB285BEF}"/>
              </a:ext>
            </a:extLst>
          </p:cNvPr>
          <p:cNvSpPr>
            <a:spLocks noGrp="1" noChangeArrowheads="1"/>
          </p:cNvSpPr>
          <p:nvPr>
            <p:ph idx="1"/>
          </p:nvPr>
        </p:nvSpPr>
        <p:spPr>
          <a:xfrm>
            <a:off x="383502" y="691664"/>
            <a:ext cx="11451940" cy="5474671"/>
          </a:xfrm>
        </p:spPr>
        <p:txBody>
          <a:bodyPr>
            <a:normAutofit/>
          </a:bodyPr>
          <a:lstStyle/>
          <a:p>
            <a:pPr marL="0" indent="0">
              <a:buNone/>
            </a:pPr>
            <a:r>
              <a:rPr lang="zh-TW" altLang="en-US" sz="18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      </a:t>
            </a:r>
            <a:r>
              <a:rPr lang="zh-TW" altLang="zh-TW" sz="16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不公平的規則，讓</a:t>
            </a:r>
            <a:r>
              <a:rPr lang="zh-TW" altLang="zh-TW" sz="1600" b="1"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社群媒體吃得腦滿腸肥</a:t>
            </a:r>
            <a:r>
              <a:rPr lang="zh-TW" altLang="zh-TW" sz="16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，而提供</a:t>
            </a:r>
            <a:r>
              <a:rPr lang="zh-TW" altLang="zh-TW" sz="1600" b="1"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內容的台灣媒體</a:t>
            </a:r>
            <a:r>
              <a:rPr lang="zh-TW" altLang="zh-TW" sz="16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卻餓得瘦骨嶙峋，政府則像吃瓜路人</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，絲毫不以為懶政</a:t>
            </a:r>
            <a:r>
              <a:rPr lang="zh-TW" altLang="zh-TW" sz="16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也是一種腐敗</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a:t>
            </a:r>
            <a:endPar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r>
              <a:rPr lang="zh-TW" altLang="en-US"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       </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曾經想過，能不能有一天起床，</a:t>
            </a:r>
            <a:r>
              <a:rPr lang="zh-TW" altLang="zh-TW" sz="16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讓閱聽人看到、聽到被剝削</a:t>
            </a:r>
            <a:r>
              <a:rPr lang="zh-TW" altLang="zh-TW" sz="1600" b="1"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媒體的無言、無聲的抗議。</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讓人們知道少了媒體的社會，是什麼樣的社會？知道</a:t>
            </a:r>
            <a:r>
              <a:rPr lang="zh-TW" altLang="zh-TW" sz="1600" b="1"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執政當局的無能和無心</a:t>
            </a:r>
            <a:r>
              <a:rPr lang="zh-TW" altLang="zh-TW" sz="1600"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，讓民主社會和下一代付出多大的代價</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a:t>
            </a:r>
            <a:endPar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r>
              <a:rPr lang="en-US" altLang="zh-TW" sz="1600" kern="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rPr>
              <a:t> </a:t>
            </a:r>
            <a:r>
              <a:rPr lang="zh-TW" altLang="en-US"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        </a:t>
            </a:r>
            <a:r>
              <a:rPr lang="en-US"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2021 </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年</a:t>
            </a:r>
            <a:r>
              <a:rPr lang="zh-TW" altLang="zh-TW" sz="1600"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澳洲通過新聞媒體議價法，成為</a:t>
            </a:r>
            <a:r>
              <a:rPr lang="zh-TW" altLang="zh-TW" sz="1600" b="1"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第一個</a:t>
            </a:r>
            <a:r>
              <a:rPr lang="zh-TW" altLang="zh-TW" sz="1600"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強迫數位平台付費給媒體的國家，最近臉書母公司</a:t>
            </a:r>
            <a:r>
              <a:rPr lang="en-US" altLang="zh-TW" sz="1600"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Meta </a:t>
            </a:r>
            <a:r>
              <a:rPr lang="zh-TW" altLang="zh-TW" sz="1600"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決定跟澳洲當局對撞</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。總理艾班尼斯</a:t>
            </a:r>
            <a:r>
              <a:rPr lang="en-US"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(Albanese) </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說，臉書從其他公司的資本、人才和新聞投資獲益，</a:t>
            </a:r>
            <a:r>
              <a:rPr lang="zh-TW" altLang="zh-TW" sz="1600"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「這不公平」。</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但</a:t>
            </a:r>
            <a:r>
              <a:rPr lang="en-US"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Meta </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回應，</a:t>
            </a:r>
            <a:r>
              <a:rPr lang="zh-TW" altLang="zh-TW" sz="1600"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將不為臉書上的新聞付錢給澳洲新聞出版商</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a:t>
            </a:r>
            <a:endPar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r>
              <a:rPr lang="zh-TW" altLang="en-US"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        </a:t>
            </a:r>
            <a:r>
              <a:rPr lang="zh-TW" altLang="zh-TW" sz="1600"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艾班尼斯很快回擊，</a:t>
            </a:r>
            <a:r>
              <a:rPr lang="zh-TW" altLang="zh-TW" sz="1600"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痛斥</a:t>
            </a:r>
            <a:r>
              <a:rPr lang="en-US" altLang="zh-TW" sz="1600"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Meta </a:t>
            </a:r>
            <a:r>
              <a:rPr lang="zh-TW" altLang="zh-TW" sz="1600"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，「免費竊取獲取他人的研究和工作，這種想法簡直令人無法容忍」。</a:t>
            </a:r>
            <a:endParaRPr lang="en-US" altLang="zh-TW" sz="1600" kern="0" dirty="0">
              <a:solidFill>
                <a:srgbClr val="003399"/>
              </a:solidFill>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endParaRPr>
          </a:p>
          <a:p>
            <a:pPr marL="0" indent="0">
              <a:buNone/>
            </a:pPr>
            <a:r>
              <a:rPr lang="zh-TW" altLang="en-US" sz="1600" kern="0" dirty="0">
                <a:solidFill>
                  <a:srgbClr val="003399"/>
                </a:solidFill>
                <a:latin typeface="Calibri" panose="020F0502020204030204" pitchFamily="34" charset="0"/>
                <a:ea typeface="新細明體" panose="02020500000000000000" pitchFamily="18" charset="-120"/>
              </a:rPr>
              <a:t>         </a:t>
            </a:r>
            <a:r>
              <a:rPr lang="zh-TW" altLang="zh-TW" sz="1600" kern="0" dirty="0">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主導創新法案的澳洲競爭與消費者委員會</a:t>
            </a:r>
            <a:r>
              <a:rPr lang="zh-TW" altLang="zh-TW" sz="1600" kern="0" dirty="0">
                <a:effectLst/>
                <a:latin typeface="Calibri" panose="020F0502020204030204" pitchFamily="34" charset="0"/>
                <a:ea typeface="新細明體" panose="02020500000000000000" pitchFamily="18" charset="-120"/>
                <a:cs typeface="新細明體" panose="02020500000000000000" pitchFamily="18" charset="-120"/>
              </a:rPr>
              <a:t>前主席西姆斯</a:t>
            </a:r>
            <a:r>
              <a:rPr lang="en-US" altLang="zh-TW" sz="1600" kern="0" dirty="0">
                <a:effectLst/>
                <a:latin typeface="Calibri" panose="020F0502020204030204" pitchFamily="34" charset="0"/>
                <a:ea typeface="新細明體" panose="02020500000000000000" pitchFamily="18" charset="-120"/>
                <a:cs typeface="新細明體" panose="02020500000000000000" pitchFamily="18" charset="-120"/>
              </a:rPr>
              <a:t>(Sims)</a:t>
            </a:r>
            <a:r>
              <a:rPr lang="zh-TW" altLang="zh-TW" sz="1600" kern="0" dirty="0">
                <a:effectLst/>
                <a:latin typeface="Calibri" panose="020F0502020204030204" pitchFamily="34" charset="0"/>
                <a:ea typeface="新細明體" panose="02020500000000000000" pitchFamily="18" charset="-120"/>
                <a:cs typeface="新細明體" panose="02020500000000000000" pitchFamily="18" charset="-120"/>
              </a:rPr>
              <a:t>回憶，儘管</a:t>
            </a:r>
            <a:r>
              <a:rPr lang="zh-TW" altLang="zh-TW" sz="1600" kern="0" dirty="0">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谷歌和臉書</a:t>
            </a:r>
            <a:r>
              <a:rPr lang="zh-TW" altLang="zh-TW" sz="1600" kern="0" dirty="0">
                <a:effectLst/>
                <a:latin typeface="Calibri" panose="020F0502020204030204" pitchFamily="34" charset="0"/>
                <a:ea typeface="新細明體" panose="02020500000000000000" pitchFamily="18" charset="-120"/>
                <a:cs typeface="新細明體" panose="02020500000000000000" pitchFamily="18" charset="-120"/>
              </a:rPr>
              <a:t>屢次威脅要將</a:t>
            </a:r>
            <a:r>
              <a:rPr lang="zh-TW" altLang="zh-TW" sz="1600" kern="0" dirty="0">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澳洲新聞</a:t>
            </a:r>
            <a:r>
              <a:rPr lang="zh-TW" altLang="zh-TW" sz="1600" kern="0" dirty="0">
                <a:effectLst/>
                <a:latin typeface="Calibri" panose="020F0502020204030204" pitchFamily="34" charset="0"/>
                <a:ea typeface="新細明體" panose="02020500000000000000" pitchFamily="18" charset="-120"/>
                <a:cs typeface="新細明體" panose="02020500000000000000" pitchFamily="18" charset="-120"/>
              </a:rPr>
              <a:t>下架，</a:t>
            </a:r>
            <a:r>
              <a:rPr lang="zh-TW" altLang="zh-TW" sz="1600" kern="0" dirty="0">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但委員會還是發揮創意，成功地建立新聞媒體談判守則，拯救為公共利益服務的新聞業：</a:t>
            </a:r>
            <a:r>
              <a:rPr lang="zh-TW" altLang="zh-TW" sz="1600" b="1" kern="0" dirty="0">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有政府做後盾，不但修復超大數位平台的「市場失靈」</a:t>
            </a:r>
            <a:r>
              <a:rPr lang="zh-TW" altLang="zh-TW" sz="1600" kern="0" dirty="0">
                <a:effectLst/>
                <a:latin typeface="Calibri" panose="020F0502020204030204" pitchFamily="34" charset="0"/>
                <a:ea typeface="新細明體" panose="02020500000000000000" pitchFamily="18" charset="-120"/>
                <a:cs typeface="新細明體" panose="02020500000000000000" pitchFamily="18" charset="-120"/>
              </a:rPr>
              <a:t>、增加</a:t>
            </a:r>
            <a:r>
              <a:rPr lang="zh-TW" altLang="zh-TW" sz="1600" b="1" kern="0" dirty="0">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媒體談判力量</a:t>
            </a:r>
            <a:r>
              <a:rPr lang="zh-TW" altLang="zh-TW" sz="1600" kern="0" dirty="0">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，也讓媒體每年增加一點四億美元收入。</a:t>
            </a:r>
            <a:endParaRPr lang="en-US" altLang="zh-TW" sz="1600" kern="0" dirty="0">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endParaRPr>
          </a:p>
          <a:p>
            <a:pPr marL="0" indent="0">
              <a:buNone/>
            </a:pPr>
            <a:r>
              <a:rPr lang="zh-TW" altLang="en-US" sz="1600" kern="0" dirty="0">
                <a:effectLst/>
                <a:latin typeface="Calibri" panose="020F0502020204030204" pitchFamily="34" charset="0"/>
                <a:ea typeface="新細明體" panose="02020500000000000000" pitchFamily="18" charset="-120"/>
                <a:cs typeface="新細明體" panose="02020500000000000000" pitchFamily="18" charset="-120"/>
              </a:rPr>
              <a:t>        </a:t>
            </a:r>
            <a:r>
              <a:rPr lang="zh-TW" altLang="zh-TW" sz="1600" kern="0" dirty="0">
                <a:effectLst/>
                <a:latin typeface="Calibri" panose="020F0502020204030204" pitchFamily="34" charset="0"/>
                <a:ea typeface="新細明體" panose="02020500000000000000" pitchFamily="18" charset="-120"/>
                <a:cs typeface="新細明體" panose="02020500000000000000" pitchFamily="18" charset="-120"/>
              </a:rPr>
              <a:t>不只澳洲，國際間很多政府領導人都</a:t>
            </a:r>
            <a:r>
              <a:rPr lang="zh-TW" altLang="zh-TW" sz="1600" kern="0" dirty="0">
                <a:effectLst/>
                <a:highlight>
                  <a:srgbClr val="FFFF00"/>
                </a:highlight>
                <a:latin typeface="Calibri" panose="020F0502020204030204" pitchFamily="34" charset="0"/>
                <a:ea typeface="新細明體" panose="02020500000000000000" pitchFamily="18" charset="-120"/>
                <a:cs typeface="新細明體" panose="02020500000000000000" pitchFamily="18" charset="-120"/>
              </a:rPr>
              <a:t>誓言幫助在地媒體對抗社媒巨獸，但是台灣沒有。</a:t>
            </a:r>
            <a:endParaRPr lang="zh-TW" altLang="en-US" sz="1600" dirty="0">
              <a:ea typeface="新細明體" panose="02020500000000000000" pitchFamily="18" charset="-120"/>
            </a:endParaRPr>
          </a:p>
        </p:txBody>
      </p:sp>
      <p:pic>
        <p:nvPicPr>
          <p:cNvPr id="2" name="Picture 2" descr="zoomable">
            <a:extLst>
              <a:ext uri="{FF2B5EF4-FFF2-40B4-BE49-F238E27FC236}">
                <a16:creationId xmlns:a16="http://schemas.microsoft.com/office/drawing/2014/main" id="{20F72B3E-61DB-5224-0BDE-237726583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95" y="4423991"/>
            <a:ext cx="3441046" cy="1939076"/>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030C09BF-5088-33CB-528E-594BD7D42370}"/>
              </a:ext>
            </a:extLst>
          </p:cNvPr>
          <p:cNvPicPr>
            <a:picLocks noChangeAspect="1"/>
          </p:cNvPicPr>
          <p:nvPr/>
        </p:nvPicPr>
        <p:blipFill>
          <a:blip r:embed="rId4"/>
          <a:srcRect l="5466" t="12416"/>
          <a:stretch>
            <a:fillRect/>
          </a:stretch>
        </p:blipFill>
        <p:spPr>
          <a:xfrm>
            <a:off x="8748500" y="3816532"/>
            <a:ext cx="2829279" cy="1205318"/>
          </a:xfrm>
          <a:prstGeom prst="rect">
            <a:avLst/>
          </a:prstGeom>
        </p:spPr>
      </p:pic>
      <p:sp>
        <p:nvSpPr>
          <p:cNvPr id="5" name="文字方塊 4">
            <a:extLst>
              <a:ext uri="{FF2B5EF4-FFF2-40B4-BE49-F238E27FC236}">
                <a16:creationId xmlns:a16="http://schemas.microsoft.com/office/drawing/2014/main" id="{0A703A56-0F7B-B487-1161-94838FF1B180}"/>
              </a:ext>
            </a:extLst>
          </p:cNvPr>
          <p:cNvSpPr txBox="1"/>
          <p:nvPr/>
        </p:nvSpPr>
        <p:spPr>
          <a:xfrm>
            <a:off x="4549987" y="5168918"/>
            <a:ext cx="7056408" cy="1569660"/>
          </a:xfrm>
          <a:prstGeom prst="rect">
            <a:avLst/>
          </a:prstGeom>
          <a:noFill/>
        </p:spPr>
        <p:txBody>
          <a:bodyPr wrap="square" rtlCol="0">
            <a:spAutoFit/>
          </a:bodyPr>
          <a:lstStyle/>
          <a:p>
            <a:r>
              <a:rPr lang="zh-TW" altLang="en-US" sz="1400" dirty="0"/>
              <a:t>       報紙頭版幾乎整頁空白，只在下方或角落印有一小段文字，例如 “</a:t>
            </a:r>
            <a:r>
              <a:rPr lang="en-US" altLang="zh-TW" sz="1400" dirty="0"/>
              <a:t>Imagine if the news wasn’t there.”</a:t>
            </a:r>
            <a:r>
              <a:rPr lang="zh-TW" altLang="en-US" sz="1400" dirty="0"/>
              <a:t>（「想像如果新聞不存在」）</a:t>
            </a:r>
            <a:r>
              <a:rPr lang="zh-TW" altLang="zh-TW" sz="1200" kern="0" dirty="0">
                <a:highlight>
                  <a:srgbClr val="FFFF00"/>
                </a:highlight>
                <a:latin typeface="Calibri" panose="020F0502020204030204" pitchFamily="34" charset="0"/>
                <a:cs typeface="新細明體" panose="02020500000000000000" pitchFamily="18" charset="-120"/>
              </a:rPr>
              <a:t> 。</a:t>
            </a:r>
            <a:endParaRPr lang="en-US" altLang="zh-TW" sz="1400" dirty="0"/>
          </a:p>
          <a:p>
            <a:r>
              <a:rPr lang="zh-TW" altLang="en-US" sz="1400" dirty="0"/>
              <a:t>        報紙仍保留原本標題 </a:t>
            </a:r>
            <a:r>
              <a:rPr lang="en-US" altLang="zh-TW" sz="1400" dirty="0"/>
              <a:t>masthead</a:t>
            </a:r>
            <a:r>
              <a:rPr lang="zh-TW" altLang="en-US" sz="1400" dirty="0"/>
              <a:t>（報紙名稱）或報紙標示欄位，以示這是報紙頭版，只是內容被「留白」</a:t>
            </a:r>
            <a:r>
              <a:rPr lang="zh-TW" altLang="zh-TW" sz="1200" kern="0" dirty="0">
                <a:highlight>
                  <a:srgbClr val="FFFF00"/>
                </a:highlight>
                <a:latin typeface="Calibri" panose="020F0502020204030204" pitchFamily="34" charset="0"/>
                <a:cs typeface="新細明體" panose="02020500000000000000" pitchFamily="18" charset="-120"/>
              </a:rPr>
              <a:t> 。</a:t>
            </a:r>
            <a:endParaRPr lang="en-US" altLang="zh-TW" sz="1200" kern="0" dirty="0">
              <a:highlight>
                <a:srgbClr val="FFFF00"/>
              </a:highlight>
              <a:latin typeface="Calibri" panose="020F0502020204030204" pitchFamily="34" charset="0"/>
              <a:cs typeface="新細明體" panose="02020500000000000000" pitchFamily="18" charset="-120"/>
            </a:endParaRPr>
          </a:p>
          <a:p>
            <a:endParaRPr lang="en-US" altLang="zh-TW" sz="1200" kern="0" dirty="0">
              <a:highlight>
                <a:srgbClr val="FFFF00"/>
              </a:highlight>
              <a:latin typeface="Calibri" panose="020F0502020204030204" pitchFamily="34" charset="0"/>
              <a:cs typeface="新細明體" panose="02020500000000000000" pitchFamily="18" charset="-120"/>
            </a:endParaRPr>
          </a:p>
          <a:p>
            <a:r>
              <a:rPr lang="zh-TW" altLang="en-US" sz="1400" dirty="0"/>
              <a:t>       這是一場由 </a:t>
            </a:r>
            <a:r>
              <a:rPr lang="en-US" altLang="zh-TW" sz="1400" dirty="0"/>
              <a:t>News Media Canada</a:t>
            </a:r>
            <a:r>
              <a:rPr lang="zh-TW" altLang="en-US" sz="1400" dirty="0"/>
              <a:t>（</a:t>
            </a:r>
            <a:r>
              <a:rPr lang="en-US" altLang="zh-TW" sz="1400" dirty="0"/>
              <a:t>NMC</a:t>
            </a:r>
            <a:r>
              <a:rPr lang="zh-TW" altLang="en-US" sz="1400" dirty="0"/>
              <a:t>）發起的「</a:t>
            </a:r>
            <a:r>
              <a:rPr lang="en-US" altLang="zh-TW" sz="1400" dirty="0">
                <a:highlight>
                  <a:srgbClr val="FFFF00"/>
                </a:highlight>
              </a:rPr>
              <a:t>Disappearing Headlines</a:t>
            </a:r>
            <a:r>
              <a:rPr lang="zh-TW" altLang="en-US" sz="1400" dirty="0">
                <a:highlight>
                  <a:srgbClr val="FFFF00"/>
                </a:highlight>
              </a:rPr>
              <a:t>」運動，</a:t>
            </a:r>
            <a:r>
              <a:rPr lang="zh-TW" altLang="en-US" sz="1400" dirty="0"/>
              <a:t>意在示範：如果</a:t>
            </a:r>
            <a:r>
              <a:rPr lang="zh-TW" altLang="en-US" sz="1400" dirty="0">
                <a:highlight>
                  <a:srgbClr val="FFFF00"/>
                </a:highlight>
              </a:rPr>
              <a:t>新聞行業不被重視／收入受到擠壓，「新聞可能就消失」</a:t>
            </a:r>
            <a:r>
              <a:rPr lang="zh-TW" altLang="en-US" sz="1400" dirty="0"/>
              <a:t>。</a:t>
            </a:r>
          </a:p>
        </p:txBody>
      </p:sp>
    </p:spTree>
    <p:extLst>
      <p:ext uri="{BB962C8B-B14F-4D97-AF65-F5344CB8AC3E}">
        <p14:creationId xmlns:p14="http://schemas.microsoft.com/office/powerpoint/2010/main" val="3006712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73960669-D02D-8C07-1545-E3B694AA537E}"/>
              </a:ext>
            </a:extLst>
          </p:cNvPr>
          <p:cNvSpPr txBox="1">
            <a:spLocks noChangeArrowheads="1"/>
          </p:cNvSpPr>
          <p:nvPr/>
        </p:nvSpPr>
        <p:spPr bwMode="auto">
          <a:xfrm>
            <a:off x="0" y="0"/>
            <a:ext cx="12113623" cy="493085"/>
          </a:xfrm>
          <a:prstGeom prst="rect">
            <a:avLst/>
          </a:prstGeom>
          <a:solidFill>
            <a:schemeClr val="tx2"/>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2600" kern="0">
                <a:solidFill>
                  <a:schemeClr val="bg1"/>
                </a:solidFill>
                <a:ea typeface="新細明體" panose="02020500000000000000" pitchFamily="18" charset="-120"/>
              </a:rPr>
              <a:t> </a:t>
            </a:r>
            <a:endParaRPr lang="en-US" altLang="zh-TW" sz="2800" kern="0">
              <a:solidFill>
                <a:schemeClr val="bg1"/>
              </a:solidFill>
              <a:ea typeface="華康中黑體" pitchFamily="49" charset="-120"/>
            </a:endParaRPr>
          </a:p>
        </p:txBody>
      </p:sp>
      <p:sp>
        <p:nvSpPr>
          <p:cNvPr id="155651" name="文字方塊 3">
            <a:extLst>
              <a:ext uri="{FF2B5EF4-FFF2-40B4-BE49-F238E27FC236}">
                <a16:creationId xmlns:a16="http://schemas.microsoft.com/office/drawing/2014/main" id="{75548B15-E6B0-7248-D8D2-F139B11EB3CD}"/>
              </a:ext>
            </a:extLst>
          </p:cNvPr>
          <p:cNvSpPr txBox="1">
            <a:spLocks noChangeArrowheads="1"/>
          </p:cNvSpPr>
          <p:nvPr/>
        </p:nvSpPr>
        <p:spPr bwMode="auto">
          <a:xfrm>
            <a:off x="78377" y="17463"/>
            <a:ext cx="1193945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en-US" altLang="zh-TW" sz="1400" b="1" dirty="0">
                <a:solidFill>
                  <a:schemeClr val="bg1"/>
                </a:solidFill>
                <a:latin typeface="Tahoma" panose="020B0604030504040204" pitchFamily="34" charset="0"/>
                <a:ea typeface="新細明體" panose="02020500000000000000" pitchFamily="18" charset="-120"/>
              </a:rPr>
              <a:t>(0118.21) </a:t>
            </a:r>
            <a:r>
              <a:rPr lang="zh-TW" altLang="zh-TW" sz="1600" b="1" dirty="0">
                <a:solidFill>
                  <a:schemeClr val="bg1"/>
                </a:solidFill>
                <a:latin typeface="Tahoma" panose="020B0604030504040204" pitchFamily="34" charset="0"/>
                <a:ea typeface="新細明體" panose="02020500000000000000" pitchFamily="18" charset="-120"/>
              </a:rPr>
              <a:t>反制新聞付費？</a:t>
            </a:r>
            <a:r>
              <a:rPr lang="en-US" altLang="zh-TW" sz="1600" b="1" dirty="0">
                <a:solidFill>
                  <a:schemeClr val="bg1"/>
                </a:solidFill>
                <a:latin typeface="Tahoma" panose="020B0604030504040204" pitchFamily="34" charset="0"/>
                <a:ea typeface="新細明體" panose="02020500000000000000" pitchFamily="18" charset="-120"/>
              </a:rPr>
              <a:t>Google</a:t>
            </a:r>
            <a:r>
              <a:rPr lang="zh-TW" altLang="zh-TW" sz="1600" b="1" dirty="0">
                <a:solidFill>
                  <a:schemeClr val="bg1"/>
                </a:solidFill>
                <a:latin typeface="Tahoma" panose="020B0604030504040204" pitchFamily="34" charset="0"/>
                <a:ea typeface="新細明體" panose="02020500000000000000" pitchFamily="18" charset="-120"/>
              </a:rPr>
              <a:t>對澳洲用戶隱藏新聞搜尋</a:t>
            </a:r>
            <a:r>
              <a:rPr lang="zh-TW" altLang="en-US" sz="1600" b="1" dirty="0">
                <a:solidFill>
                  <a:schemeClr val="bg1"/>
                </a:solidFill>
                <a:latin typeface="Tahoma" panose="020B0604030504040204" pitchFamily="34" charset="0"/>
                <a:ea typeface="新細明體" panose="02020500000000000000" pitchFamily="18" charset="-120"/>
              </a:rPr>
              <a:t>  </a:t>
            </a:r>
            <a:r>
              <a:rPr lang="en-US" altLang="zh-TW" sz="1600" b="1" dirty="0">
                <a:solidFill>
                  <a:schemeClr val="bg1"/>
                </a:solidFill>
                <a:latin typeface="Tahoma" panose="020B0604030504040204" pitchFamily="34" charset="0"/>
                <a:ea typeface="新細明體" panose="02020500000000000000" pitchFamily="18" charset="-120"/>
              </a:rPr>
              <a:t>Google admits to running 'experiments' which remove some</a:t>
            </a:r>
            <a:endParaRPr lang="zh-TW" altLang="zh-TW" sz="1600" b="1" dirty="0">
              <a:solidFill>
                <a:schemeClr val="bg1"/>
              </a:solidFill>
              <a:latin typeface="Tahoma" panose="020B0604030504040204" pitchFamily="34" charset="0"/>
              <a:ea typeface="新細明體" panose="02020500000000000000" pitchFamily="18" charset="-120"/>
            </a:endParaRPr>
          </a:p>
          <a:p>
            <a:pPr>
              <a:spcBef>
                <a:spcPct val="0"/>
              </a:spcBef>
              <a:buClrTx/>
              <a:buSzTx/>
              <a:buFont typeface="Wingdings" panose="05000000000000000000" pitchFamily="2" charset="2"/>
              <a:buNone/>
            </a:pPr>
            <a:endParaRPr lang="zh-TW" altLang="en-US" sz="1400" b="1" dirty="0">
              <a:solidFill>
                <a:schemeClr val="bg1"/>
              </a:solidFill>
              <a:latin typeface="Tahoma" panose="020B0604030504040204" pitchFamily="34" charset="0"/>
              <a:ea typeface="新細明體" panose="02020500000000000000" pitchFamily="18" charset="-120"/>
            </a:endParaRPr>
          </a:p>
        </p:txBody>
      </p:sp>
      <p:sp>
        <p:nvSpPr>
          <p:cNvPr id="155652" name="文字方塊 8">
            <a:extLst>
              <a:ext uri="{FF2B5EF4-FFF2-40B4-BE49-F238E27FC236}">
                <a16:creationId xmlns:a16="http://schemas.microsoft.com/office/drawing/2014/main" id="{E2388DCF-D6CA-0564-FB80-F64CDCA72895}"/>
              </a:ext>
            </a:extLst>
          </p:cNvPr>
          <p:cNvSpPr txBox="1">
            <a:spLocks noChangeArrowheads="1"/>
          </p:cNvSpPr>
          <p:nvPr/>
        </p:nvSpPr>
        <p:spPr bwMode="auto">
          <a:xfrm>
            <a:off x="1600200" y="1149351"/>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zh-TW" sz="1200">
              <a:solidFill>
                <a:schemeClr val="tx1"/>
              </a:solidFill>
              <a:latin typeface="Tahoma" panose="020B0604030504040204" pitchFamily="34" charset="0"/>
              <a:ea typeface="新細明體" panose="02020500000000000000" pitchFamily="18" charset="-120"/>
            </a:endParaRPr>
          </a:p>
          <a:p>
            <a:pPr>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3BFF2475-04BE-7B41-2436-8E93D002F71A}"/>
              </a:ext>
            </a:extLst>
          </p:cNvPr>
          <p:cNvSpPr txBox="1"/>
          <p:nvPr/>
        </p:nvSpPr>
        <p:spPr>
          <a:xfrm>
            <a:off x="422694" y="715992"/>
            <a:ext cx="11240219" cy="5656939"/>
          </a:xfrm>
          <a:prstGeom prst="rect">
            <a:avLst/>
          </a:prstGeom>
          <a:noFill/>
        </p:spPr>
        <p:txBody>
          <a:bodyPr wrap="square">
            <a:spAutoFit/>
          </a:bodyPr>
          <a:lstStyle/>
          <a:p>
            <a:pPr>
              <a:defRPr/>
            </a:pPr>
            <a:r>
              <a:rPr lang="en-US" altLang="zh-TW" sz="1600" b="1" dirty="0">
                <a:latin typeface="新細明體" panose="02020500000000000000" pitchFamily="18" charset="-120"/>
                <a:ea typeface="新細明體" panose="02020500000000000000" pitchFamily="18" charset="-120"/>
                <a:cs typeface="新細明體" panose="02020500000000000000" pitchFamily="18" charset="-120"/>
              </a:rPr>
              <a:t>Google </a:t>
            </a:r>
            <a:r>
              <a:rPr lang="en-US" altLang="zh-TW" sz="1600" b="1" dirty="0">
                <a:highlight>
                  <a:srgbClr val="FFFF00"/>
                </a:highlight>
                <a:latin typeface="新細明體" panose="02020500000000000000" pitchFamily="18" charset="-120"/>
                <a:ea typeface="新細明體" panose="02020500000000000000" pitchFamily="18" charset="-120"/>
                <a:cs typeface="新細明體" panose="02020500000000000000" pitchFamily="18" charset="-120"/>
              </a:rPr>
              <a:t>has been hiding some Australian news sites from search results, in a move media outlets say</a:t>
            </a:r>
            <a:r>
              <a:rPr lang="en-US" altLang="zh-TW" sz="1600" b="1" dirty="0">
                <a:latin typeface="新細明體" panose="02020500000000000000" pitchFamily="18" charset="-120"/>
                <a:ea typeface="新細明體" panose="02020500000000000000" pitchFamily="18" charset="-120"/>
                <a:cs typeface="新細明體" panose="02020500000000000000" pitchFamily="18" charset="-120"/>
              </a:rPr>
              <a:t> is a </a:t>
            </a:r>
            <a:r>
              <a:rPr lang="en-US" altLang="zh-TW" sz="1600" b="1" dirty="0">
                <a:solidFill>
                  <a:srgbClr val="FF0000"/>
                </a:solidFill>
                <a:latin typeface="新細明體" panose="02020500000000000000" pitchFamily="18" charset="-120"/>
                <a:ea typeface="新細明體" panose="02020500000000000000" pitchFamily="18" charset="-120"/>
                <a:cs typeface="新細明體" panose="02020500000000000000" pitchFamily="18" charset="-120"/>
              </a:rPr>
              <a:t>show of “extraordinary power” as the tech company bargains with the Australian government over </a:t>
            </a:r>
            <a:r>
              <a:rPr lang="en-US" altLang="zh-TW" sz="1600" b="1" dirty="0">
                <a:latin typeface="新細明體" panose="02020500000000000000" pitchFamily="18" charset="-120"/>
                <a:ea typeface="新細明體" panose="02020500000000000000" pitchFamily="18" charset="-120"/>
                <a:cs typeface="新細明體" panose="02020500000000000000" pitchFamily="18" charset="-120"/>
              </a:rPr>
              <a:t>financial payment for content.</a:t>
            </a:r>
            <a:endParaRPr lang="zh-TW" altLang="zh-TW" sz="1600" dirty="0">
              <a:latin typeface="新細明體" panose="02020500000000000000" pitchFamily="18" charset="-120"/>
              <a:ea typeface="新細明體" panose="02020500000000000000" pitchFamily="18" charset="-120"/>
              <a:cs typeface="新細明體" panose="02020500000000000000" pitchFamily="18" charset="-120"/>
            </a:endParaRPr>
          </a:p>
          <a:p>
            <a:pPr>
              <a:defRPr/>
            </a:pPr>
            <a:r>
              <a:rPr lang="en-US" altLang="zh-TW" sz="1600" b="1" dirty="0">
                <a:latin typeface="新細明體" panose="02020500000000000000" pitchFamily="18" charset="-120"/>
                <a:ea typeface="新細明體" panose="02020500000000000000" pitchFamily="18" charset="-120"/>
                <a:cs typeface="新細明體" panose="02020500000000000000" pitchFamily="18" charset="-120"/>
              </a:rPr>
              <a:t>The Australian government</a:t>
            </a:r>
            <a:r>
              <a:rPr lang="en-US" altLang="zh-TW" sz="1600" b="1" dirty="0">
                <a:solidFill>
                  <a:srgbClr val="FF0000"/>
                </a:solidFill>
                <a:latin typeface="新細明體" panose="02020500000000000000" pitchFamily="18" charset="-120"/>
                <a:ea typeface="新細明體" panose="02020500000000000000" pitchFamily="18" charset="-120"/>
                <a:cs typeface="新細明體" panose="02020500000000000000" pitchFamily="18" charset="-120"/>
              </a:rPr>
              <a:t> is attempting to impose a new code on Google and Facebook that would force them to negotiate a fair price for </a:t>
            </a:r>
            <a:r>
              <a:rPr lang="en-US" altLang="zh-TW" sz="1600" b="1" dirty="0">
                <a:latin typeface="新細明體" panose="02020500000000000000" pitchFamily="18" charset="-120"/>
                <a:ea typeface="新細明體" panose="02020500000000000000" pitchFamily="18" charset="-120"/>
                <a:cs typeface="新細明體" panose="02020500000000000000" pitchFamily="18" charset="-120"/>
              </a:rPr>
              <a:t>displaying local news content.</a:t>
            </a:r>
          </a:p>
          <a:p>
            <a:pPr>
              <a:defRPr/>
            </a:pPr>
            <a:endParaRPr lang="en-US" altLang="zh-TW" b="1" dirty="0">
              <a:latin typeface="新細明體" panose="02020500000000000000" pitchFamily="18" charset="-120"/>
              <a:ea typeface="新細明體" panose="02020500000000000000" pitchFamily="18" charset="-120"/>
              <a:cs typeface="新細明體" panose="02020500000000000000" pitchFamily="18" charset="-120"/>
            </a:endParaRPr>
          </a:p>
          <a:p>
            <a:pPr latinLnBrk="1">
              <a:defRPr/>
            </a:pPr>
            <a:r>
              <a:rPr lang="zh-TW" altLang="en-US" sz="1700" b="1" kern="0" dirty="0">
                <a:solidFill>
                  <a:schemeClr val="tx2"/>
                </a:solidFill>
                <a:latin typeface="新細明體" panose="02020500000000000000" pitchFamily="18" charset="-120"/>
                <a:ea typeface="新細明體" panose="02020500000000000000" pitchFamily="18" charset="-120"/>
                <a:cs typeface="新細明體" panose="02020500000000000000" pitchFamily="18" charset="-120"/>
              </a:rPr>
              <a:t>        </a:t>
            </a:r>
            <a:r>
              <a:rPr lang="en-US" altLang="zh-TW" sz="1600" b="1" kern="0" dirty="0">
                <a:solidFill>
                  <a:srgbClr val="003399"/>
                </a:solidFill>
                <a:latin typeface="新細明體" panose="02020500000000000000" pitchFamily="18" charset="-120"/>
                <a:ea typeface="新細明體" panose="02020500000000000000" pitchFamily="18" charset="-120"/>
                <a:cs typeface="新細明體" panose="02020500000000000000" pitchFamily="18" charset="-120"/>
              </a:rPr>
              <a:t>Google</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已開始對本地部分用戶</a:t>
            </a:r>
            <a:r>
              <a:rPr lang="zh-TW" altLang="zh-TW" sz="1600" b="1" kern="0" dirty="0">
                <a:solidFill>
                  <a:srgbClr val="003399"/>
                </a:solidFill>
                <a:highlight>
                  <a:srgbClr val="00FF00"/>
                </a:highlight>
                <a:latin typeface="Calibri" panose="020F0502020204030204" pitchFamily="34" charset="0"/>
                <a:ea typeface="新細明體" panose="02020500000000000000" pitchFamily="18" charset="-120"/>
                <a:cs typeface="新細明體" panose="02020500000000000000" pitchFamily="18" charset="-120"/>
              </a:rPr>
              <a:t>隱藏澳洲新聞網站</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，這是</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坎培拉要求科技公司為新聞內容付費給媒體之後，</a:t>
            </a:r>
            <a:r>
              <a:rPr lang="en-US" altLang="zh-TW" sz="1600" b="1" kern="0" dirty="0">
                <a:solidFill>
                  <a:srgbClr val="003399"/>
                </a:solidFill>
                <a:highlight>
                  <a:srgbClr val="00FF00"/>
                </a:highlight>
                <a:latin typeface="Calibri" panose="020F0502020204030204" pitchFamily="34" charset="0"/>
                <a:ea typeface="新細明體" panose="02020500000000000000" pitchFamily="18" charset="-120"/>
                <a:cs typeface="新細明體" panose="02020500000000000000" pitchFamily="18" charset="-120"/>
              </a:rPr>
              <a:t>Google</a:t>
            </a:r>
            <a:r>
              <a:rPr lang="zh-TW" altLang="zh-TW" sz="1600" b="1" kern="0" dirty="0">
                <a:solidFill>
                  <a:srgbClr val="003399"/>
                </a:solidFill>
                <a:highlight>
                  <a:srgbClr val="00FF00"/>
                </a:highlight>
                <a:latin typeface="Calibri" panose="020F0502020204030204" pitchFamily="34" charset="0"/>
                <a:ea typeface="新細明體" panose="02020500000000000000" pitchFamily="18" charset="-120"/>
                <a:cs typeface="新細明體" panose="02020500000000000000" pitchFamily="18" charset="-120"/>
              </a:rPr>
              <a:t>所做的「實驗」</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a:t>
            </a:r>
            <a:endParaRPr lang="en-US"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endParaRPr>
          </a:p>
          <a:p>
            <a:pPr latinLnBrk="1">
              <a:defRPr/>
            </a:pPr>
            <a:endPar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pPr latinLnBrk="1">
              <a:defRPr/>
            </a:pPr>
            <a:r>
              <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        </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澳洲打算</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強制</a:t>
            </a:r>
            <a:r>
              <a:rPr lang="zh-TW" altLang="en-US"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 </a:t>
            </a:r>
            <a:r>
              <a:rPr lang="en-US"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Google</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與臉書（</a:t>
            </a:r>
            <a:r>
              <a:rPr lang="en-US"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Facebook</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）在放上媒體內容時付費</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，否則就得面臨數以百萬計美元的罰款。這是全球遏制美國數位巨擘權力</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最激進的動作</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之一。</a:t>
            </a:r>
            <a:endPar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endParaRPr>
          </a:p>
          <a:p>
            <a:pPr latinLnBrk="1">
              <a:defRPr/>
            </a:pPr>
            <a:endPar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endParaRPr>
          </a:p>
          <a:p>
            <a:pPr latinLnBrk="1">
              <a:defRPr/>
            </a:pPr>
            <a:r>
              <a:rPr lang="zh-TW" altLang="en-US" sz="1600" b="1" kern="0" dirty="0">
                <a:solidFill>
                  <a:srgbClr val="003399"/>
                </a:solidFill>
                <a:latin typeface="Calibri" panose="020F0502020204030204" pitchFamily="34" charset="0"/>
                <a:cs typeface="新細明體" panose="02020500000000000000" pitchFamily="18" charset="-120"/>
              </a:rPr>
              <a:t>          </a:t>
            </a:r>
            <a:r>
              <a:rPr lang="zh-TW" altLang="zh-TW" sz="1600" dirty="0"/>
              <a:t>澳洲</a:t>
            </a:r>
            <a:r>
              <a:rPr lang="zh-TW" altLang="en-US" sz="1600" i="1" dirty="0"/>
              <a:t>在 </a:t>
            </a:r>
            <a:r>
              <a:rPr lang="en-US" altLang="zh-TW" sz="1600" b="1" dirty="0"/>
              <a:t>2021 </a:t>
            </a:r>
            <a:r>
              <a:rPr lang="zh-TW" altLang="en-US" sz="1600" b="1" dirty="0"/>
              <a:t>年</a:t>
            </a:r>
            <a:r>
              <a:rPr lang="zh-TW" altLang="en-US" sz="1600" dirty="0"/>
              <a:t> 通過了「</a:t>
            </a:r>
            <a:r>
              <a:rPr lang="en-US" altLang="zh-TW" sz="1600" i="1" dirty="0"/>
              <a:t>News Media Bargaining Code</a:t>
            </a:r>
            <a:r>
              <a:rPr lang="zh-TW" altLang="en-US" sz="1600" dirty="0"/>
              <a:t>」（新聞媒體協商法案／強制協商法案），要求 </a:t>
            </a:r>
            <a:r>
              <a:rPr lang="en-US" altLang="zh-TW" sz="1600" dirty="0"/>
              <a:t>Google</a:t>
            </a:r>
            <a:r>
              <a:rPr lang="zh-TW" altLang="en-US" sz="1600" dirty="0"/>
              <a:t>、</a:t>
            </a:r>
            <a:r>
              <a:rPr lang="en-US" altLang="zh-TW" sz="1600" dirty="0"/>
              <a:t>Facebook</a:t>
            </a:r>
            <a:r>
              <a:rPr lang="zh-TW" altLang="en-US" sz="1600" dirty="0"/>
              <a:t>（</a:t>
            </a:r>
            <a:r>
              <a:rPr lang="en-US" altLang="zh-TW" sz="1600" dirty="0"/>
              <a:t>Meta</a:t>
            </a:r>
            <a:r>
              <a:rPr lang="zh-TW" altLang="en-US" sz="1600" dirty="0"/>
              <a:t>）等數位平台若與當地新聞媒體使用或鏈接新聞內容，必須</a:t>
            </a:r>
            <a:r>
              <a:rPr lang="zh-TW" altLang="en-US" sz="1600" dirty="0">
                <a:highlight>
                  <a:srgbClr val="FFFF00"/>
                </a:highlight>
              </a:rPr>
              <a:t>協商付費</a:t>
            </a:r>
            <a:r>
              <a:rPr lang="zh-TW" altLang="en-US" sz="1600" dirty="0"/>
              <a:t>，若</a:t>
            </a:r>
            <a:r>
              <a:rPr lang="zh-TW" altLang="en-US" sz="1600" dirty="0">
                <a:highlight>
                  <a:srgbClr val="FFFF00"/>
                </a:highlight>
              </a:rPr>
              <a:t>協商失敗則由仲裁機制裁定</a:t>
            </a:r>
            <a:r>
              <a:rPr lang="zh-TW" altLang="en-US" sz="1600" dirty="0"/>
              <a:t>。</a:t>
            </a:r>
            <a:endPar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endParaRPr>
          </a:p>
          <a:p>
            <a:pPr latinLnBrk="1">
              <a:defRPr/>
            </a:pPr>
            <a:endPar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pPr latinLnBrk="1">
              <a:defRPr/>
            </a:pPr>
            <a:r>
              <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       </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這個惹惱科技公司、</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「世界首見的」規定將於今年實施</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，適用於</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臉書動態消息（</a:t>
            </a:r>
            <a:r>
              <a:rPr lang="en-US"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news </a:t>
            </a:r>
            <a:r>
              <a:rPr lang="zh-TW" altLang="en-US"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   </a:t>
            </a:r>
            <a:r>
              <a:rPr lang="en-US"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feed</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）與</a:t>
            </a:r>
            <a:r>
              <a:rPr lang="en-US"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Google</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搜尋</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a:t>
            </a:r>
            <a:endPar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endParaRPr>
          </a:p>
          <a:p>
            <a:pPr latinLnBrk="1">
              <a:defRPr/>
            </a:pPr>
            <a:endPar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pPr latinLnBrk="1">
              <a:defRPr/>
            </a:pPr>
            <a:r>
              <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        </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澳洲金融評論報（</a:t>
            </a:r>
            <a:r>
              <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The Australian Financial</a:t>
            </a:r>
            <a:r>
              <a:rPr lang="zh-TW" altLang="en-US"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 </a:t>
            </a:r>
            <a:r>
              <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Review</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）報導指出，</a:t>
            </a:r>
            <a:r>
              <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Google</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將對一小群搜尋用戶隱藏主要商業新聞媒體內容，包括「新聞集團」（</a:t>
            </a:r>
            <a:r>
              <a:rPr lang="en-US"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News Corp</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）旗下報紙以及「衛報」澳洲版</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a:t>
            </a:r>
            <a:r>
              <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Guardian Australia</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），但以</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舊的連結</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取代或是出現其他網站內容。</a:t>
            </a:r>
            <a:r>
              <a:rPr lang="en-US" altLang="zh-TW" sz="1600" b="1" kern="0" dirty="0">
                <a:solidFill>
                  <a:srgbClr val="003399"/>
                </a:solidFill>
                <a:latin typeface="新細明體" panose="02020500000000000000" pitchFamily="18" charset="-120"/>
                <a:ea typeface="新細明體" panose="02020500000000000000" pitchFamily="18" charset="-120"/>
                <a:cs typeface="新細明體" panose="02020500000000000000" pitchFamily="18" charset="-120"/>
              </a:rPr>
              <a:t>Google</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發言人表示，這是</a:t>
            </a:r>
            <a:r>
              <a:rPr lang="en-US"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Google</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「數以萬計實驗」的一環。</a:t>
            </a:r>
            <a:endParaRPr lang="en-US"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endParaRPr>
          </a:p>
          <a:p>
            <a:pPr latinLnBrk="1">
              <a:defRPr/>
            </a:pPr>
            <a:endPar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pPr latinLnBrk="1">
              <a:defRPr/>
            </a:pPr>
            <a:r>
              <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        </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這位發言人表示：「我們正在進行一些</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實驗</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，評估</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新聞業務與</a:t>
            </a:r>
            <a:r>
              <a:rPr lang="en-US"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Google</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搜尋</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a:t>
            </a:r>
            <a:r>
              <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Google </a:t>
            </a:r>
            <a:r>
              <a:rPr lang="zh-TW" altLang="en-US"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  </a:t>
            </a:r>
            <a:r>
              <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Search</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間的相互影響，</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各將觸及</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約</a:t>
            </a:r>
            <a:r>
              <a:rPr lang="en-US"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1%</a:t>
            </a:r>
            <a:r>
              <a:rPr lang="zh-TW" altLang="zh-TW" sz="1600" b="1" kern="0" dirty="0">
                <a:solidFill>
                  <a:srgbClr val="003399"/>
                </a:solidFill>
                <a:highlight>
                  <a:srgbClr val="FFFF00"/>
                </a:highlight>
                <a:latin typeface="Calibri" panose="020F0502020204030204" pitchFamily="34" charset="0"/>
                <a:ea typeface="新細明體" panose="02020500000000000000" pitchFamily="18" charset="-120"/>
                <a:cs typeface="新細明體" panose="02020500000000000000" pitchFamily="18" charset="-120"/>
              </a:rPr>
              <a:t>的澳洲</a:t>
            </a:r>
            <a:r>
              <a:rPr lang="en-US"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Google</a:t>
            </a:r>
            <a:r>
              <a:rPr lang="zh-TW" altLang="zh-TW" sz="1600" b="1" kern="0" dirty="0">
                <a:solidFill>
                  <a:srgbClr val="003399"/>
                </a:solidFill>
                <a:latin typeface="Calibri" panose="020F0502020204030204" pitchFamily="34" charset="0"/>
                <a:ea typeface="新細明體" panose="02020500000000000000" pitchFamily="18" charset="-120"/>
                <a:cs typeface="新細明體" panose="02020500000000000000" pitchFamily="18" charset="-120"/>
              </a:rPr>
              <a:t>搜尋用戶。」</a:t>
            </a:r>
            <a:endParaRPr lang="zh-TW" altLang="en-US" sz="1600" dirty="0">
              <a:solidFill>
                <a:srgbClr val="0033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8B7D1592-0B26-4A9A-9EDD-2672D46A6528}"/>
              </a:ext>
            </a:extLst>
          </p:cNvPr>
          <p:cNvGraphicFramePr>
            <a:graphicFrameLocks noGrp="1"/>
          </p:cNvGraphicFramePr>
          <p:nvPr>
            <p:extLst>
              <p:ext uri="{D42A27DB-BD31-4B8C-83A1-F6EECF244321}">
                <p14:modId xmlns:p14="http://schemas.microsoft.com/office/powerpoint/2010/main" val="3396602449"/>
              </p:ext>
            </p:extLst>
          </p:nvPr>
        </p:nvGraphicFramePr>
        <p:xfrm>
          <a:off x="396240" y="1057075"/>
          <a:ext cx="10636380" cy="5593747"/>
        </p:xfrm>
        <a:graphic>
          <a:graphicData uri="http://schemas.openxmlformats.org/drawingml/2006/table">
            <a:tbl>
              <a:tblPr firstRow="1" bandRow="1">
                <a:tableStyleId>{5C22544A-7EE6-4342-B048-85BDC9FD1C3A}</a:tableStyleId>
              </a:tblPr>
              <a:tblGrid>
                <a:gridCol w="295969">
                  <a:extLst>
                    <a:ext uri="{9D8B030D-6E8A-4147-A177-3AD203B41FA5}">
                      <a16:colId xmlns:a16="http://schemas.microsoft.com/office/drawing/2014/main" val="3036849388"/>
                    </a:ext>
                  </a:extLst>
                </a:gridCol>
                <a:gridCol w="2674834">
                  <a:extLst>
                    <a:ext uri="{9D8B030D-6E8A-4147-A177-3AD203B41FA5}">
                      <a16:colId xmlns:a16="http://schemas.microsoft.com/office/drawing/2014/main" val="20000"/>
                    </a:ext>
                  </a:extLst>
                </a:gridCol>
                <a:gridCol w="2563738">
                  <a:extLst>
                    <a:ext uri="{9D8B030D-6E8A-4147-A177-3AD203B41FA5}">
                      <a16:colId xmlns:a16="http://schemas.microsoft.com/office/drawing/2014/main" val="20001"/>
                    </a:ext>
                  </a:extLst>
                </a:gridCol>
                <a:gridCol w="1256232">
                  <a:extLst>
                    <a:ext uri="{9D8B030D-6E8A-4147-A177-3AD203B41FA5}">
                      <a16:colId xmlns:a16="http://schemas.microsoft.com/office/drawing/2014/main" val="20002"/>
                    </a:ext>
                  </a:extLst>
                </a:gridCol>
                <a:gridCol w="907318">
                  <a:extLst>
                    <a:ext uri="{9D8B030D-6E8A-4147-A177-3AD203B41FA5}">
                      <a16:colId xmlns:a16="http://schemas.microsoft.com/office/drawing/2014/main" val="20003"/>
                    </a:ext>
                  </a:extLst>
                </a:gridCol>
                <a:gridCol w="2938289">
                  <a:extLst>
                    <a:ext uri="{9D8B030D-6E8A-4147-A177-3AD203B41FA5}">
                      <a16:colId xmlns:a16="http://schemas.microsoft.com/office/drawing/2014/main" val="20004"/>
                    </a:ext>
                  </a:extLst>
                </a:gridCol>
              </a:tblGrid>
              <a:tr h="514886">
                <a:tc>
                  <a:txBody>
                    <a:bodyPr/>
                    <a:lstStyle/>
                    <a:p>
                      <a:endParaRPr lang="zh-TW" altLang="en-US" sz="1600" dirty="0"/>
                    </a:p>
                  </a:txBody>
                  <a:tcPr marL="68580" marR="68580" marT="34290" marB="34290"/>
                </a:tc>
                <a:tc>
                  <a:txBody>
                    <a:bodyPr/>
                    <a:lstStyle/>
                    <a:p>
                      <a:r>
                        <a:rPr lang="en-US" altLang="zh-TW" sz="1600" dirty="0"/>
                        <a:t>Business Model</a:t>
                      </a:r>
                    </a:p>
                    <a:p>
                      <a:r>
                        <a:rPr lang="en-US" altLang="zh-TW" sz="1600" dirty="0"/>
                        <a:t>(</a:t>
                      </a:r>
                      <a:r>
                        <a:rPr lang="zh-TW" altLang="en-US" sz="1600" dirty="0"/>
                        <a:t>商業模式</a:t>
                      </a:r>
                      <a:r>
                        <a:rPr lang="en-US" altLang="zh-TW" sz="1600" dirty="0"/>
                        <a:t>)</a:t>
                      </a:r>
                      <a:endParaRPr lang="zh-TW" altLang="en-US" sz="1600" dirty="0"/>
                    </a:p>
                  </a:txBody>
                  <a:tcPr marL="68580" marR="68580" marT="34290" marB="34290"/>
                </a:tc>
                <a:tc>
                  <a:txBody>
                    <a:bodyPr/>
                    <a:lstStyle/>
                    <a:p>
                      <a:r>
                        <a:rPr lang="en-US" altLang="zh-TW" sz="1400" dirty="0"/>
                        <a:t>Variations(</a:t>
                      </a:r>
                      <a:r>
                        <a:rPr lang="zh-TW" altLang="en-US" sz="1400" dirty="0"/>
                        <a:t>變化</a:t>
                      </a:r>
                      <a:r>
                        <a:rPr lang="en-US" altLang="zh-TW" sz="1400" dirty="0"/>
                        <a:t>)</a:t>
                      </a:r>
                      <a:endParaRPr lang="zh-TW" altLang="en-US" sz="1400" dirty="0"/>
                    </a:p>
                  </a:txBody>
                  <a:tcPr marL="68580" marR="68580" marT="34290" marB="34290"/>
                </a:tc>
                <a:tc>
                  <a:txBody>
                    <a:bodyPr/>
                    <a:lstStyle/>
                    <a:p>
                      <a:r>
                        <a:rPr lang="en-US" altLang="zh-TW" sz="1400" dirty="0"/>
                        <a:t>Examples</a:t>
                      </a:r>
                      <a:endParaRPr lang="zh-TW" altLang="en-US" sz="1400" dirty="0"/>
                    </a:p>
                  </a:txBody>
                  <a:tcPr marL="68580" marR="68580" marT="34290" marB="34290"/>
                </a:tc>
                <a:tc>
                  <a:txBody>
                    <a:bodyPr/>
                    <a:lstStyle/>
                    <a:p>
                      <a:r>
                        <a:rPr lang="en-US" altLang="zh-TW" sz="1400" dirty="0"/>
                        <a:t>Description</a:t>
                      </a:r>
                      <a:endParaRPr lang="zh-TW" altLang="en-US" sz="1400" dirty="0"/>
                    </a:p>
                  </a:txBody>
                  <a:tcPr marL="68580" marR="68580" marT="34290" marB="34290"/>
                </a:tc>
                <a:tc>
                  <a:txBody>
                    <a:bodyPr/>
                    <a:lstStyle/>
                    <a:p>
                      <a:r>
                        <a:rPr lang="en-US" altLang="zh-TW" sz="1400" dirty="0"/>
                        <a:t>Revenue Model (</a:t>
                      </a:r>
                      <a:r>
                        <a:rPr lang="zh-TW" altLang="en-US" sz="1400" dirty="0"/>
                        <a:t>收益模式</a:t>
                      </a:r>
                      <a:r>
                        <a:rPr lang="en-US" altLang="zh-TW" sz="1400" dirty="0"/>
                        <a:t>)</a:t>
                      </a:r>
                      <a:endParaRPr lang="zh-TW" altLang="en-US" sz="1400" dirty="0"/>
                    </a:p>
                  </a:txBody>
                  <a:tcPr marL="68580" marR="68580" marT="34290" marB="34290"/>
                </a:tc>
                <a:extLst>
                  <a:ext uri="{0D108BD9-81ED-4DB2-BD59-A6C34878D82A}">
                    <a16:rowId xmlns:a16="http://schemas.microsoft.com/office/drawing/2014/main" val="10000"/>
                  </a:ext>
                </a:extLst>
              </a:tr>
              <a:tr h="514886">
                <a:tc>
                  <a:txBody>
                    <a:bodyPr/>
                    <a:lstStyle/>
                    <a:p>
                      <a:r>
                        <a:rPr lang="en-US" altLang="zh-TW" sz="1600" dirty="0">
                          <a:solidFill>
                            <a:srgbClr val="003399"/>
                          </a:solidFill>
                        </a:rPr>
                        <a:t>1</a:t>
                      </a:r>
                      <a:endParaRPr lang="zh-TW" altLang="en-US" sz="1600" dirty="0">
                        <a:solidFill>
                          <a:srgbClr val="003399"/>
                        </a:solidFill>
                      </a:endParaRPr>
                    </a:p>
                  </a:txBody>
                  <a:tcPr marL="68580" marR="68580" marT="34290" marB="34290"/>
                </a:tc>
                <a:tc>
                  <a:txBody>
                    <a:bodyPr/>
                    <a:lstStyle/>
                    <a:p>
                      <a:r>
                        <a:rPr lang="zh-TW" altLang="en-US" sz="1600" b="1" dirty="0">
                          <a:solidFill>
                            <a:srgbClr val="003399"/>
                          </a:solidFill>
                          <a:highlight>
                            <a:srgbClr val="00FF00"/>
                          </a:highlight>
                          <a:ea typeface="+mn-ea"/>
                        </a:rPr>
                        <a:t>線上零售商</a:t>
                      </a:r>
                      <a:r>
                        <a:rPr lang="en-US" altLang="zh-TW" sz="1600" b="1" dirty="0">
                          <a:solidFill>
                            <a:srgbClr val="003399"/>
                          </a:solidFill>
                          <a:highlight>
                            <a:srgbClr val="00FF00"/>
                          </a:highlight>
                          <a:ea typeface="+mn-ea"/>
                        </a:rPr>
                        <a:t>(E-</a:t>
                      </a:r>
                      <a:r>
                        <a:rPr lang="en-US" altLang="zh-TW" sz="1600" b="1" dirty="0" err="1">
                          <a:solidFill>
                            <a:srgbClr val="003399"/>
                          </a:solidFill>
                          <a:highlight>
                            <a:srgbClr val="00FF00"/>
                          </a:highlight>
                          <a:ea typeface="+mn-ea"/>
                        </a:rPr>
                        <a:t>tailer</a:t>
                      </a:r>
                      <a:r>
                        <a:rPr lang="en-US" altLang="zh-TW" sz="1600" b="1" dirty="0">
                          <a:solidFill>
                            <a:srgbClr val="003399"/>
                          </a:solidFill>
                          <a:highlight>
                            <a:srgbClr val="00FF00"/>
                          </a:highlight>
                          <a:ea typeface="+mn-ea"/>
                        </a:rPr>
                        <a:t>)</a:t>
                      </a:r>
                      <a:r>
                        <a:rPr lang="zh-TW" altLang="zh-TW" sz="1600" dirty="0">
                          <a:solidFill>
                            <a:srgbClr val="003399"/>
                          </a:solidFill>
                        </a:rPr>
                        <a:t> </a:t>
                      </a:r>
                      <a:endParaRPr lang="zh-TW" altLang="en-US" sz="1600" dirty="0">
                        <a:solidFill>
                          <a:srgbClr val="003399"/>
                        </a:solidFill>
                      </a:endParaRPr>
                    </a:p>
                  </a:txBody>
                  <a:tcPr marL="68580" marR="68580" marT="34290" marB="34290"/>
                </a:tc>
                <a:tc>
                  <a:txBody>
                    <a:bodyPr/>
                    <a:lstStyle/>
                    <a:p>
                      <a:r>
                        <a:rPr lang="en-US" altLang="zh-TW" sz="1600" b="1" dirty="0">
                          <a:solidFill>
                            <a:srgbClr val="003399"/>
                          </a:solidFill>
                        </a:rPr>
                        <a:t>Virtual Merchant</a:t>
                      </a:r>
                      <a:r>
                        <a:rPr lang="zh-TW" altLang="en-US" sz="1600" b="1" dirty="0">
                          <a:solidFill>
                            <a:srgbClr val="003399"/>
                          </a:solidFill>
                        </a:rPr>
                        <a:t>                                 </a:t>
                      </a:r>
                      <a:r>
                        <a:rPr lang="en-US" altLang="zh-TW" sz="1600" b="1" dirty="0">
                          <a:solidFill>
                            <a:srgbClr val="003399"/>
                          </a:solidFill>
                        </a:rPr>
                        <a:t>(</a:t>
                      </a:r>
                      <a:r>
                        <a:rPr lang="zh-TW" altLang="en-US" sz="1600" b="1" dirty="0">
                          <a:solidFill>
                            <a:srgbClr val="003399"/>
                          </a:solidFill>
                          <a:highlight>
                            <a:srgbClr val="FFFF00"/>
                          </a:highlight>
                        </a:rPr>
                        <a:t>虛擬商家</a:t>
                      </a:r>
                      <a:r>
                        <a:rPr lang="en-US" altLang="zh-TW" sz="1600" b="1" dirty="0">
                          <a:solidFill>
                            <a:srgbClr val="003399"/>
                          </a:solidFill>
                        </a:rPr>
                        <a:t>)</a:t>
                      </a:r>
                      <a:endParaRPr lang="zh-TW" altLang="en-US" sz="1600" b="1" dirty="0">
                        <a:solidFill>
                          <a:srgbClr val="003399"/>
                        </a:solidFill>
                      </a:endParaRPr>
                    </a:p>
                  </a:txBody>
                  <a:tcPr marL="68580" marR="68580" marT="34290" marB="34290"/>
                </a:tc>
                <a:tc>
                  <a:txBody>
                    <a:bodyPr/>
                    <a:lstStyle/>
                    <a:p>
                      <a:r>
                        <a:rPr lang="en-US" altLang="zh-TW" sz="1400" dirty="0">
                          <a:solidFill>
                            <a:srgbClr val="003399"/>
                          </a:solidFill>
                        </a:rPr>
                        <a:t>Amazon</a:t>
                      </a:r>
                      <a:endParaRPr lang="zh-TW" altLang="en-US" sz="1400" dirty="0">
                        <a:solidFill>
                          <a:srgbClr val="003399"/>
                        </a:solidFill>
                      </a:endParaRPr>
                    </a:p>
                  </a:txBody>
                  <a:tcPr marL="68580" marR="68580" marT="34290" marB="34290"/>
                </a:tc>
                <a:tc>
                  <a:txBody>
                    <a:bodyPr/>
                    <a:lstStyle/>
                    <a:p>
                      <a:r>
                        <a:rPr lang="en-US" altLang="zh-TW" sz="1400" dirty="0"/>
                        <a:t>(</a:t>
                      </a:r>
                      <a:r>
                        <a:rPr lang="zh-TW" altLang="en-US" sz="1400" dirty="0"/>
                        <a:t>略</a:t>
                      </a:r>
                      <a:r>
                        <a:rPr lang="en-US" altLang="zh-TW" sz="1400" dirty="0"/>
                        <a:t>)</a:t>
                      </a:r>
                      <a:endParaRPr lang="zh-TW" altLang="en-US" sz="1400" dirty="0"/>
                    </a:p>
                  </a:txBody>
                  <a:tcPr marL="68580" marR="68580" marT="34290" marB="34290"/>
                </a:tc>
                <a:tc>
                  <a:txBody>
                    <a:bodyPr/>
                    <a:lstStyle/>
                    <a:p>
                      <a:r>
                        <a:rPr lang="en-US" altLang="zh-TW" sz="1400" b="1" dirty="0">
                          <a:solidFill>
                            <a:srgbClr val="003399"/>
                          </a:solidFill>
                        </a:rPr>
                        <a:t>Sales of goods</a:t>
                      </a:r>
                      <a:endParaRPr lang="zh-TW" altLang="en-US" sz="1400" b="1" dirty="0">
                        <a:solidFill>
                          <a:srgbClr val="003399"/>
                        </a:solidFill>
                      </a:endParaRPr>
                    </a:p>
                  </a:txBody>
                  <a:tcPr marL="68580" marR="68580" marT="34290" marB="34290"/>
                </a:tc>
                <a:extLst>
                  <a:ext uri="{0D108BD9-81ED-4DB2-BD59-A6C34878D82A}">
                    <a16:rowId xmlns:a16="http://schemas.microsoft.com/office/drawing/2014/main" val="10001"/>
                  </a:ext>
                </a:extLst>
              </a:tr>
              <a:tr h="514886">
                <a:tc>
                  <a:txBody>
                    <a:bodyPr/>
                    <a:lstStyle/>
                    <a:p>
                      <a:endParaRPr lang="zh-TW" altLang="en-US" sz="1400" dirty="0"/>
                    </a:p>
                  </a:txBody>
                  <a:tcPr marL="68580" marR="68580" marT="34290" marB="34290"/>
                </a:tc>
                <a:tc>
                  <a:txBody>
                    <a:bodyPr/>
                    <a:lstStyle/>
                    <a:p>
                      <a:endParaRPr lang="zh-TW" altLang="en-US" sz="1400" dirty="0"/>
                    </a:p>
                  </a:txBody>
                  <a:tcPr marL="68580" marR="68580" marT="34290" marB="34290"/>
                </a:tc>
                <a:tc>
                  <a:txBody>
                    <a:bodyPr/>
                    <a:lstStyle/>
                    <a:p>
                      <a:r>
                        <a:rPr lang="en-US" altLang="zh-TW" sz="1600" b="1" dirty="0">
                          <a:solidFill>
                            <a:srgbClr val="003399"/>
                          </a:solidFill>
                        </a:rPr>
                        <a:t>Bricks-and –Clicks                            (</a:t>
                      </a:r>
                      <a:r>
                        <a:rPr lang="zh-TW" altLang="en-US" sz="1600" b="1" i="0" kern="1200" dirty="0">
                          <a:solidFill>
                            <a:srgbClr val="003399"/>
                          </a:solidFill>
                          <a:effectLst/>
                          <a:highlight>
                            <a:srgbClr val="FFFF00"/>
                          </a:highlight>
                          <a:latin typeface="+mn-lt"/>
                          <a:ea typeface="+mn-ea"/>
                          <a:cs typeface="+mn-cs"/>
                        </a:rPr>
                        <a:t>實虛整合</a:t>
                      </a:r>
                      <a:r>
                        <a:rPr lang="en-US" altLang="zh-TW" sz="1600" b="1" i="0" kern="1200" dirty="0">
                          <a:solidFill>
                            <a:srgbClr val="003399"/>
                          </a:solidFill>
                          <a:effectLst/>
                          <a:latin typeface="+mn-lt"/>
                          <a:ea typeface="+mn-ea"/>
                          <a:cs typeface="+mn-cs"/>
                        </a:rPr>
                        <a:t>)</a:t>
                      </a:r>
                      <a:endParaRPr lang="zh-TW" altLang="en-US" sz="1600" b="1" dirty="0">
                        <a:solidFill>
                          <a:srgbClr val="003399"/>
                        </a:solidFill>
                      </a:endParaRPr>
                    </a:p>
                  </a:txBody>
                  <a:tcPr marL="68580" marR="68580" marT="34290" marB="34290"/>
                </a:tc>
                <a:tc>
                  <a:txBody>
                    <a:bodyPr/>
                    <a:lstStyle/>
                    <a:p>
                      <a:r>
                        <a:rPr lang="en-US" altLang="zh-TW" sz="1400" dirty="0">
                          <a:solidFill>
                            <a:srgbClr val="003399"/>
                          </a:solidFill>
                        </a:rPr>
                        <a:t>Walmart</a:t>
                      </a:r>
                    </a:p>
                    <a:p>
                      <a:r>
                        <a:rPr lang="en-US" altLang="zh-TW" sz="1400" dirty="0">
                          <a:solidFill>
                            <a:srgbClr val="003399"/>
                          </a:solidFill>
                        </a:rPr>
                        <a:t>Target</a:t>
                      </a:r>
                      <a:endParaRPr lang="zh-TW" altLang="en-US" sz="1400" dirty="0">
                        <a:solidFill>
                          <a:srgbClr val="003399"/>
                        </a:solidFill>
                      </a:endParaRPr>
                    </a:p>
                  </a:txBody>
                  <a:tcPr marL="68580" marR="68580" marT="34290" marB="34290"/>
                </a:tc>
                <a:tc>
                  <a:txBody>
                    <a:bodyPr/>
                    <a:lstStyle/>
                    <a:p>
                      <a:endParaRPr lang="zh-TW" altLang="en-US" sz="140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rgbClr val="003399"/>
                          </a:solidFill>
                        </a:rPr>
                        <a:t>Sales of goods</a:t>
                      </a:r>
                      <a:endParaRPr lang="zh-TW" altLang="en-US" sz="1400" b="1" dirty="0">
                        <a:solidFill>
                          <a:srgbClr val="003399"/>
                        </a:solidFill>
                      </a:endParaRPr>
                    </a:p>
                    <a:p>
                      <a:endParaRPr lang="zh-TW" altLang="en-US" sz="1400" dirty="0"/>
                    </a:p>
                  </a:txBody>
                  <a:tcPr marL="68580" marR="68580" marT="34290" marB="34290"/>
                </a:tc>
                <a:extLst>
                  <a:ext uri="{0D108BD9-81ED-4DB2-BD59-A6C34878D82A}">
                    <a16:rowId xmlns:a16="http://schemas.microsoft.com/office/drawing/2014/main" val="10002"/>
                  </a:ext>
                </a:extLst>
              </a:tr>
              <a:tr h="600800">
                <a:tc>
                  <a:txBody>
                    <a:bodyPr/>
                    <a:lstStyle/>
                    <a:p>
                      <a:endParaRPr lang="zh-TW" altLang="en-US" sz="1400" dirty="0"/>
                    </a:p>
                  </a:txBody>
                  <a:tcPr marL="68580" marR="68580" marT="34290" marB="34290"/>
                </a:tc>
                <a:tc>
                  <a:txBody>
                    <a:bodyPr/>
                    <a:lstStyle/>
                    <a:p>
                      <a:endParaRPr lang="zh-TW" altLang="en-US" sz="1400" dirty="0"/>
                    </a:p>
                  </a:txBody>
                  <a:tcPr marL="68580" marR="68580" marT="34290" marB="34290"/>
                </a:tc>
                <a:tc>
                  <a:txBody>
                    <a:bodyPr/>
                    <a:lstStyle/>
                    <a:p>
                      <a:r>
                        <a:rPr lang="en-US" altLang="zh-TW" sz="1600" b="1" dirty="0">
                          <a:solidFill>
                            <a:srgbClr val="003399"/>
                          </a:solidFill>
                        </a:rPr>
                        <a:t>Catalog Merchant                               (</a:t>
                      </a:r>
                      <a:r>
                        <a:rPr lang="zh-TW" altLang="en-US" sz="1600" b="1" dirty="0">
                          <a:solidFill>
                            <a:srgbClr val="003399"/>
                          </a:solidFill>
                        </a:rPr>
                        <a:t>目錄商家</a:t>
                      </a:r>
                      <a:r>
                        <a:rPr lang="en-US" altLang="zh-TW" sz="1600" b="1" dirty="0">
                          <a:solidFill>
                            <a:srgbClr val="003399"/>
                          </a:solidFill>
                        </a:rPr>
                        <a:t>)</a:t>
                      </a:r>
                      <a:endParaRPr lang="zh-TW" altLang="en-US" sz="1600" b="1" dirty="0">
                        <a:solidFill>
                          <a:srgbClr val="003399"/>
                        </a:solidFill>
                      </a:endParaRPr>
                    </a:p>
                  </a:txBody>
                  <a:tcPr marL="68580" marR="68580" marT="34290" marB="34290"/>
                </a:tc>
                <a:tc>
                  <a:txBody>
                    <a:bodyPr/>
                    <a:lstStyle/>
                    <a:p>
                      <a:r>
                        <a:rPr lang="en-US" altLang="zh-TW" sz="1400" dirty="0">
                          <a:solidFill>
                            <a:srgbClr val="003399"/>
                          </a:solidFill>
                        </a:rPr>
                        <a:t>L.L.Bean</a:t>
                      </a:r>
                      <a:endParaRPr lang="zh-TW" altLang="en-US" sz="1400" dirty="0">
                        <a:solidFill>
                          <a:srgbClr val="003399"/>
                        </a:solidFill>
                      </a:endParaRPr>
                    </a:p>
                  </a:txBody>
                  <a:tcPr marL="68580" marR="68580" marT="34290" marB="34290"/>
                </a:tc>
                <a:tc>
                  <a:txBody>
                    <a:bodyPr/>
                    <a:lstStyle/>
                    <a:p>
                      <a:endParaRPr lang="zh-TW" altLang="en-US" sz="140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rgbClr val="003399"/>
                          </a:solidFill>
                        </a:rPr>
                        <a:t>Sales of goods</a:t>
                      </a:r>
                      <a:endParaRPr lang="zh-TW" altLang="en-US" sz="1400" b="1" dirty="0">
                        <a:solidFill>
                          <a:srgbClr val="003399"/>
                        </a:solidFill>
                      </a:endParaRPr>
                    </a:p>
                    <a:p>
                      <a:endParaRPr lang="zh-TW" altLang="en-US" sz="1400" dirty="0"/>
                    </a:p>
                  </a:txBody>
                  <a:tcPr marL="68580" marR="68580" marT="34290" marB="34290"/>
                </a:tc>
                <a:extLst>
                  <a:ext uri="{0D108BD9-81ED-4DB2-BD59-A6C34878D82A}">
                    <a16:rowId xmlns:a16="http://schemas.microsoft.com/office/drawing/2014/main" val="10003"/>
                  </a:ext>
                </a:extLst>
              </a:tr>
              <a:tr h="514886">
                <a:tc>
                  <a:txBody>
                    <a:bodyPr/>
                    <a:lstStyle/>
                    <a:p>
                      <a:endParaRPr lang="zh-TW" altLang="en-US" sz="1400" dirty="0"/>
                    </a:p>
                  </a:txBody>
                  <a:tcPr marL="68580" marR="68580" marT="34290" marB="34290"/>
                </a:tc>
                <a:tc>
                  <a:txBody>
                    <a:bodyPr/>
                    <a:lstStyle/>
                    <a:p>
                      <a:endParaRPr lang="zh-TW" altLang="en-US" sz="1400" dirty="0"/>
                    </a:p>
                  </a:txBody>
                  <a:tcPr marL="68580" marR="68580" marT="34290" marB="34290"/>
                </a:tc>
                <a:tc>
                  <a:txBody>
                    <a:bodyPr/>
                    <a:lstStyle/>
                    <a:p>
                      <a:r>
                        <a:rPr lang="en-US" altLang="zh-TW" sz="1600" b="1" dirty="0">
                          <a:solidFill>
                            <a:srgbClr val="003399"/>
                          </a:solidFill>
                        </a:rPr>
                        <a:t>Manufacturing-Direct                        (</a:t>
                      </a:r>
                      <a:r>
                        <a:rPr lang="zh-TW" altLang="en-US" sz="1600" b="1" dirty="0">
                          <a:solidFill>
                            <a:srgbClr val="003399"/>
                          </a:solidFill>
                        </a:rPr>
                        <a:t>製造</a:t>
                      </a:r>
                      <a:r>
                        <a:rPr lang="en-US" altLang="zh-TW" sz="1600" b="1" dirty="0">
                          <a:solidFill>
                            <a:srgbClr val="003399"/>
                          </a:solidFill>
                        </a:rPr>
                        <a:t>-</a:t>
                      </a:r>
                      <a:r>
                        <a:rPr lang="zh-TW" altLang="en-US" sz="1600" b="1" dirty="0">
                          <a:solidFill>
                            <a:srgbClr val="003399"/>
                          </a:solidFill>
                        </a:rPr>
                        <a:t>直接出貨</a:t>
                      </a:r>
                      <a:r>
                        <a:rPr lang="en-US" altLang="zh-TW" sz="1600" b="1" dirty="0">
                          <a:solidFill>
                            <a:srgbClr val="003399"/>
                          </a:solidFill>
                        </a:rPr>
                        <a:t>)</a:t>
                      </a:r>
                      <a:endParaRPr lang="zh-TW" altLang="en-US" sz="1600" b="1" dirty="0">
                        <a:solidFill>
                          <a:srgbClr val="003399"/>
                        </a:solidFill>
                      </a:endParaRPr>
                    </a:p>
                  </a:txBody>
                  <a:tcPr marL="68580" marR="68580" marT="34290" marB="34290"/>
                </a:tc>
                <a:tc>
                  <a:txBody>
                    <a:bodyPr/>
                    <a:lstStyle/>
                    <a:p>
                      <a:r>
                        <a:rPr lang="en-US" altLang="zh-TW" sz="1400" dirty="0">
                          <a:solidFill>
                            <a:srgbClr val="003399"/>
                          </a:solidFill>
                        </a:rPr>
                        <a:t>Dell</a:t>
                      </a:r>
                    </a:p>
                    <a:p>
                      <a:r>
                        <a:rPr lang="en-US" altLang="zh-TW" sz="1400" dirty="0">
                          <a:solidFill>
                            <a:srgbClr val="003399"/>
                          </a:solidFill>
                        </a:rPr>
                        <a:t>Nike</a:t>
                      </a:r>
                      <a:endParaRPr lang="zh-TW" altLang="en-US" sz="1400" dirty="0">
                        <a:solidFill>
                          <a:srgbClr val="003399"/>
                        </a:solidFill>
                      </a:endParaRPr>
                    </a:p>
                  </a:txBody>
                  <a:tcPr marL="68580" marR="68580" marT="34290" marB="34290"/>
                </a:tc>
                <a:tc>
                  <a:txBody>
                    <a:bodyPr/>
                    <a:lstStyle/>
                    <a:p>
                      <a:endParaRPr lang="zh-TW" alt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rgbClr val="003399"/>
                          </a:solidFill>
                        </a:rPr>
                        <a:t>Sales of goods</a:t>
                      </a:r>
                      <a:endParaRPr lang="zh-TW" altLang="en-US" sz="1400" b="1" dirty="0">
                        <a:solidFill>
                          <a:srgbClr val="003399"/>
                        </a:solidFill>
                      </a:endParaRPr>
                    </a:p>
                    <a:p>
                      <a:endParaRPr lang="zh-TW" altLang="en-US" sz="1400" dirty="0"/>
                    </a:p>
                  </a:txBody>
                  <a:tcPr marL="68580" marR="68580" marT="34290" marB="34290"/>
                </a:tc>
                <a:extLst>
                  <a:ext uri="{0D108BD9-81ED-4DB2-BD59-A6C34878D82A}">
                    <a16:rowId xmlns:a16="http://schemas.microsoft.com/office/drawing/2014/main" val="10004"/>
                  </a:ext>
                </a:extLst>
              </a:tr>
              <a:tr h="472065">
                <a:tc>
                  <a:txBody>
                    <a:bodyPr/>
                    <a:lstStyle/>
                    <a:p>
                      <a:endParaRPr lang="zh-TW" altLang="en-US" sz="1400" dirty="0"/>
                    </a:p>
                  </a:txBody>
                  <a:tcPr marL="68580" marR="68580" marT="34290" marB="34290"/>
                </a:tc>
                <a:tc>
                  <a:txBody>
                    <a:bodyPr/>
                    <a:lstStyle/>
                    <a:p>
                      <a:endParaRPr lang="zh-TW" altLang="en-US" sz="1400" dirty="0"/>
                    </a:p>
                  </a:txBody>
                  <a:tcPr marL="68580" marR="68580" marT="34290" marB="34290"/>
                </a:tc>
                <a:tc>
                  <a:txBody>
                    <a:bodyPr/>
                    <a:lstStyle/>
                    <a:p>
                      <a:r>
                        <a:rPr lang="en-US" altLang="zh-TW" sz="1400" dirty="0">
                          <a:highlight>
                            <a:srgbClr val="FFFF00"/>
                          </a:highlight>
                        </a:rPr>
                        <a:t>BOPIS</a:t>
                      </a:r>
                      <a:r>
                        <a:rPr lang="zh-TW" altLang="en-US" sz="1400" dirty="0">
                          <a:highlight>
                            <a:srgbClr val="FFFF00"/>
                          </a:highlight>
                        </a:rPr>
                        <a:t>（</a:t>
                      </a:r>
                      <a:r>
                        <a:rPr lang="en-US" altLang="zh-TW" sz="1400" dirty="0">
                          <a:highlight>
                            <a:srgbClr val="FFFF00"/>
                          </a:highlight>
                        </a:rPr>
                        <a:t>Buy Online, Pick Up In Store, </a:t>
                      </a:r>
                      <a:r>
                        <a:rPr lang="zh-TW" altLang="en-US" sz="1400" dirty="0">
                          <a:highlight>
                            <a:srgbClr val="FFFF00"/>
                          </a:highlight>
                        </a:rPr>
                        <a:t>線上買</a:t>
                      </a:r>
                      <a:r>
                        <a:rPr lang="zh-TW" altLang="en-US" sz="1400" b="1" dirty="0">
                          <a:solidFill>
                            <a:srgbClr val="003399"/>
                          </a:solidFill>
                          <a:highlight>
                            <a:srgbClr val="FFFF00"/>
                          </a:highlight>
                        </a:rPr>
                        <a:t>，</a:t>
                      </a:r>
                      <a:r>
                        <a:rPr lang="zh-TW" altLang="en-US" sz="1400" dirty="0">
                          <a:highlight>
                            <a:srgbClr val="FFFF00"/>
                          </a:highlight>
                        </a:rPr>
                        <a:t>店取貨）</a:t>
                      </a:r>
                      <a:endParaRPr lang="zh-TW" altLang="en-US" sz="1400" b="1" dirty="0">
                        <a:solidFill>
                          <a:srgbClr val="003399"/>
                        </a:solidFill>
                        <a:highlight>
                          <a:srgbClr val="FFFF00"/>
                        </a:highlight>
                      </a:endParaRPr>
                    </a:p>
                  </a:txBody>
                  <a:tcPr marL="68580" marR="68580" marT="34290" marB="34290"/>
                </a:tc>
                <a:tc>
                  <a:txBody>
                    <a:bodyPr/>
                    <a:lstStyle/>
                    <a:p>
                      <a:endParaRPr lang="zh-TW" altLang="en-US" sz="1400" dirty="0">
                        <a:solidFill>
                          <a:srgbClr val="003399"/>
                        </a:solidFill>
                      </a:endParaRPr>
                    </a:p>
                  </a:txBody>
                  <a:tcPr marL="68580" marR="68580" marT="34290" marB="34290"/>
                </a:tc>
                <a:tc>
                  <a:txBody>
                    <a:bodyPr/>
                    <a:lstStyle/>
                    <a:p>
                      <a:endParaRPr lang="zh-TW" altLang="en-US" sz="1400" dirty="0"/>
                    </a:p>
                  </a:txBody>
                  <a:tcPr marL="68580" marR="68580" marT="34290" marB="34290"/>
                </a:tc>
                <a:tc>
                  <a:txBody>
                    <a:bodyPr/>
                    <a:lstStyle/>
                    <a:p>
                      <a:r>
                        <a:rPr lang="zh-TW" altLang="en-US" sz="1400" dirty="0"/>
                        <a:t>雖然</a:t>
                      </a:r>
                      <a:r>
                        <a:rPr lang="zh-TW" altLang="en-US" sz="1400" dirty="0">
                          <a:highlight>
                            <a:srgbClr val="FFFF00"/>
                          </a:highlight>
                        </a:rPr>
                        <a:t>商品交付發生在線下，但</a:t>
                      </a:r>
                      <a:r>
                        <a:rPr lang="zh-TW" altLang="en-US" sz="1400" b="1" dirty="0">
                          <a:highlight>
                            <a:srgbClr val="FFFF00"/>
                          </a:highlight>
                        </a:rPr>
                        <a:t>交易發生在線上</a:t>
                      </a:r>
                      <a:r>
                        <a:rPr lang="zh-TW" altLang="en-US" sz="1400" dirty="0"/>
                        <a:t>（線上下單）</a:t>
                      </a:r>
                    </a:p>
                  </a:txBody>
                  <a:tcPr marL="68580" marR="68580" marT="34290" marB="34290"/>
                </a:tc>
                <a:extLst>
                  <a:ext uri="{0D108BD9-81ED-4DB2-BD59-A6C34878D82A}">
                    <a16:rowId xmlns:a16="http://schemas.microsoft.com/office/drawing/2014/main" val="2619471890"/>
                  </a:ext>
                </a:extLst>
              </a:tr>
              <a:tr h="674379">
                <a:tc>
                  <a:txBody>
                    <a:bodyPr/>
                    <a:lstStyle/>
                    <a:p>
                      <a:r>
                        <a:rPr lang="en-US" altLang="zh-TW" sz="1600" dirty="0">
                          <a:solidFill>
                            <a:srgbClr val="003399"/>
                          </a:solidFill>
                        </a:rPr>
                        <a:t>2</a:t>
                      </a:r>
                      <a:endParaRPr lang="zh-TW" altLang="en-US" sz="1600" dirty="0">
                        <a:solidFill>
                          <a:srgbClr val="003399"/>
                        </a:solidFill>
                      </a:endParaRPr>
                    </a:p>
                  </a:txBody>
                  <a:tcPr marL="68580" marR="68580" marT="34290" marB="34290"/>
                </a:tc>
                <a:tc>
                  <a:txBody>
                    <a:bodyPr/>
                    <a:lstStyle/>
                    <a:p>
                      <a:r>
                        <a:rPr lang="zh-TW" altLang="en-US" sz="1600" b="1" dirty="0">
                          <a:solidFill>
                            <a:srgbClr val="003399"/>
                          </a:solidFill>
                          <a:highlight>
                            <a:srgbClr val="00FF00"/>
                          </a:highlight>
                          <a:ea typeface="+mn-ea"/>
                        </a:rPr>
                        <a:t>社群提供者 </a:t>
                      </a:r>
                      <a:r>
                        <a:rPr lang="en-US" altLang="zh-TW" sz="1600" b="1" dirty="0">
                          <a:solidFill>
                            <a:srgbClr val="003399"/>
                          </a:solidFill>
                          <a:highlight>
                            <a:srgbClr val="00FF00"/>
                          </a:highlight>
                          <a:ea typeface="+mn-ea"/>
                        </a:rPr>
                        <a:t>(Community Provider</a:t>
                      </a:r>
                      <a:r>
                        <a:rPr lang="en-US" altLang="zh-TW" sz="1600" b="1" dirty="0">
                          <a:solidFill>
                            <a:srgbClr val="003399"/>
                          </a:solidFill>
                          <a:ea typeface="+mn-ea"/>
                        </a:rPr>
                        <a:t>) </a:t>
                      </a:r>
                      <a:endParaRPr lang="zh-TW" altLang="en-US" sz="1600" dirty="0">
                        <a:solidFill>
                          <a:srgbClr val="003399"/>
                        </a:solidFill>
                      </a:endParaRPr>
                    </a:p>
                  </a:txBody>
                  <a:tcPr marL="68580" marR="68580" marT="34290" marB="34290"/>
                </a:tc>
                <a:tc>
                  <a:txBody>
                    <a:bodyPr/>
                    <a:lstStyle/>
                    <a:p>
                      <a:endParaRPr lang="zh-TW" altLang="en-US" sz="1400" dirty="0"/>
                    </a:p>
                  </a:txBody>
                  <a:tcPr marL="68580" marR="68580" marT="34290" marB="34290"/>
                </a:tc>
                <a:tc>
                  <a:txBody>
                    <a:bodyPr/>
                    <a:lstStyle/>
                    <a:p>
                      <a:r>
                        <a:rPr lang="en-US" altLang="zh-TW" sz="1400" dirty="0">
                          <a:solidFill>
                            <a:srgbClr val="003399"/>
                          </a:solidFill>
                        </a:rPr>
                        <a:t>Facebook</a:t>
                      </a:r>
                    </a:p>
                    <a:p>
                      <a:r>
                        <a:rPr lang="en-US" altLang="zh-TW" sz="1400" dirty="0">
                          <a:solidFill>
                            <a:srgbClr val="003399"/>
                          </a:solidFill>
                        </a:rPr>
                        <a:t>Twitter</a:t>
                      </a:r>
                    </a:p>
                    <a:p>
                      <a:r>
                        <a:rPr lang="en-US" altLang="zh-TW" sz="1400" dirty="0" err="1">
                          <a:solidFill>
                            <a:srgbClr val="003399"/>
                          </a:solidFill>
                        </a:rPr>
                        <a:t>Linkedln</a:t>
                      </a:r>
                      <a:endParaRPr lang="zh-TW" altLang="en-US" sz="1400" dirty="0">
                        <a:solidFill>
                          <a:srgbClr val="003399"/>
                        </a:solidFill>
                      </a:endParaRPr>
                    </a:p>
                  </a:txBody>
                  <a:tcPr marL="68580" marR="68580" marT="34290" marB="34290"/>
                </a:tc>
                <a:tc>
                  <a:txBody>
                    <a:bodyPr/>
                    <a:lstStyle/>
                    <a:p>
                      <a:endParaRPr lang="zh-TW" altLang="en-US" sz="1400"/>
                    </a:p>
                  </a:txBody>
                  <a:tcPr marL="68580" marR="68580" marT="34290" marB="34290"/>
                </a:tc>
                <a:tc>
                  <a:txBody>
                    <a:bodyPr/>
                    <a:lstStyle/>
                    <a:p>
                      <a:r>
                        <a:rPr lang="en-US" altLang="zh-TW" sz="1400" b="1" dirty="0">
                          <a:solidFill>
                            <a:srgbClr val="003399"/>
                          </a:solidFill>
                        </a:rPr>
                        <a:t>Advertising. Subscription</a:t>
                      </a:r>
                      <a:r>
                        <a:rPr lang="zh-TW" altLang="en-US" sz="1400" b="1" dirty="0">
                          <a:solidFill>
                            <a:srgbClr val="003399"/>
                          </a:solidFill>
                        </a:rPr>
                        <a:t> </a:t>
                      </a:r>
                      <a:r>
                        <a:rPr lang="en-US" altLang="zh-TW" sz="1400" b="1" dirty="0">
                          <a:solidFill>
                            <a:srgbClr val="003399"/>
                          </a:solidFill>
                        </a:rPr>
                        <a:t>(</a:t>
                      </a:r>
                      <a:r>
                        <a:rPr lang="zh-TW" altLang="en-US" sz="1400" b="1" dirty="0">
                          <a:solidFill>
                            <a:srgbClr val="003399"/>
                          </a:solidFill>
                        </a:rPr>
                        <a:t>訂閱費</a:t>
                      </a:r>
                      <a:r>
                        <a:rPr lang="en-US" altLang="zh-TW" sz="1400" b="1" dirty="0">
                          <a:solidFill>
                            <a:srgbClr val="003399"/>
                          </a:solidFill>
                        </a:rPr>
                        <a:t>), affiliate referral fees</a:t>
                      </a:r>
                      <a:r>
                        <a:rPr lang="zh-TW" altLang="en-US" sz="1400" b="1" dirty="0">
                          <a:solidFill>
                            <a:srgbClr val="003399"/>
                          </a:solidFill>
                        </a:rPr>
                        <a:t> </a:t>
                      </a:r>
                      <a:r>
                        <a:rPr lang="en-US" altLang="zh-TW" sz="1400" b="1" dirty="0">
                          <a:solidFill>
                            <a:srgbClr val="003399"/>
                          </a:solidFill>
                        </a:rPr>
                        <a:t>(</a:t>
                      </a:r>
                      <a:r>
                        <a:rPr lang="zh-TW" altLang="en-US" sz="1400" b="1" dirty="0">
                          <a:solidFill>
                            <a:srgbClr val="003399"/>
                          </a:solidFill>
                          <a:highlight>
                            <a:srgbClr val="FFFF00"/>
                          </a:highlight>
                        </a:rPr>
                        <a:t>聯盟推薦費</a:t>
                      </a:r>
                      <a:r>
                        <a:rPr lang="en-US" altLang="zh-TW" sz="1400" b="1" dirty="0">
                          <a:solidFill>
                            <a:srgbClr val="003399"/>
                          </a:solidFill>
                          <a:highlight>
                            <a:srgbClr val="FFFF00"/>
                          </a:highlight>
                        </a:rPr>
                        <a:t>)</a:t>
                      </a:r>
                      <a:endParaRPr lang="zh-TW" altLang="en-US" sz="1400" b="1" dirty="0">
                        <a:solidFill>
                          <a:srgbClr val="003399"/>
                        </a:solidFill>
                        <a:highlight>
                          <a:srgbClr val="FFFF00"/>
                        </a:highlight>
                      </a:endParaRPr>
                    </a:p>
                  </a:txBody>
                  <a:tcPr marL="68580" marR="68580" marT="34290" marB="34290"/>
                </a:tc>
                <a:extLst>
                  <a:ext uri="{0D108BD9-81ED-4DB2-BD59-A6C34878D82A}">
                    <a16:rowId xmlns:a16="http://schemas.microsoft.com/office/drawing/2014/main" val="10005"/>
                  </a:ext>
                </a:extLst>
              </a:tr>
              <a:tr h="655951">
                <a:tc>
                  <a:txBody>
                    <a:bodyPr/>
                    <a:lstStyle/>
                    <a:p>
                      <a:r>
                        <a:rPr lang="en-US" altLang="zh-TW" sz="1400" dirty="0">
                          <a:solidFill>
                            <a:srgbClr val="003399"/>
                          </a:solidFill>
                          <a:highlight>
                            <a:srgbClr val="FFFF00"/>
                          </a:highlight>
                        </a:rPr>
                        <a:t>3</a:t>
                      </a:r>
                      <a:endParaRPr lang="zh-TW" altLang="en-US" sz="1400" dirty="0">
                        <a:solidFill>
                          <a:srgbClr val="003399"/>
                        </a:solidFill>
                        <a:highlight>
                          <a:srgbClr val="FFFF00"/>
                        </a:highlight>
                      </a:endParaRPr>
                    </a:p>
                  </a:txBody>
                  <a:tcPr marL="68580" marR="68580" marT="34290" marB="34290"/>
                </a:tc>
                <a:tc>
                  <a:txBody>
                    <a:bodyPr/>
                    <a:lstStyle/>
                    <a:p>
                      <a:r>
                        <a:rPr lang="zh-TW" altLang="en-US" sz="1400" b="1" dirty="0">
                          <a:solidFill>
                            <a:srgbClr val="003399"/>
                          </a:solidFill>
                          <a:highlight>
                            <a:srgbClr val="FFFF00"/>
                          </a:highlight>
                          <a:ea typeface="+mn-ea"/>
                        </a:rPr>
                        <a:t>內容提供商</a:t>
                      </a:r>
                      <a:r>
                        <a:rPr lang="en-US" altLang="zh-TW" sz="1400" b="1" dirty="0">
                          <a:solidFill>
                            <a:srgbClr val="003399"/>
                          </a:solidFill>
                          <a:highlight>
                            <a:srgbClr val="FFFF00"/>
                          </a:highlight>
                          <a:ea typeface="+mn-ea"/>
                        </a:rPr>
                        <a:t>(Content Provider)</a:t>
                      </a:r>
                      <a:endParaRPr lang="zh-TW" altLang="en-US" sz="1400" dirty="0">
                        <a:solidFill>
                          <a:srgbClr val="003399"/>
                        </a:solidFill>
                        <a:highlight>
                          <a:srgbClr val="FFFF00"/>
                        </a:highlight>
                      </a:endParaRPr>
                    </a:p>
                  </a:txBody>
                  <a:tcPr marL="68580" marR="68580" marT="34290" marB="34290"/>
                </a:tc>
                <a:tc>
                  <a:txBody>
                    <a:bodyPr/>
                    <a:lstStyle/>
                    <a:p>
                      <a:endParaRPr lang="zh-TW" altLang="en-US" sz="1400" dirty="0"/>
                    </a:p>
                  </a:txBody>
                  <a:tcPr marL="68580" marR="68580" marT="34290" marB="34290"/>
                </a:tc>
                <a:tc>
                  <a:txBody>
                    <a:bodyPr/>
                    <a:lstStyle/>
                    <a:p>
                      <a:r>
                        <a:rPr lang="en-US" altLang="zh-TW" sz="1400" b="1" dirty="0">
                          <a:solidFill>
                            <a:srgbClr val="003399"/>
                          </a:solidFill>
                          <a:ea typeface="+mn-ea"/>
                        </a:rPr>
                        <a:t>WSJ, Netflix </a:t>
                      </a:r>
                      <a:endParaRPr lang="zh-TW" altLang="en-US" sz="1400" dirty="0">
                        <a:solidFill>
                          <a:srgbClr val="003399"/>
                        </a:solidFill>
                      </a:endParaRPr>
                    </a:p>
                  </a:txBody>
                  <a:tcPr marL="68580" marR="68580" marT="34290" marB="34290"/>
                </a:tc>
                <a:tc>
                  <a:txBody>
                    <a:bodyPr/>
                    <a:lstStyle/>
                    <a:p>
                      <a:endParaRPr lang="zh-TW" altLang="en-US" sz="140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rgbClr val="003399"/>
                          </a:solidFill>
                        </a:rPr>
                        <a:t>Advertising(</a:t>
                      </a:r>
                      <a:r>
                        <a:rPr lang="zh-TW" altLang="en-US" sz="1400" b="1" dirty="0">
                          <a:solidFill>
                            <a:srgbClr val="003399"/>
                          </a:solidFill>
                        </a:rPr>
                        <a:t>廣告</a:t>
                      </a:r>
                      <a:r>
                        <a:rPr lang="en-US" altLang="zh-TW" sz="1400" b="1" dirty="0">
                          <a:solidFill>
                            <a:srgbClr val="003399"/>
                          </a:solidFill>
                        </a:rPr>
                        <a:t>)</a:t>
                      </a:r>
                      <a:r>
                        <a:rPr lang="zh-TW" altLang="en-US" sz="1400" b="1" dirty="0">
                          <a:solidFill>
                            <a:srgbClr val="003399"/>
                          </a:solidFill>
                        </a:rPr>
                        <a:t> 、</a:t>
                      </a:r>
                      <a:r>
                        <a:rPr lang="en-US" altLang="zh-TW" sz="1400" b="1" dirty="0">
                          <a:solidFill>
                            <a:srgbClr val="003399"/>
                          </a:solidFill>
                        </a:rPr>
                        <a:t> </a:t>
                      </a:r>
                      <a:r>
                        <a:rPr lang="en-US" altLang="zh-TW" sz="1400" b="1" dirty="0">
                          <a:solidFill>
                            <a:srgbClr val="003399"/>
                          </a:solidFill>
                          <a:highlight>
                            <a:srgbClr val="FFFF00"/>
                          </a:highlight>
                        </a:rPr>
                        <a:t>Subscription fees(</a:t>
                      </a:r>
                      <a:r>
                        <a:rPr lang="zh-TW" altLang="en-US" sz="1400" b="1" dirty="0">
                          <a:solidFill>
                            <a:srgbClr val="003399"/>
                          </a:solidFill>
                          <a:highlight>
                            <a:srgbClr val="FFFF00"/>
                          </a:highlight>
                        </a:rPr>
                        <a:t>訂閱費</a:t>
                      </a:r>
                      <a:r>
                        <a:rPr lang="en-US" altLang="zh-TW" sz="1400" b="1" dirty="0">
                          <a:solidFill>
                            <a:srgbClr val="003399"/>
                          </a:solidFill>
                          <a:highlight>
                            <a:srgbClr val="FFFF00"/>
                          </a:highlight>
                        </a:rPr>
                        <a:t>)</a:t>
                      </a:r>
                      <a:r>
                        <a:rPr lang="en-US" altLang="zh-TW" sz="1400" b="1" dirty="0">
                          <a:solidFill>
                            <a:srgbClr val="003399"/>
                          </a:solidFill>
                        </a:rPr>
                        <a:t>, Sales of digital goods</a:t>
                      </a:r>
                      <a:r>
                        <a:rPr lang="zh-TW" altLang="en-US" sz="1400" b="1" dirty="0">
                          <a:solidFill>
                            <a:srgbClr val="003399"/>
                          </a:solidFill>
                        </a:rPr>
                        <a:t> </a:t>
                      </a:r>
                      <a:r>
                        <a:rPr lang="en-US" altLang="zh-TW" sz="1400" b="1" dirty="0">
                          <a:solidFill>
                            <a:srgbClr val="003399"/>
                          </a:solidFill>
                        </a:rPr>
                        <a:t>(</a:t>
                      </a:r>
                      <a:r>
                        <a:rPr lang="zh-TW" altLang="en-US" sz="1400" b="1" dirty="0">
                          <a:solidFill>
                            <a:srgbClr val="003399"/>
                          </a:solidFill>
                        </a:rPr>
                        <a:t> 數位商品銷售</a:t>
                      </a:r>
                      <a:r>
                        <a:rPr lang="en-US" altLang="zh-TW" sz="1400" b="1" dirty="0">
                          <a:solidFill>
                            <a:srgbClr val="003399"/>
                          </a:solidFill>
                        </a:rPr>
                        <a:t>)</a:t>
                      </a:r>
                      <a:endParaRPr lang="zh-TW" altLang="en-US" sz="1400" b="1" dirty="0">
                        <a:solidFill>
                          <a:srgbClr val="003399"/>
                        </a:solidFill>
                      </a:endParaRPr>
                    </a:p>
                  </a:txBody>
                  <a:tcPr marL="68580" marR="68580" marT="34290" marB="34290"/>
                </a:tc>
                <a:extLst>
                  <a:ext uri="{0D108BD9-81ED-4DB2-BD59-A6C34878D82A}">
                    <a16:rowId xmlns:a16="http://schemas.microsoft.com/office/drawing/2014/main" val="10006"/>
                  </a:ext>
                </a:extLst>
              </a:tr>
              <a:tr h="855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3399"/>
                          </a:solidFill>
                        </a:rPr>
                        <a:t>4</a:t>
                      </a:r>
                      <a:endParaRPr lang="zh-TW" altLang="en-US" sz="1400" dirty="0">
                        <a:solidFill>
                          <a:srgbClr val="003399"/>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a:solidFill>
                            <a:srgbClr val="003399"/>
                          </a:solidFill>
                          <a:ea typeface="+mn-ea"/>
                        </a:rPr>
                        <a:t>服務提供者 </a:t>
                      </a:r>
                      <a:r>
                        <a:rPr lang="en-US" altLang="zh-TW" sz="1400" b="1" dirty="0">
                          <a:solidFill>
                            <a:srgbClr val="003399"/>
                          </a:solidFill>
                          <a:ea typeface="+mn-ea"/>
                        </a:rPr>
                        <a:t>(Service Provider) </a:t>
                      </a:r>
                      <a:endParaRPr lang="zh-TW" altLang="en-US" sz="1400" dirty="0">
                        <a:solidFill>
                          <a:srgbClr val="003399"/>
                        </a:solidFill>
                      </a:endParaRPr>
                    </a:p>
                  </a:txBody>
                  <a:tcPr marL="68580" marR="68580" marT="34290" marB="34290"/>
                </a:tc>
                <a:tc>
                  <a:txBody>
                    <a:bodyPr/>
                    <a:lstStyle/>
                    <a:p>
                      <a:endParaRPr lang="zh-TW" altLang="en-US" sz="1400"/>
                    </a:p>
                  </a:txBody>
                  <a:tcPr marL="68580" marR="68580" marT="34290" marB="34290"/>
                </a:tc>
                <a:tc>
                  <a:txBody>
                    <a:bodyPr/>
                    <a:lstStyle/>
                    <a:p>
                      <a:r>
                        <a:rPr lang="en-US" altLang="zh-TW" sz="1400" dirty="0"/>
                        <a:t>R</a:t>
                      </a:r>
                      <a:r>
                        <a:rPr lang="en-US" altLang="zh-TW" sz="1400" dirty="0">
                          <a:solidFill>
                            <a:srgbClr val="003399"/>
                          </a:solidFill>
                        </a:rPr>
                        <a:t>ocket Lawyer</a:t>
                      </a:r>
                    </a:p>
                    <a:p>
                      <a:r>
                        <a:rPr lang="en-US" altLang="zh-TW" sz="1400" dirty="0"/>
                        <a:t>Duolingo</a:t>
                      </a:r>
                    </a:p>
                    <a:p>
                      <a:r>
                        <a:rPr lang="en-US" altLang="zh-TW" sz="1400" dirty="0" err="1">
                          <a:solidFill>
                            <a:srgbClr val="003399"/>
                          </a:solidFill>
                        </a:rPr>
                        <a:t>Readle</a:t>
                      </a:r>
                      <a:endParaRPr lang="zh-TW" altLang="en-US" sz="1400" dirty="0">
                        <a:solidFill>
                          <a:srgbClr val="003399"/>
                        </a:solidFill>
                      </a:endParaRPr>
                    </a:p>
                  </a:txBody>
                  <a:tcPr marL="68580" marR="68580" marT="34290" marB="34290"/>
                </a:tc>
                <a:tc>
                  <a:txBody>
                    <a:bodyPr/>
                    <a:lstStyle/>
                    <a:p>
                      <a:endParaRPr lang="zh-TW" altLang="en-US" sz="1400" dirty="0"/>
                    </a:p>
                  </a:txBody>
                  <a:tcPr marL="68580" marR="68580" marT="34290" marB="34290"/>
                </a:tc>
                <a:tc>
                  <a:txBody>
                    <a:bodyPr/>
                    <a:lstStyle/>
                    <a:p>
                      <a:r>
                        <a:rPr lang="en-US" altLang="zh-TW" sz="1400" b="1" dirty="0">
                          <a:solidFill>
                            <a:srgbClr val="003399"/>
                          </a:solidFill>
                        </a:rPr>
                        <a:t>Sales of services</a:t>
                      </a:r>
                    </a:p>
                    <a:p>
                      <a:r>
                        <a:rPr lang="zh-TW" altLang="en-US" sz="1400" dirty="0"/>
                        <a:t>免費語言學習 </a:t>
                      </a:r>
                      <a:r>
                        <a:rPr lang="en-US" altLang="zh-TW" sz="1400" dirty="0"/>
                        <a:t>App</a:t>
                      </a:r>
                    </a:p>
                    <a:p>
                      <a:r>
                        <a:rPr lang="zh-TW" altLang="en-US" sz="1400" kern="1200" dirty="0">
                          <a:solidFill>
                            <a:srgbClr val="003399"/>
                          </a:solidFill>
                          <a:latin typeface="+mn-lt"/>
                          <a:ea typeface="+mn-ea"/>
                          <a:cs typeface="+mn-cs"/>
                        </a:rPr>
                        <a:t>每日五分鐘－日文學習 </a:t>
                      </a:r>
                    </a:p>
                  </a:txBody>
                  <a:tcPr marL="68580" marR="68580" marT="34290" marB="34290"/>
                </a:tc>
                <a:extLst>
                  <a:ext uri="{0D108BD9-81ED-4DB2-BD59-A6C34878D82A}">
                    <a16:rowId xmlns:a16="http://schemas.microsoft.com/office/drawing/2014/main" val="10007"/>
                  </a:ext>
                </a:extLst>
              </a:tr>
            </a:tbl>
          </a:graphicData>
        </a:graphic>
      </p:graphicFrame>
      <p:sp>
        <p:nvSpPr>
          <p:cNvPr id="3" name="Rectangle 2">
            <a:extLst>
              <a:ext uri="{FF2B5EF4-FFF2-40B4-BE49-F238E27FC236}">
                <a16:creationId xmlns:a16="http://schemas.microsoft.com/office/drawing/2014/main" id="{BC664994-2FA6-42E1-8FE1-3578421AF630}"/>
              </a:ext>
            </a:extLst>
          </p:cNvPr>
          <p:cNvSpPr txBox="1">
            <a:spLocks noChangeArrowheads="1"/>
          </p:cNvSpPr>
          <p:nvPr/>
        </p:nvSpPr>
        <p:spPr bwMode="auto">
          <a:xfrm>
            <a:off x="30620" y="0"/>
            <a:ext cx="12161380" cy="585418"/>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algn="ctr" eaLnBrk="1" hangingPunct="1">
              <a:defRPr/>
            </a:pPr>
            <a:r>
              <a:rPr lang="en-US" altLang="zh-TW" sz="32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Seven B2C Business Model (</a:t>
            </a:r>
            <a:r>
              <a:rPr lang="zh-TW" altLang="en-US" sz="1800" kern="0" dirty="0">
                <a:solidFill>
                  <a:schemeClr val="bg1"/>
                </a:solidFill>
                <a:ea typeface="新細明體" panose="02020500000000000000" pitchFamily="18" charset="-120"/>
              </a:rPr>
              <a:t>七個不同的 </a:t>
            </a:r>
            <a:r>
              <a:rPr lang="en-US" altLang="zh-TW" sz="1800" kern="0" dirty="0">
                <a:solidFill>
                  <a:schemeClr val="bg1"/>
                </a:solidFill>
                <a:ea typeface="新細明體" panose="02020500000000000000" pitchFamily="18" charset="-120"/>
              </a:rPr>
              <a:t>B2C</a:t>
            </a:r>
            <a:r>
              <a:rPr lang="zh-TW" altLang="en-US" sz="1800" kern="0" dirty="0">
                <a:solidFill>
                  <a:schemeClr val="bg1"/>
                </a:solidFill>
                <a:ea typeface="新細明體" panose="02020500000000000000" pitchFamily="18" charset="-120"/>
              </a:rPr>
              <a:t> 商業模式</a:t>
            </a:r>
            <a:r>
              <a:rPr lang="en-US" altLang="zh-TW" sz="1800" kern="0" dirty="0">
                <a:solidFill>
                  <a:schemeClr val="bg1"/>
                </a:solidFill>
                <a:ea typeface="新細明體" panose="02020500000000000000" pitchFamily="18" charset="-120"/>
              </a:rPr>
              <a:t>)</a:t>
            </a:r>
            <a:endParaRPr lang="en-US" altLang="zh-TW" sz="3200" kern="0" dirty="0">
              <a:solidFill>
                <a:schemeClr val="bg1"/>
              </a:solidFill>
              <a:ea typeface="新細明體" panose="02020500000000000000" pitchFamily="18" charset="-120"/>
            </a:endParaRPr>
          </a:p>
        </p:txBody>
      </p:sp>
      <p:sp>
        <p:nvSpPr>
          <p:cNvPr id="2" name="文字方塊 1">
            <a:extLst>
              <a:ext uri="{FF2B5EF4-FFF2-40B4-BE49-F238E27FC236}">
                <a16:creationId xmlns:a16="http://schemas.microsoft.com/office/drawing/2014/main" id="{43C78FB6-BC00-4E03-8EE9-2F5D0A911D1E}"/>
              </a:ext>
            </a:extLst>
          </p:cNvPr>
          <p:cNvSpPr txBox="1"/>
          <p:nvPr/>
        </p:nvSpPr>
        <p:spPr>
          <a:xfrm>
            <a:off x="396240" y="687743"/>
            <a:ext cx="8214108" cy="338554"/>
          </a:xfrm>
          <a:prstGeom prst="rect">
            <a:avLst/>
          </a:prstGeom>
          <a:noFill/>
        </p:spPr>
        <p:txBody>
          <a:bodyPr wrap="none" rtlCol="0">
            <a:spAutoFit/>
          </a:bodyPr>
          <a:lstStyle/>
          <a:p>
            <a:r>
              <a:rPr lang="zh-TW" altLang="en-US" sz="1400" dirty="0"/>
              <a:t>本書 </a:t>
            </a:r>
            <a:r>
              <a:rPr lang="en-US" altLang="zh-TW" sz="1400" dirty="0"/>
              <a:t>P</a:t>
            </a:r>
            <a:r>
              <a:rPr lang="en-US" altLang="zh-TW" sz="1600" b="1" dirty="0"/>
              <a:t>.74  </a:t>
            </a:r>
            <a:r>
              <a:rPr lang="zh-TW" altLang="en-US" sz="1600" b="1" dirty="0">
                <a:solidFill>
                  <a:srgbClr val="003399"/>
                </a:solidFill>
              </a:rPr>
              <a:t>可依照</a:t>
            </a:r>
            <a:r>
              <a:rPr lang="zh-TW" altLang="en-US" sz="1600" b="1" dirty="0">
                <a:solidFill>
                  <a:srgbClr val="003399"/>
                </a:solidFill>
                <a:highlight>
                  <a:srgbClr val="FFFF00"/>
                </a:highlight>
              </a:rPr>
              <a:t>企業提供的資訊方向，</a:t>
            </a:r>
            <a:r>
              <a:rPr lang="zh-TW" altLang="en-US" sz="1600" b="1" dirty="0">
                <a:solidFill>
                  <a:srgbClr val="003399"/>
                </a:solidFill>
              </a:rPr>
              <a:t>分為</a:t>
            </a:r>
            <a:r>
              <a:rPr lang="zh-TW" altLang="en-US" sz="1600" b="1" dirty="0">
                <a:solidFill>
                  <a:srgbClr val="003399"/>
                </a:solidFill>
                <a:highlight>
                  <a:srgbClr val="FFFF00"/>
                </a:highlight>
              </a:rPr>
              <a:t>入口網站、網路交易、虛擬社群和網路廣告</a:t>
            </a:r>
            <a:r>
              <a:rPr lang="zh-TW" altLang="zh-TW" sz="1400" b="1" dirty="0">
                <a:solidFill>
                  <a:srgbClr val="003399"/>
                </a:solidFill>
                <a:ea typeface="新細明體" panose="02020500000000000000" pitchFamily="18" charset="-120"/>
              </a:rPr>
              <a:t>。</a:t>
            </a:r>
            <a:endParaRPr lang="zh-TW" altLang="en-US" sz="1400" b="1" dirty="0">
              <a:solidFill>
                <a:srgbClr val="003399"/>
              </a:solidFill>
              <a:highlight>
                <a:srgbClr val="FFFF00"/>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53D928E-575D-4032-A722-BFDABD671AD0}"/>
              </a:ext>
            </a:extLst>
          </p:cNvPr>
          <p:cNvSpPr>
            <a:spLocks noGrp="1" noChangeArrowheads="1"/>
          </p:cNvSpPr>
          <p:nvPr>
            <p:ph type="title"/>
          </p:nvPr>
        </p:nvSpPr>
        <p:spPr>
          <a:xfrm>
            <a:off x="71021" y="35511"/>
            <a:ext cx="11980081" cy="671855"/>
          </a:xfrm>
          <a:solidFill>
            <a:srgbClr val="08045C"/>
          </a:solidFill>
        </p:spPr>
        <p:txBody>
          <a:bodyPr>
            <a:normAutofit fontScale="90000"/>
          </a:bodyPr>
          <a:lstStyle/>
          <a:p>
            <a:br>
              <a:rPr lang="en-US" altLang="zh-TW" sz="3200" dirty="0">
                <a:solidFill>
                  <a:schemeClr val="bg1"/>
                </a:solidFill>
                <a:ea typeface="新細明體" panose="02020500000000000000" pitchFamily="18" charset="-120"/>
              </a:rPr>
            </a:br>
            <a:r>
              <a:rPr lang="en-US" altLang="zh-TW" sz="2000" dirty="0">
                <a:solidFill>
                  <a:schemeClr val="bg1"/>
                </a:solidFill>
                <a:ea typeface="新細明體" panose="02020500000000000000" pitchFamily="18" charset="-120"/>
              </a:rPr>
              <a:t>B2C</a:t>
            </a:r>
            <a:r>
              <a:rPr lang="zh-TW" altLang="en-US" sz="2000" dirty="0">
                <a:solidFill>
                  <a:schemeClr val="bg1"/>
                </a:solidFill>
                <a:ea typeface="新細明體" panose="02020500000000000000" pitchFamily="18" charset="-120"/>
              </a:rPr>
              <a:t> </a:t>
            </a:r>
            <a:r>
              <a:rPr lang="en-US" altLang="zh-TW" sz="20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內容提供商</a:t>
            </a:r>
            <a:r>
              <a:rPr lang="en-US" altLang="zh-TW" sz="2200" dirty="0">
                <a:solidFill>
                  <a:schemeClr val="bg1"/>
                </a:solidFill>
                <a:ea typeface="新細明體" panose="02020500000000000000" pitchFamily="18" charset="-120"/>
              </a:rPr>
              <a:t>(Content Provider</a:t>
            </a:r>
            <a:r>
              <a:rPr lang="en-US" altLang="zh-TW" sz="2000" dirty="0">
                <a:solidFill>
                  <a:schemeClr val="bg1"/>
                </a:solidFill>
                <a:ea typeface="新細明體" panose="02020500000000000000" pitchFamily="18" charset="-120"/>
              </a:rPr>
              <a:t>)</a:t>
            </a:r>
            <a:r>
              <a:rPr lang="zh-TW" altLang="en-US" sz="2000" dirty="0">
                <a:solidFill>
                  <a:schemeClr val="bg1"/>
                </a:solidFill>
                <a:ea typeface="新細明體" panose="02020500000000000000" pitchFamily="18" charset="-120"/>
              </a:rPr>
              <a:t>培訓記者數位知識和思考，尤其是對數據的敏銳感</a:t>
            </a:r>
            <a:r>
              <a:rPr lang="en-US" altLang="zh-TW" sz="2000" dirty="0">
                <a:solidFill>
                  <a:schemeClr val="bg1"/>
                </a:solidFill>
                <a:ea typeface="新細明體" panose="02020500000000000000" pitchFamily="18" charset="-120"/>
              </a:rPr>
              <a:t>: (0623.24) </a:t>
            </a:r>
            <a:r>
              <a:rPr lang="zh-TW" altLang="zh-TW" sz="2000" dirty="0">
                <a:solidFill>
                  <a:schemeClr val="bg1"/>
                </a:solidFill>
                <a:ea typeface="新細明體" panose="02020500000000000000" pitchFamily="18" charset="-120"/>
              </a:rPr>
              <a:t>名家縱論／</a:t>
            </a:r>
            <a:r>
              <a:rPr lang="en-US" altLang="zh-TW" sz="2000" dirty="0">
                <a:solidFill>
                  <a:schemeClr val="bg1"/>
                </a:solidFill>
                <a:ea typeface="新細明體" panose="02020500000000000000" pitchFamily="18" charset="-120"/>
              </a:rPr>
              <a:t>AI</a:t>
            </a:r>
            <a:r>
              <a:rPr lang="zh-TW" altLang="zh-TW" sz="2000" dirty="0">
                <a:solidFill>
                  <a:schemeClr val="bg1"/>
                </a:solidFill>
                <a:ea typeface="新細明體" panose="02020500000000000000" pitchFamily="18" charset="-120"/>
              </a:rPr>
              <a:t>可以得普立茲新聞獎嗎？</a:t>
            </a:r>
            <a:r>
              <a:rPr lang="en-US" altLang="zh-TW" sz="2000" dirty="0">
                <a:solidFill>
                  <a:schemeClr val="bg1"/>
                </a:solidFill>
                <a:ea typeface="新細明體" panose="02020500000000000000" pitchFamily="18" charset="-120"/>
              </a:rPr>
              <a:t>For the first time, two Pulitzer winners disclosed using AI in their reporting   1 of  3</a:t>
            </a:r>
            <a:r>
              <a:rPr lang="zh-TW" altLang="en-US" sz="2000" dirty="0">
                <a:solidFill>
                  <a:schemeClr val="bg1"/>
                </a:solidFill>
                <a:ea typeface="新細明體" panose="02020500000000000000" pitchFamily="18" charset="-120"/>
              </a:rPr>
              <a:t> </a:t>
            </a:r>
            <a:r>
              <a:rPr lang="zh-TW" altLang="zh-TW" sz="2000" dirty="0">
                <a:solidFill>
                  <a:schemeClr val="bg1"/>
                </a:solidFill>
                <a:ea typeface="新細明體" panose="02020500000000000000" pitchFamily="18" charset="-120"/>
              </a:rPr>
              <a:t>，</a:t>
            </a:r>
            <a:r>
              <a:rPr lang="zh-TW" altLang="en-US" sz="2000" dirty="0">
                <a:solidFill>
                  <a:schemeClr val="bg1"/>
                </a:solidFill>
                <a:ea typeface="新細明體" panose="02020500000000000000" pitchFamily="18" charset="-120"/>
              </a:rPr>
              <a:t> 窮變則通 </a:t>
            </a:r>
            <a:r>
              <a:rPr lang="en-US" altLang="zh-TW" sz="2000" dirty="0">
                <a:solidFill>
                  <a:schemeClr val="bg1"/>
                </a:solidFill>
                <a:ea typeface="新細明體" panose="02020500000000000000" pitchFamily="18" charset="-120"/>
              </a:rPr>
              <a:t>?</a:t>
            </a:r>
            <a:br>
              <a:rPr lang="zh-TW" altLang="zh-TW" sz="2200" dirty="0">
                <a:solidFill>
                  <a:schemeClr val="bg1"/>
                </a:solidFill>
                <a:ea typeface="新細明體" panose="02020500000000000000" pitchFamily="18" charset="-120"/>
              </a:rPr>
            </a:br>
            <a:r>
              <a:rPr lang="zh-TW" altLang="en-US" sz="2400" dirty="0">
                <a:solidFill>
                  <a:schemeClr val="bg1"/>
                </a:solidFill>
                <a:ea typeface="新細明體" panose="02020500000000000000" pitchFamily="18" charset="-120"/>
              </a:rPr>
              <a:t> </a:t>
            </a:r>
            <a:br>
              <a:rPr lang="zh-TW" altLang="zh-TW" sz="2200" dirty="0">
                <a:solidFill>
                  <a:schemeClr val="bg1"/>
                </a:solidFill>
                <a:ea typeface="新細明體" panose="02020500000000000000" pitchFamily="18" charset="-120"/>
              </a:rPr>
            </a:br>
            <a:endParaRPr lang="en-US" altLang="zh-TW" sz="2400" dirty="0">
              <a:solidFill>
                <a:schemeClr val="bg1"/>
              </a:solidFill>
              <a:ea typeface="新細明體" panose="02020500000000000000" pitchFamily="18" charset="-120"/>
            </a:endParaRPr>
          </a:p>
        </p:txBody>
      </p:sp>
      <p:sp>
        <p:nvSpPr>
          <p:cNvPr id="20483" name="Rectangle 3">
            <a:extLst>
              <a:ext uri="{FF2B5EF4-FFF2-40B4-BE49-F238E27FC236}">
                <a16:creationId xmlns:a16="http://schemas.microsoft.com/office/drawing/2014/main" id="{0CB7425E-0967-4141-BE30-FD81BB285BEF}"/>
              </a:ext>
            </a:extLst>
          </p:cNvPr>
          <p:cNvSpPr>
            <a:spLocks noGrp="1" noChangeArrowheads="1"/>
          </p:cNvSpPr>
          <p:nvPr>
            <p:ph idx="1"/>
          </p:nvPr>
        </p:nvSpPr>
        <p:spPr>
          <a:xfrm>
            <a:off x="315009" y="770384"/>
            <a:ext cx="11561982" cy="6052105"/>
          </a:xfrm>
        </p:spPr>
        <p:txBody>
          <a:bodyPr>
            <a:normAutofit fontScale="92500" lnSpcReduction="20000"/>
          </a:bodyPr>
          <a:lstStyle/>
          <a:p>
            <a:pPr marL="0" indent="0" algn="l">
              <a:buNone/>
            </a:pPr>
            <a:r>
              <a:rPr lang="zh-TW" altLang="en-US" sz="1800" spc="75" dirty="0">
                <a:solidFill>
                  <a:srgbClr val="000000"/>
                </a:solidFill>
                <a:highlight>
                  <a:srgbClr val="FAFAFA"/>
                </a:highlight>
                <a:latin typeface="新細明體" panose="02020500000000000000" pitchFamily="18" charset="-120"/>
                <a:ea typeface="微軟正黑體" panose="020B0604030504040204" pitchFamily="34" charset="-120"/>
              </a:rPr>
              <a:t> </a:t>
            </a:r>
            <a:r>
              <a:rPr lang="en-US" altLang="zh-TW" sz="1600" spc="75" dirty="0">
                <a:solidFill>
                  <a:srgbClr val="000000"/>
                </a:solidFill>
                <a:highlight>
                  <a:srgbClr val="FAFAFA"/>
                </a:highlight>
                <a:latin typeface="新細明體" panose="02020500000000000000" pitchFamily="18" charset="-120"/>
                <a:ea typeface="微軟正黑體" panose="020B0604030504040204" pitchFamily="34" charset="-120"/>
              </a:rPr>
              <a:t>“We </a:t>
            </a:r>
            <a:r>
              <a:rPr lang="en-US" altLang="zh-TW" sz="1600" spc="75" dirty="0">
                <a:solidFill>
                  <a:srgbClr val="000000"/>
                </a:solidFill>
                <a:highlight>
                  <a:srgbClr val="FFFF00"/>
                </a:highlight>
                <a:latin typeface="新細明體" panose="02020500000000000000" pitchFamily="18" charset="-120"/>
                <a:ea typeface="微軟正黑體" panose="020B0604030504040204" pitchFamily="34" charset="-120"/>
              </a:rPr>
              <a:t>are not aware of precedents off </a:t>
            </a:r>
            <a:r>
              <a:rPr lang="en-US" altLang="zh-TW" sz="1600" spc="75" dirty="0" err="1">
                <a:solidFill>
                  <a:srgbClr val="000000"/>
                </a:solidFill>
                <a:highlight>
                  <a:srgbClr val="FFFF00"/>
                </a:highlight>
                <a:latin typeface="新細明體" panose="02020500000000000000" pitchFamily="18" charset="-120"/>
                <a:ea typeface="微軟正黑體" panose="020B0604030504040204" pitchFamily="34" charset="-120"/>
              </a:rPr>
              <a:t>hand</a:t>
            </a:r>
            <a:r>
              <a:rPr lang="en-US" altLang="zh-TW" sz="1600" spc="75" dirty="0" err="1">
                <a:solidFill>
                  <a:srgbClr val="000000"/>
                </a:solidFill>
                <a:highlight>
                  <a:srgbClr val="FAFAFA"/>
                </a:highlight>
                <a:latin typeface="新細明體" panose="02020500000000000000" pitchFamily="18" charset="-120"/>
                <a:ea typeface="微軟正黑體" panose="020B0604030504040204" pitchFamily="34" charset="-120"/>
              </a:rPr>
              <a:t>,”said</a:t>
            </a:r>
            <a:r>
              <a:rPr lang="en-US" altLang="zh-TW" sz="1600" spc="75" dirty="0">
                <a:solidFill>
                  <a:srgbClr val="000000"/>
                </a:solidFill>
                <a:highlight>
                  <a:srgbClr val="FAFAFA"/>
                </a:highlight>
                <a:latin typeface="新細明體" panose="02020500000000000000" pitchFamily="18" charset="-120"/>
                <a:ea typeface="微軟正黑體" panose="020B0604030504040204" pitchFamily="34" charset="-120"/>
              </a:rPr>
              <a:t> Marjorie </a:t>
            </a:r>
            <a:r>
              <a:rPr lang="en-US" altLang="zh-TW" sz="1600" spc="75" dirty="0">
                <a:solidFill>
                  <a:srgbClr val="000000"/>
                </a:solidFill>
                <a:highlight>
                  <a:srgbClr val="FFFF00"/>
                </a:highlight>
                <a:latin typeface="新細明體" panose="02020500000000000000" pitchFamily="18" charset="-120"/>
                <a:ea typeface="微軟正黑體" panose="020B0604030504040204" pitchFamily="34" charset="-120"/>
              </a:rPr>
              <a:t>Miller</a:t>
            </a:r>
            <a:r>
              <a:rPr lang="en-US" altLang="zh-TW" sz="1600" spc="75" dirty="0">
                <a:solidFill>
                  <a:srgbClr val="000000"/>
                </a:solidFill>
                <a:highlight>
                  <a:srgbClr val="FAFAFA"/>
                </a:highlight>
                <a:latin typeface="新細明體" panose="02020500000000000000" pitchFamily="18" charset="-120"/>
                <a:ea typeface="微軟正黑體" panose="020B0604030504040204" pitchFamily="34" charset="-120"/>
              </a:rPr>
              <a:t>, administrator of the Pulitzer Prizes. “Previous </a:t>
            </a:r>
            <a:r>
              <a:rPr lang="en-US" altLang="zh-TW" sz="1600" spc="75" dirty="0">
                <a:solidFill>
                  <a:srgbClr val="000000"/>
                </a:solidFill>
                <a:highlight>
                  <a:srgbClr val="FFFF00"/>
                </a:highlight>
                <a:latin typeface="新細明體" panose="02020500000000000000" pitchFamily="18" charset="-120"/>
                <a:ea typeface="微軟正黑體" panose="020B0604030504040204" pitchFamily="34" charset="-120"/>
              </a:rPr>
              <a:t>data discerns winners may have used low-level machine learning </a:t>
            </a:r>
            <a:r>
              <a:rPr lang="en-US" altLang="zh-TW" sz="1600" spc="75" dirty="0">
                <a:solidFill>
                  <a:srgbClr val="000000"/>
                </a:solidFill>
                <a:highlight>
                  <a:srgbClr val="FAFAFA"/>
                </a:highlight>
                <a:latin typeface="新細明體" panose="02020500000000000000" pitchFamily="18" charset="-120"/>
                <a:ea typeface="微軟正黑體" panose="020B0604030504040204" pitchFamily="34" charset="-120"/>
              </a:rPr>
              <a:t>applications. This is the first time we’ve explicitly asked the question.”</a:t>
            </a:r>
            <a:endParaRPr lang="en-US" altLang="zh-TW" sz="1700" spc="75" dirty="0">
              <a:solidFill>
                <a:srgbClr val="000000"/>
              </a:solidFill>
              <a:highlight>
                <a:srgbClr val="FAFAFA"/>
              </a:highlight>
              <a:latin typeface="新細明體" panose="02020500000000000000" pitchFamily="18" charset="-120"/>
              <a:ea typeface="微軟正黑體" panose="020B0604030504040204" pitchFamily="34" charset="-120"/>
            </a:endParaRPr>
          </a:p>
          <a:p>
            <a:pPr marL="0" indent="0" algn="l">
              <a:buNone/>
            </a:pPr>
            <a:r>
              <a:rPr lang="zh-TW" altLang="en-US" sz="1600" spc="75" dirty="0">
                <a:solidFill>
                  <a:srgbClr val="003399"/>
                </a:solidFill>
                <a:highlight>
                  <a:srgbClr val="FAFAFA"/>
                </a:highlight>
                <a:latin typeface="新細明體" panose="02020500000000000000" pitchFamily="18" charset="-120"/>
                <a:ea typeface="微軟正黑體" panose="020B0604030504040204" pitchFamily="34" charset="-120"/>
              </a:rPr>
              <a:t>      普立茲獎管理者馬喬裡</a:t>
            </a:r>
            <a:r>
              <a:rPr lang="en-US" altLang="zh-TW" sz="1600" spc="75" dirty="0">
                <a:solidFill>
                  <a:srgbClr val="003399"/>
                </a:solidFill>
                <a:highlight>
                  <a:srgbClr val="FAFAFA"/>
                </a:highlight>
                <a:latin typeface="新細明體" panose="02020500000000000000" pitchFamily="18" charset="-120"/>
                <a:ea typeface="微軟正黑體" panose="020B0604030504040204" pitchFamily="34" charset="-120"/>
              </a:rPr>
              <a:t>·</a:t>
            </a:r>
            <a:r>
              <a:rPr lang="zh-TW" altLang="en-US" sz="1600" spc="75" dirty="0">
                <a:solidFill>
                  <a:srgbClr val="003399"/>
                </a:solidFill>
                <a:highlight>
                  <a:srgbClr val="FFFF00"/>
                </a:highlight>
                <a:latin typeface="新細明體" panose="02020500000000000000" pitchFamily="18" charset="-120"/>
                <a:ea typeface="微軟正黑體" panose="020B0604030504040204" pitchFamily="34" charset="-120"/>
              </a:rPr>
              <a:t>米勒</a:t>
            </a:r>
            <a:r>
              <a:rPr lang="en-US" altLang="zh-TW" sz="1600" spc="75" dirty="0">
                <a:solidFill>
                  <a:srgbClr val="003399"/>
                </a:solidFill>
                <a:highlight>
                  <a:srgbClr val="FFFF00"/>
                </a:highlight>
                <a:latin typeface="新細明體" panose="02020500000000000000" pitchFamily="18" charset="-120"/>
                <a:ea typeface="微軟正黑體" panose="020B0604030504040204" pitchFamily="34" charset="-120"/>
              </a:rPr>
              <a:t>(</a:t>
            </a:r>
            <a:r>
              <a:rPr lang="en-US" altLang="zh-TW" sz="1600" spc="75" dirty="0">
                <a:solidFill>
                  <a:srgbClr val="003399"/>
                </a:solidFill>
                <a:highlight>
                  <a:srgbClr val="FAFAFA"/>
                </a:highlight>
                <a:latin typeface="新細明體" panose="02020500000000000000" pitchFamily="18" charset="-120"/>
                <a:ea typeface="微軟正黑體" panose="020B0604030504040204" pitchFamily="34" charset="-120"/>
              </a:rPr>
              <a:t>Marjorie Miller) </a:t>
            </a:r>
            <a:r>
              <a:rPr lang="zh-TW" altLang="en-US" sz="1600" spc="75" dirty="0">
                <a:solidFill>
                  <a:srgbClr val="003399"/>
                </a:solidFill>
                <a:highlight>
                  <a:srgbClr val="FAFAFA"/>
                </a:highlight>
                <a:latin typeface="新細明體" panose="02020500000000000000" pitchFamily="18" charset="-120"/>
                <a:ea typeface="微軟正黑體" panose="020B0604030504040204" pitchFamily="34" charset="-120"/>
              </a:rPr>
              <a:t>表示：「我們不知道有什麼先例。</a:t>
            </a:r>
            <a:r>
              <a:rPr lang="zh-TW" altLang="en-US" sz="1600" spc="75" dirty="0">
                <a:solidFill>
                  <a:srgbClr val="003399"/>
                </a:solidFill>
                <a:highlight>
                  <a:srgbClr val="FFFF00"/>
                </a:highlight>
                <a:latin typeface="新細明體" panose="02020500000000000000" pitchFamily="18" charset="-120"/>
                <a:ea typeface="微軟正黑體" panose="020B0604030504040204" pitchFamily="34" charset="-120"/>
              </a:rPr>
              <a:t>先前的數據表明</a:t>
            </a:r>
            <a:r>
              <a:rPr lang="zh-TW" altLang="en-US" sz="1600" spc="75" dirty="0">
                <a:solidFill>
                  <a:srgbClr val="003399"/>
                </a:solidFill>
                <a:highlight>
                  <a:srgbClr val="FAFAFA"/>
                </a:highlight>
                <a:latin typeface="新細明體" panose="02020500000000000000" pitchFamily="18" charset="-120"/>
                <a:ea typeface="微軟正黑體" panose="020B0604030504040204" pitchFamily="34" charset="-120"/>
              </a:rPr>
              <a:t>獲獎者可能使用</a:t>
            </a:r>
            <a:r>
              <a:rPr lang="zh-TW" altLang="en-US" sz="1600" spc="75" dirty="0">
                <a:solidFill>
                  <a:srgbClr val="003399"/>
                </a:solidFill>
                <a:highlight>
                  <a:srgbClr val="FFFF00"/>
                </a:highlight>
                <a:latin typeface="新細明體" panose="02020500000000000000" pitchFamily="18" charset="-120"/>
                <a:ea typeface="微軟正黑體" panose="020B0604030504040204" pitchFamily="34" charset="-120"/>
              </a:rPr>
              <a:t>過低級機器學習應用程序</a:t>
            </a:r>
            <a:r>
              <a:rPr lang="zh-TW" altLang="en-US" sz="1600" spc="75" dirty="0">
                <a:solidFill>
                  <a:srgbClr val="003399"/>
                </a:solidFill>
                <a:highlight>
                  <a:srgbClr val="FAFAFA"/>
                </a:highlight>
                <a:latin typeface="新細明體" panose="02020500000000000000" pitchFamily="18" charset="-120"/>
                <a:ea typeface="微軟正黑體" panose="020B0604030504040204" pitchFamily="34" charset="-120"/>
              </a:rPr>
              <a:t>，這是我們第一次明確提出這個問題。</a:t>
            </a:r>
            <a:r>
              <a:rPr lang="zh-TW" altLang="en-US" sz="18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lgn="just" latinLnBrk="1">
              <a:buNone/>
            </a:pPr>
            <a:r>
              <a:rPr lang="zh-TW" altLang="zh-TW" sz="1600" spc="75" dirty="0">
                <a:solidFill>
                  <a:srgbClr val="000000"/>
                </a:solidFill>
                <a:effectLst/>
                <a:highlight>
                  <a:srgbClr val="FAFAFA"/>
                </a:highlight>
                <a:latin typeface="新細明體" panose="02020500000000000000" pitchFamily="18" charset="-120"/>
                <a:ea typeface="微軟正黑體" panose="020B0604030504040204" pitchFamily="34" charset="-120"/>
                <a:cs typeface="新細明體" panose="02020500000000000000" pitchFamily="18" charset="-120"/>
              </a:rPr>
              <a:t>可以！今年已經發生了。</a:t>
            </a:r>
            <a:endParaRPr lang="en-US" altLang="zh-TW" sz="1600" spc="75" dirty="0">
              <a:solidFill>
                <a:srgbClr val="000000"/>
              </a:solidFill>
              <a:effectLst/>
              <a:highlight>
                <a:srgbClr val="FAFAFA"/>
              </a:highlight>
              <a:latin typeface="新細明體" panose="02020500000000000000" pitchFamily="18" charset="-120"/>
              <a:ea typeface="微軟正黑體" panose="020B0604030504040204" pitchFamily="34" charset="-120"/>
              <a:cs typeface="新細明體" panose="02020500000000000000" pitchFamily="18" charset="-120"/>
            </a:endParaRPr>
          </a:p>
          <a:p>
            <a:pPr marL="0" indent="0" algn="just" latinLnBrk="1">
              <a:buNone/>
            </a:pP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       </a:t>
            </a:r>
            <a:r>
              <a:rPr lang="zh-TW" altLang="zh-TW" sz="1600" spc="75" dirty="0">
                <a:solidFill>
                  <a:srgbClr val="000000"/>
                </a:solidFill>
                <a:highlight>
                  <a:srgbClr val="FAFAFA"/>
                </a:highlight>
                <a:latin typeface="新細明體" panose="02020500000000000000" pitchFamily="18" charset="-120"/>
                <a:ea typeface="微軟正黑體" panose="020B0604030504040204" pitchFamily="34" charset="-120"/>
              </a:rPr>
              <a:t>上月</a:t>
            </a: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普立茲獎</a:t>
            </a:r>
            <a:r>
              <a:rPr lang="zh-TW" altLang="zh-TW" sz="1600" spc="75" dirty="0">
                <a:solidFill>
                  <a:srgbClr val="000000"/>
                </a:solidFill>
                <a:highlight>
                  <a:srgbClr val="FAFAFA"/>
                </a:highlight>
                <a:latin typeface="新細明體" panose="02020500000000000000" pitchFamily="18" charset="-120"/>
                <a:ea typeface="微軟正黑體" panose="020B0604030504040204" pitchFamily="34" charset="-120"/>
              </a:rPr>
              <a:t>宣布得主</a:t>
            </a:r>
            <a:r>
              <a:rPr lang="zh-TW" altLang="zh-TW" sz="1600" spc="75" dirty="0">
                <a:solidFill>
                  <a:srgbClr val="000000"/>
                </a:solidFill>
                <a:effectLst/>
                <a:highlight>
                  <a:srgbClr val="FAFAFA"/>
                </a:highlight>
                <a:latin typeface="新細明體" panose="02020500000000000000" pitchFamily="18" charset="-120"/>
                <a:ea typeface="微軟正黑體" panose="020B0604030504040204" pitchFamily="34" charset="-120"/>
                <a:cs typeface="新細明體" panose="02020500000000000000" pitchFamily="18" charset="-120"/>
              </a:rPr>
              <a:t>，兩位得獎者公開說，</a:t>
            </a:r>
            <a:r>
              <a:rPr lang="zh-TW" altLang="zh-TW" sz="16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報導過程使用</a:t>
            </a:r>
            <a:r>
              <a:rPr lang="en-US" altLang="zh-TW" sz="16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AI</a:t>
            </a:r>
            <a:r>
              <a:rPr lang="zh-TW" altLang="zh-TW" sz="16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，這是</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創設百多</a:t>
            </a:r>
            <a:r>
              <a:rPr lang="zh-TW" altLang="zh-TW" sz="16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年來，</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首次</a:t>
            </a:r>
            <a:r>
              <a:rPr lang="zh-TW" altLang="zh-TW" sz="16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有得獎者承認用</a:t>
            </a:r>
            <a:r>
              <a:rPr lang="en-US"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AI</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產製新聞</a:t>
            </a:r>
            <a:r>
              <a:rPr lang="zh-TW" altLang="zh-TW" sz="16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t>
            </a:r>
            <a:endParaRPr lang="zh-TW" altLang="zh-TW" sz="1600" dirty="0">
              <a:solidFill>
                <a:srgbClr val="003399"/>
              </a:solidFill>
              <a:effectLst/>
              <a:highlight>
                <a:srgbClr val="FFFF00"/>
              </a:highlight>
              <a:latin typeface="新細明體" panose="02020500000000000000" pitchFamily="18" charset="-120"/>
              <a:ea typeface="新細明體" panose="02020500000000000000" pitchFamily="18" charset="-120"/>
              <a:cs typeface="新細明體" panose="02020500000000000000" pitchFamily="18" charset="-120"/>
            </a:endParaRPr>
          </a:p>
          <a:p>
            <a:pPr marL="0" indent="0" latinLnBrk="1">
              <a:buNone/>
            </a:pP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        </a:t>
            </a:r>
            <a:r>
              <a:rPr lang="zh-TW" altLang="zh-TW" sz="16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一件是「芝加哥失蹤」</a:t>
            </a:r>
            <a:r>
              <a:rPr lang="en-US" altLang="zh-TW" sz="16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t>
            </a:r>
            <a:r>
              <a:rPr lang="en-US" altLang="zh-TW" sz="1600" spc="75" dirty="0">
                <a:solidFill>
                  <a:srgbClr val="003399"/>
                </a:solidFill>
                <a:highlight>
                  <a:srgbClr val="FFFF00"/>
                </a:highlight>
                <a:latin typeface="新細明體" panose="02020500000000000000" pitchFamily="18" charset="-120"/>
                <a:ea typeface="微軟正黑體" panose="020B0604030504040204" pitchFamily="34" charset="-120"/>
              </a:rPr>
              <a:t>Missing in Chicago”)</a:t>
            </a:r>
            <a:r>
              <a:rPr lang="zh-TW" altLang="zh-TW" sz="16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系列報導，發現警方在</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處理失蹤和被謀殺黑人婦女的調查過程中，有嚴重的</a:t>
            </a:r>
            <a:endParaRPr lang="en-US"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endParaRPr>
          </a:p>
          <a:p>
            <a:pPr marL="0" indent="0" latinLnBrk="1">
              <a:buNone/>
            </a:pP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系統性失誤。</a:t>
            </a:r>
            <a:r>
              <a:rPr lang="zh-TW" altLang="zh-TW" sz="1600" b="1" spc="75" dirty="0">
                <a:solidFill>
                  <a:srgbClr val="00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報導由非營利組織</a:t>
            </a:r>
            <a:r>
              <a:rPr lang="zh-TW" altLang="en-US" sz="1600" b="1" spc="75" dirty="0">
                <a:solidFill>
                  <a:srgbClr val="00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 </a:t>
            </a:r>
            <a:r>
              <a:rPr lang="en-US" altLang="zh-TW" sz="1600" b="1" spc="75" dirty="0">
                <a:solidFill>
                  <a:srgbClr val="00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City Bureau</a:t>
            </a:r>
            <a:r>
              <a:rPr lang="zh-TW" altLang="zh-TW" sz="1600" b="1" spc="75" dirty="0">
                <a:solidFill>
                  <a:srgbClr val="00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和</a:t>
            </a:r>
            <a:r>
              <a:rPr lang="zh-TW" altLang="en-US" sz="1600" b="1" spc="75" dirty="0">
                <a:solidFill>
                  <a:srgbClr val="00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 </a:t>
            </a:r>
            <a:r>
              <a:rPr lang="en-US" altLang="zh-TW" sz="1600" b="1" spc="75" dirty="0">
                <a:solidFill>
                  <a:srgbClr val="00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Invisible Institute</a:t>
            </a:r>
            <a:r>
              <a:rPr lang="zh-TW" altLang="zh-TW" sz="1600" b="1" spc="75" dirty="0">
                <a:solidFill>
                  <a:srgbClr val="00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追蹤多年</a:t>
            </a:r>
            <a:r>
              <a:rPr lang="zh-TW" altLang="zh-TW" sz="1600" spc="75" dirty="0">
                <a:solidFill>
                  <a:srgbClr val="00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t>
            </a:r>
            <a:r>
              <a:rPr lang="zh-TW" altLang="zh-TW" sz="1600" spc="75" dirty="0">
                <a:solidFill>
                  <a:srgbClr val="FF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並使用名為</a:t>
            </a:r>
            <a:r>
              <a:rPr lang="zh-TW" altLang="en-US" sz="1600" spc="75" dirty="0">
                <a:solidFill>
                  <a:srgbClr val="FF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 </a:t>
            </a:r>
            <a:r>
              <a:rPr lang="en-US" altLang="zh-TW" sz="1600" spc="75" dirty="0">
                <a:solidFill>
                  <a:srgbClr val="FF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Judy</a:t>
            </a:r>
            <a:r>
              <a:rPr lang="zh-TW" altLang="zh-TW" sz="1600" spc="75" dirty="0">
                <a:solidFill>
                  <a:srgbClr val="FF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的機器學習工具，幫助記者整理數千份</a:t>
            </a:r>
            <a:endParaRPr lang="en-US" altLang="zh-TW" sz="1600" spc="75" dirty="0">
              <a:solidFill>
                <a:srgbClr val="FF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endParaRPr>
          </a:p>
          <a:p>
            <a:pPr marL="0" indent="0" latinLnBrk="1">
              <a:buNone/>
            </a:pPr>
            <a:r>
              <a:rPr lang="zh-TW" altLang="zh-TW" sz="1600" spc="75" dirty="0">
                <a:solidFill>
                  <a:srgbClr val="FF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報案失蹤的資料，發現警方確有不當行為</a:t>
            </a:r>
            <a:r>
              <a:rPr lang="zh-TW" altLang="zh-TW" sz="1600" spc="75" dirty="0">
                <a:solidFill>
                  <a:srgbClr val="003399"/>
                </a:solidFill>
                <a:highlight>
                  <a:srgbClr val="FAFAFA"/>
                </a:highlight>
                <a:latin typeface="新細明體" panose="02020500000000000000" pitchFamily="18" charset="-120"/>
                <a:ea typeface="微軟正黑體" panose="020B0604030504040204" pitchFamily="34" charset="-120"/>
              </a:rPr>
              <a:t>。</a:t>
            </a:r>
            <a:endParaRPr lang="en-US" altLang="zh-TW" sz="1600" spc="75" dirty="0">
              <a:solidFill>
                <a:srgbClr val="003399"/>
              </a:solidFill>
              <a:highlight>
                <a:srgbClr val="FAFAFA"/>
              </a:highlight>
              <a:latin typeface="新細明體" panose="02020500000000000000" pitchFamily="18" charset="-120"/>
              <a:ea typeface="微軟正黑體" panose="020B0604030504040204" pitchFamily="34" charset="-120"/>
            </a:endParaRPr>
          </a:p>
          <a:p>
            <a:pPr marL="0" indent="0" latinLnBrk="1">
              <a:buNone/>
            </a:pP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       </a:t>
            </a:r>
            <a:r>
              <a:rPr lang="en-US" altLang="zh-TW" sz="1600" spc="75" dirty="0">
                <a:solidFill>
                  <a:srgbClr val="000000"/>
                </a:solidFill>
                <a:highlight>
                  <a:srgbClr val="FAFAFA"/>
                </a:highlight>
                <a:latin typeface="新細明體" panose="02020500000000000000" pitchFamily="18" charset="-120"/>
                <a:ea typeface="微軟正黑體" panose="020B0604030504040204" pitchFamily="34" charset="-120"/>
              </a:rPr>
              <a:t>Judy </a:t>
            </a:r>
            <a:r>
              <a:rPr lang="zh-TW" altLang="en-US" sz="1600" spc="75" dirty="0">
                <a:solidFill>
                  <a:srgbClr val="000000"/>
                </a:solidFill>
                <a:highlight>
                  <a:srgbClr val="FFFF00"/>
                </a:highlight>
                <a:latin typeface="新細明體" panose="02020500000000000000" pitchFamily="18" charset="-120"/>
                <a:ea typeface="微軟正黑體" panose="020B0604030504040204" pitchFamily="34" charset="-120"/>
              </a:rPr>
              <a:t>分析的範圍包括 </a:t>
            </a:r>
            <a:r>
              <a:rPr lang="en-US" altLang="zh-TW" sz="1600" spc="75" dirty="0">
                <a:solidFill>
                  <a:srgbClr val="000000"/>
                </a:solidFill>
                <a:highlight>
                  <a:srgbClr val="FFFF00"/>
                </a:highlight>
                <a:latin typeface="新細明體" panose="02020500000000000000" pitchFamily="18" charset="-120"/>
                <a:ea typeface="微軟正黑體" panose="020B0604030504040204" pitchFamily="34" charset="-120"/>
              </a:rPr>
              <a:t>2011-2015 </a:t>
            </a:r>
            <a:r>
              <a:rPr lang="zh-TW" altLang="en-US" sz="1600" spc="75" dirty="0">
                <a:solidFill>
                  <a:srgbClr val="000000"/>
                </a:solidFill>
                <a:highlight>
                  <a:srgbClr val="FFFF00"/>
                </a:highlight>
                <a:latin typeface="新細明體" panose="02020500000000000000" pitchFamily="18" charset="-120"/>
                <a:ea typeface="微軟正黑體" panose="020B0604030504040204" pitchFamily="34" charset="-120"/>
              </a:rPr>
              <a:t>年間的警察不當行為報告，以及失蹤案件的記錄</a:t>
            </a: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。透過這樣的方式，報導者能</a:t>
            </a:r>
            <a:r>
              <a:rPr lang="zh-TW" altLang="en-US" sz="1600" spc="75" dirty="0">
                <a:solidFill>
                  <a:srgbClr val="000000"/>
                </a:solidFill>
                <a:highlight>
                  <a:srgbClr val="FFFF00"/>
                </a:highlight>
                <a:latin typeface="新細明體" panose="02020500000000000000" pitchFamily="18" charset="-120"/>
                <a:ea typeface="微軟正黑體" panose="020B0604030504040204" pitchFamily="34" charset="-120"/>
              </a:rPr>
              <a:t>看到一些「隱</a:t>
            </a:r>
            <a:endParaRPr lang="en-US" altLang="zh-TW" sz="1600" spc="75" dirty="0">
              <a:solidFill>
                <a:srgbClr val="000000"/>
              </a:solidFill>
              <a:highlight>
                <a:srgbClr val="FFFF00"/>
              </a:highlight>
              <a:latin typeface="新細明體" panose="02020500000000000000" pitchFamily="18" charset="-120"/>
              <a:ea typeface="微軟正黑體" panose="020B0604030504040204" pitchFamily="34" charset="-120"/>
            </a:endParaRPr>
          </a:p>
          <a:p>
            <a:pPr marL="0" indent="0" latinLnBrk="1">
              <a:buNone/>
            </a:pPr>
            <a:r>
              <a:rPr lang="zh-TW" altLang="en-US" sz="1600" spc="75" dirty="0">
                <a:solidFill>
                  <a:srgbClr val="000000"/>
                </a:solidFill>
                <a:highlight>
                  <a:srgbClr val="FFFF00"/>
                </a:highlight>
                <a:latin typeface="新細明體" panose="02020500000000000000" pitchFamily="18" charset="-120"/>
                <a:ea typeface="微軟正黑體" panose="020B0604030504040204" pitchFamily="34" charset="-120"/>
              </a:rPr>
              <a:t>藏」的模式</a:t>
            </a: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，例如哪些案件</a:t>
            </a:r>
            <a:r>
              <a:rPr lang="zh-TW" altLang="en-US" sz="1600" spc="75" dirty="0">
                <a:solidFill>
                  <a:srgbClr val="000000"/>
                </a:solidFill>
                <a:highlight>
                  <a:srgbClr val="FFFF00"/>
                </a:highlight>
                <a:latin typeface="新細明體" panose="02020500000000000000" pitchFamily="18" charset="-120"/>
                <a:ea typeface="微軟正黑體" panose="020B0604030504040204" pitchFamily="34" charset="-120"/>
              </a:rPr>
              <a:t>被錯誤地分類或調查延遲</a:t>
            </a: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a:t>
            </a:r>
            <a:r>
              <a:rPr lang="en-US" altLang="zh-TW" sz="1600" spc="75" dirty="0">
                <a:solidFill>
                  <a:srgbClr val="000000"/>
                </a:solidFill>
                <a:highlight>
                  <a:srgbClr val="FAFAFA"/>
                </a:highlight>
                <a:latin typeface="新細明體" panose="02020500000000000000" pitchFamily="18" charset="-120"/>
                <a:ea typeface="微軟正黑體" panose="020B0604030504040204" pitchFamily="34" charset="-120"/>
              </a:rPr>
              <a:t>(</a:t>
            </a: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按</a:t>
            </a:r>
            <a:r>
              <a:rPr lang="en-US" altLang="zh-TW" sz="1600" spc="75" dirty="0">
                <a:solidFill>
                  <a:srgbClr val="000000"/>
                </a:solidFill>
                <a:highlight>
                  <a:srgbClr val="FAFAFA"/>
                </a:highlight>
                <a:latin typeface="新細明體" panose="02020500000000000000" pitchFamily="18" charset="-120"/>
                <a:ea typeface="微軟正黑體" panose="020B0604030504040204" pitchFamily="34" charset="-120"/>
              </a:rPr>
              <a:t>:</a:t>
            </a: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 </a:t>
            </a:r>
            <a:r>
              <a:rPr lang="zh-TW" altLang="en-US" sz="1600" dirty="0">
                <a:highlight>
                  <a:srgbClr val="FAFAFA"/>
                </a:highlight>
              </a:rPr>
              <a:t>約 </a:t>
            </a:r>
            <a:r>
              <a:rPr lang="en-US" altLang="zh-TW" sz="1600" dirty="0">
                <a:highlight>
                  <a:srgbClr val="FAFAFA"/>
                </a:highlight>
              </a:rPr>
              <a:t>27,000 </a:t>
            </a:r>
            <a:r>
              <a:rPr lang="zh-TW" altLang="en-US" sz="1600" dirty="0">
                <a:highlight>
                  <a:srgbClr val="FAFAFA"/>
                </a:highlight>
              </a:rPr>
              <a:t>條記錄 </a:t>
            </a:r>
            <a:r>
              <a:rPr lang="en-US" altLang="zh-TW" sz="1600" dirty="0">
                <a:highlight>
                  <a:srgbClr val="FAFAFA"/>
                </a:highlight>
              </a:rPr>
              <a:t>(misconduct records) </a:t>
            </a:r>
            <a:r>
              <a:rPr lang="zh-TW" altLang="en-US" sz="1600" dirty="0">
                <a:highlight>
                  <a:srgbClr val="FAFAFA"/>
                </a:highlight>
              </a:rPr>
              <a:t>被用作</a:t>
            </a:r>
            <a:r>
              <a:rPr lang="zh-TW" altLang="en-US" sz="1600" dirty="0">
                <a:highlight>
                  <a:srgbClr val="FFFF00"/>
                </a:highlight>
              </a:rPr>
              <a:t>標註訓練</a:t>
            </a:r>
            <a:r>
              <a:rPr lang="zh-TW" altLang="en-US" sz="1600" dirty="0">
                <a:highlight>
                  <a:srgbClr val="FAFAFA"/>
                </a:highlight>
              </a:rPr>
              <a:t>資料 </a:t>
            </a:r>
            <a:r>
              <a:rPr lang="en-US" altLang="zh-TW" sz="1600" dirty="0">
                <a:highlight>
                  <a:srgbClr val="FAFAFA"/>
                </a:highlight>
              </a:rPr>
              <a:t>(</a:t>
            </a:r>
            <a:r>
              <a:rPr lang="zh-TW" altLang="en-US" sz="1600" dirty="0">
                <a:highlight>
                  <a:srgbClr val="FAFAFA"/>
                </a:highlight>
              </a:rPr>
              <a:t>即這些記錄中</a:t>
            </a:r>
            <a:endParaRPr lang="en-US" altLang="zh-TW" sz="1600" dirty="0">
              <a:highlight>
                <a:srgbClr val="FAFAFA"/>
              </a:highlight>
            </a:endParaRPr>
          </a:p>
          <a:p>
            <a:pPr marL="0" indent="0" latinLnBrk="1">
              <a:buNone/>
            </a:pPr>
            <a:r>
              <a:rPr lang="zh-TW" altLang="en-US" sz="1600" dirty="0">
                <a:highlight>
                  <a:srgbClr val="FAFAFA"/>
                </a:highlight>
              </a:rPr>
              <a:t>的敘述部分會被人讀、標註</a:t>
            </a:r>
            <a:r>
              <a:rPr lang="en-US" altLang="zh-TW" sz="1600" dirty="0">
                <a:highlight>
                  <a:srgbClr val="FAFAFA"/>
                </a:highlight>
              </a:rPr>
              <a:t>)</a:t>
            </a:r>
            <a:r>
              <a:rPr lang="zh-TW" altLang="en-US" sz="1600" dirty="0">
                <a:highlight>
                  <a:srgbClr val="FAFAFA"/>
                </a:highlight>
              </a:rPr>
              <a:t>最終從這些資料中，</a:t>
            </a:r>
            <a:r>
              <a:rPr lang="en-US" altLang="zh-TW" sz="1600" dirty="0">
                <a:highlight>
                  <a:srgbClr val="FAFAFA"/>
                </a:highlight>
              </a:rPr>
              <a:t>Judy </a:t>
            </a:r>
            <a:r>
              <a:rPr lang="zh-TW" altLang="en-US" sz="1600" dirty="0">
                <a:highlight>
                  <a:srgbClr val="FAFAFA"/>
                </a:highlight>
              </a:rPr>
              <a:t>抓出了大約 </a:t>
            </a:r>
            <a:r>
              <a:rPr lang="en-US" altLang="zh-TW" sz="1600" b="1" dirty="0">
                <a:highlight>
                  <a:srgbClr val="FAFAFA"/>
                </a:highlight>
              </a:rPr>
              <a:t>54 </a:t>
            </a:r>
            <a:r>
              <a:rPr lang="zh-TW" altLang="en-US" sz="1600" b="1" dirty="0">
                <a:highlight>
                  <a:srgbClr val="FAFAFA"/>
                </a:highlight>
              </a:rPr>
              <a:t>件（</a:t>
            </a:r>
            <a:r>
              <a:rPr lang="en-US" altLang="zh-TW" sz="1600" b="1" dirty="0">
                <a:highlight>
                  <a:srgbClr val="FAFAFA"/>
                </a:highlight>
              </a:rPr>
              <a:t>allegations</a:t>
            </a:r>
            <a:r>
              <a:rPr lang="zh-TW" altLang="en-US" sz="1600" b="1" dirty="0">
                <a:highlight>
                  <a:srgbClr val="FAFAFA"/>
                </a:highlight>
              </a:rPr>
              <a:t>）</a:t>
            </a:r>
            <a:r>
              <a:rPr lang="zh-TW" altLang="en-US" sz="1600" dirty="0">
                <a:highlight>
                  <a:srgbClr val="FAFAFA"/>
                </a:highlight>
              </a:rPr>
              <a:t> 被認為</a:t>
            </a:r>
            <a:r>
              <a:rPr lang="zh-TW" altLang="en-US" sz="1600" dirty="0">
                <a:highlight>
                  <a:srgbClr val="FFFF00"/>
                </a:highlight>
              </a:rPr>
              <a:t>與失蹤人口或失蹤案件處理可能有關的不當</a:t>
            </a:r>
            <a:endParaRPr lang="en-US" altLang="zh-TW" sz="1600" dirty="0">
              <a:highlight>
                <a:srgbClr val="FFFF00"/>
              </a:highlight>
            </a:endParaRPr>
          </a:p>
          <a:p>
            <a:pPr marL="0" indent="0" latinLnBrk="1">
              <a:buNone/>
            </a:pPr>
            <a:r>
              <a:rPr lang="zh-TW" altLang="en-US" sz="1600" dirty="0">
                <a:highlight>
                  <a:srgbClr val="FFFF00"/>
                </a:highlight>
              </a:rPr>
              <a:t>行為記錄，成為後續調查的重點線索</a:t>
            </a:r>
            <a:r>
              <a:rPr lang="zh-TW" altLang="en-US" sz="1600" dirty="0">
                <a:highlight>
                  <a:srgbClr val="FAFAFA"/>
                </a:highlight>
              </a:rPr>
              <a:t>。</a:t>
            </a:r>
            <a:endParaRPr lang="en-US" altLang="zh-TW" sz="1600" spc="75" dirty="0">
              <a:solidFill>
                <a:srgbClr val="000000"/>
              </a:solidFill>
              <a:highlight>
                <a:srgbClr val="FAFAFA"/>
              </a:highlight>
              <a:latin typeface="新細明體" panose="02020500000000000000" pitchFamily="18" charset="-120"/>
              <a:ea typeface="微軟正黑體" panose="020B0604030504040204" pitchFamily="34" charset="-120"/>
            </a:endParaRPr>
          </a:p>
          <a:p>
            <a:pPr marL="0" indent="0" latinLnBrk="1">
              <a:buNone/>
            </a:pPr>
            <a:endParaRPr lang="en-US" altLang="zh-TW" sz="1600" spc="75" dirty="0">
              <a:solidFill>
                <a:srgbClr val="000000"/>
              </a:solidFill>
              <a:highlight>
                <a:srgbClr val="FAFAFA"/>
              </a:highlight>
              <a:latin typeface="新細明體" panose="02020500000000000000" pitchFamily="18" charset="-120"/>
              <a:ea typeface="微軟正黑體" panose="020B0604030504040204" pitchFamily="34" charset="-120"/>
            </a:endParaRPr>
          </a:p>
          <a:p>
            <a:pPr marL="0" indent="0" latinLnBrk="1">
              <a:buNone/>
            </a:pPr>
            <a:r>
              <a:rPr lang="zh-TW" altLang="en-US" sz="1600" dirty="0"/>
              <a:t>         </a:t>
            </a:r>
            <a:r>
              <a:rPr lang="en-US" altLang="zh-TW" sz="1600" dirty="0">
                <a:highlight>
                  <a:srgbClr val="FFFF00"/>
                </a:highlight>
              </a:rPr>
              <a:t>Judy </a:t>
            </a:r>
            <a:r>
              <a:rPr lang="zh-TW" altLang="en-US" sz="1600" dirty="0">
                <a:highlight>
                  <a:srgbClr val="FFFF00"/>
                </a:highlight>
              </a:rPr>
              <a:t>並不是新聞全流程的 </a:t>
            </a:r>
            <a:r>
              <a:rPr lang="en-US" altLang="zh-TW" sz="1600" dirty="0">
                <a:highlight>
                  <a:srgbClr val="FFFF00"/>
                </a:highlight>
              </a:rPr>
              <a:t>AI </a:t>
            </a:r>
            <a:r>
              <a:rPr lang="zh-TW" altLang="en-US" sz="1600" dirty="0">
                <a:highlight>
                  <a:srgbClr val="FFFF00"/>
                </a:highlight>
              </a:rPr>
              <a:t>作家，用來 輔助從大量文本檔案中找出「可能與失蹤人案有關的警察不當行為」模式。該工具之前先由</a:t>
            </a:r>
            <a:endParaRPr lang="en-US" altLang="zh-TW" sz="1600" dirty="0">
              <a:highlight>
                <a:srgbClr val="FFFF00"/>
              </a:highlight>
            </a:endParaRPr>
          </a:p>
          <a:p>
            <a:pPr marL="0" indent="0" latinLnBrk="1">
              <a:buNone/>
            </a:pPr>
            <a:r>
              <a:rPr lang="zh-TW" altLang="en-US" sz="1600" dirty="0">
                <a:highlight>
                  <a:srgbClr val="FFFF00"/>
                </a:highlight>
              </a:rPr>
              <a:t>社區志願者幫忙標註訓練資料，然後系統從中學習。 </a:t>
            </a: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                                                                                                                                         </a:t>
            </a:r>
            <a:endParaRPr lang="en-US" altLang="zh-TW" sz="1600" spc="75" dirty="0">
              <a:solidFill>
                <a:srgbClr val="000000"/>
              </a:solidFill>
              <a:highlight>
                <a:srgbClr val="FAFAFA"/>
              </a:highlight>
              <a:latin typeface="新細明體" panose="02020500000000000000" pitchFamily="18" charset="-120"/>
              <a:ea typeface="微軟正黑體" panose="020B0604030504040204" pitchFamily="34" charset="-120"/>
            </a:endParaRPr>
          </a:p>
          <a:p>
            <a:pPr marL="0" indent="0" latinLnBrk="1">
              <a:buNone/>
            </a:pP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Local reporting prize winner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Missing in </a:t>
            </a:r>
            <a:r>
              <a:rPr lang="en-US" altLang="zh-TW" sz="1500" spc="75" dirty="0" err="1">
                <a:solidFill>
                  <a:srgbClr val="003399"/>
                </a:solidFill>
                <a:highlight>
                  <a:srgbClr val="FFFF00"/>
                </a:highlight>
                <a:latin typeface="新細明體" panose="02020500000000000000" pitchFamily="18" charset="-120"/>
                <a:ea typeface="微軟正黑體" panose="020B0604030504040204" pitchFamily="34" charset="-120"/>
              </a:rPr>
              <a:t>Chicago,”</a:t>
            </a:r>
            <a:r>
              <a:rPr lang="en-US" altLang="zh-TW" sz="1500" spc="75" dirty="0" err="1">
                <a:solidFill>
                  <a:srgbClr val="003399"/>
                </a:solidFill>
                <a:highlight>
                  <a:srgbClr val="FAFAFA"/>
                </a:highlight>
                <a:latin typeface="新細明體" panose="02020500000000000000" pitchFamily="18" charset="-120"/>
                <a:ea typeface="微軟正黑體" panose="020B0604030504040204" pitchFamily="34" charset="-120"/>
              </a:rPr>
              <a:t>from</a:t>
            </a: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 City Bureau and Invisible Institute, trained a custom machine</a:t>
            </a:r>
            <a:r>
              <a:rPr lang="zh-TW" altLang="en-US" sz="1500" spc="75" dirty="0">
                <a:solidFill>
                  <a:srgbClr val="003399"/>
                </a:solidFill>
                <a:highlight>
                  <a:srgbClr val="FAFAFA"/>
                </a:highlight>
                <a:latin typeface="新細明體" panose="02020500000000000000" pitchFamily="18" charset="-120"/>
                <a:ea typeface="微軟正黑體" panose="020B0604030504040204" pitchFamily="34" charset="-120"/>
              </a:rPr>
              <a:t> </a:t>
            </a: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learning tool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to</a:t>
            </a:r>
            <a:r>
              <a:rPr lang="zh-TW" altLang="en-US" sz="1500" spc="75" dirty="0">
                <a:solidFill>
                  <a:srgbClr val="003399"/>
                </a:solidFill>
                <a:highlight>
                  <a:srgbClr val="FFFF00"/>
                </a:highlight>
                <a:latin typeface="新細明體" panose="02020500000000000000" pitchFamily="18" charset="-120"/>
                <a:ea typeface="微軟正黑體" panose="020B0604030504040204" pitchFamily="34" charset="-120"/>
              </a:rPr>
              <a:t>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 comb through thousands of police </a:t>
            </a:r>
            <a:r>
              <a:rPr lang="en-US" altLang="zh-TW" sz="1500" spc="75" dirty="0">
                <a:solidFill>
                  <a:srgbClr val="FF0000"/>
                </a:solidFill>
                <a:highlight>
                  <a:srgbClr val="FFFF00"/>
                </a:highlight>
                <a:latin typeface="新細明體" panose="02020500000000000000" pitchFamily="18" charset="-120"/>
                <a:ea typeface="微軟正黑體" panose="020B0604030504040204" pitchFamily="34" charset="-120"/>
              </a:rPr>
              <a:t>misconduct</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 files</a:t>
            </a: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 </a:t>
            </a:r>
            <a:r>
              <a:rPr lang="zh-TW" altLang="en-US" sz="1500" spc="75" dirty="0">
                <a:solidFill>
                  <a:srgbClr val="003399"/>
                </a:solidFill>
                <a:highlight>
                  <a:srgbClr val="FAFAFA"/>
                </a:highlight>
                <a:latin typeface="新細明體" panose="02020500000000000000" pitchFamily="18" charset="-120"/>
                <a:ea typeface="微軟正黑體" panose="020B0604030504040204" pitchFamily="34" charset="-120"/>
              </a:rPr>
              <a:t> </a:t>
            </a:r>
            <a:endPar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endParaRPr>
          </a:p>
          <a:p>
            <a:pPr marL="0" indent="0" latinLnBrk="1">
              <a:buNone/>
            </a:pP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This year’s winner of the Pulitzer for local reporting was “Missing in </a:t>
            </a:r>
            <a:r>
              <a:rPr lang="en-US" altLang="zh-TW" sz="1500" spc="75" dirty="0" err="1">
                <a:solidFill>
                  <a:srgbClr val="003399"/>
                </a:solidFill>
                <a:highlight>
                  <a:srgbClr val="FAFAFA"/>
                </a:highlight>
                <a:latin typeface="新細明體" panose="02020500000000000000" pitchFamily="18" charset="-120"/>
                <a:ea typeface="微軟正黑體" panose="020B0604030504040204" pitchFamily="34" charset="-120"/>
              </a:rPr>
              <a:t>Chicago,”a</a:t>
            </a: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 series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that exposed systemic failures in the </a:t>
            </a:r>
            <a:r>
              <a:rPr lang="zh-TW" altLang="en-US" sz="1500" spc="75" dirty="0">
                <a:solidFill>
                  <a:srgbClr val="003399"/>
                </a:solidFill>
                <a:highlight>
                  <a:srgbClr val="FFFF00"/>
                </a:highlight>
                <a:latin typeface="新細明體" panose="02020500000000000000" pitchFamily="18" charset="-120"/>
                <a:ea typeface="微軟正黑體" panose="020B0604030504040204" pitchFamily="34" charset="-120"/>
              </a:rPr>
              <a:t>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Chicago Police Department’s (CPD) handling of investigations into missing and murdered black women</a:t>
            </a: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 Published by Chicago-</a:t>
            </a:r>
            <a:r>
              <a:rPr lang="zh-TW" altLang="en-US" sz="1500" spc="75" dirty="0">
                <a:solidFill>
                  <a:srgbClr val="003399"/>
                </a:solidFill>
                <a:highlight>
                  <a:srgbClr val="FAFAFA"/>
                </a:highlight>
                <a:latin typeface="新細明體" panose="02020500000000000000" pitchFamily="18" charset="-120"/>
                <a:ea typeface="微軟正黑體" panose="020B0604030504040204" pitchFamily="34" charset="-120"/>
              </a:rPr>
              <a:t>  </a:t>
            </a: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based </a:t>
            </a:r>
            <a:r>
              <a:rPr lang="zh-TW" altLang="en-US" sz="1500" spc="75" dirty="0">
                <a:solidFill>
                  <a:srgbClr val="003399"/>
                </a:solidFill>
                <a:highlight>
                  <a:srgbClr val="FAFAFA"/>
                </a:highlight>
                <a:latin typeface="新細明體" panose="02020500000000000000" pitchFamily="18" charset="-120"/>
                <a:ea typeface="微軟正黑體" panose="020B0604030504040204" pitchFamily="34" charset="-120"/>
              </a:rPr>
              <a:t> </a:t>
            </a: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nonprofit outlets City Bureau and Invisible Institute,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the series has been years in the making, and one pillar of its reporting was a</a:t>
            </a:r>
            <a:r>
              <a:rPr lang="zh-TW" altLang="en-US" sz="1500" spc="75" dirty="0">
                <a:solidFill>
                  <a:srgbClr val="003399"/>
                </a:solidFill>
                <a:highlight>
                  <a:srgbClr val="FFFF00"/>
                </a:highlight>
                <a:latin typeface="新細明體" panose="02020500000000000000" pitchFamily="18" charset="-120"/>
                <a:ea typeface="微軟正黑體" panose="020B0604030504040204" pitchFamily="34" charset="-120"/>
              </a:rPr>
              <a:t> </a:t>
            </a: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machine learning</a:t>
            </a:r>
            <a:r>
              <a:rPr lang="zh-TW" altLang="en-US" sz="1500" spc="75" dirty="0">
                <a:solidFill>
                  <a:srgbClr val="003399"/>
                </a:solidFill>
                <a:highlight>
                  <a:srgbClr val="FFFF00"/>
                </a:highlight>
                <a:latin typeface="新細明體" panose="02020500000000000000" pitchFamily="18" charset="-120"/>
                <a:ea typeface="微軟正黑體" panose="020B0604030504040204" pitchFamily="34" charset="-120"/>
              </a:rPr>
              <a:t>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 tool named </a:t>
            </a:r>
            <a:r>
              <a:rPr lang="en-US" altLang="zh-TW" sz="1500" spc="75" dirty="0">
                <a:solidFill>
                  <a:srgbClr val="FF0000"/>
                </a:solidFill>
                <a:highlight>
                  <a:srgbClr val="FFFF00"/>
                </a:highlight>
                <a:latin typeface="新細明體" panose="02020500000000000000" pitchFamily="18" charset="-120"/>
                <a:ea typeface="微軟正黑體" panose="020B0604030504040204" pitchFamily="34" charset="-120"/>
              </a:rPr>
              <a:t>Judy.</a:t>
            </a:r>
          </a:p>
          <a:p>
            <a:pPr marL="0" indent="0" latinLnBrk="1">
              <a:buNone/>
            </a:pP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“We used machine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learning to </a:t>
            </a:r>
            <a:r>
              <a:rPr lang="en-US" altLang="zh-TW" sz="1500" spc="75" dirty="0">
                <a:solidFill>
                  <a:srgbClr val="FF0000"/>
                </a:solidFill>
                <a:highlight>
                  <a:srgbClr val="FFFF00"/>
                </a:highlight>
                <a:latin typeface="新細明體" panose="02020500000000000000" pitchFamily="18" charset="-120"/>
                <a:ea typeface="微軟正黑體" panose="020B0604030504040204" pitchFamily="34" charset="-120"/>
              </a:rPr>
              <a:t>parse through the text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in police </a:t>
            </a:r>
            <a:r>
              <a:rPr lang="en-US" altLang="zh-TW" sz="1500" b="1" spc="75" dirty="0">
                <a:solidFill>
                  <a:srgbClr val="003399"/>
                </a:solidFill>
                <a:highlight>
                  <a:srgbClr val="FFFF00"/>
                </a:highlight>
                <a:latin typeface="新細明體" panose="02020500000000000000" pitchFamily="18" charset="-120"/>
                <a:ea typeface="微軟正黑體" panose="020B0604030504040204" pitchFamily="34" charset="-120"/>
              </a:rPr>
              <a:t>misconduct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records, specifically the document types that had narratives</a:t>
            </a:r>
            <a:r>
              <a:rPr lang="zh-TW" altLang="en-US" sz="1500" spc="75" dirty="0">
                <a:solidFill>
                  <a:srgbClr val="003399"/>
                </a:solidFill>
                <a:highlight>
                  <a:srgbClr val="FFFF00"/>
                </a:highlight>
                <a:latin typeface="新細明體" panose="02020500000000000000" pitchFamily="18" charset="-120"/>
                <a:ea typeface="微軟正黑體" panose="020B0604030504040204" pitchFamily="34" charset="-120"/>
              </a:rPr>
              <a:t>     </a:t>
            </a:r>
            <a:r>
              <a:rPr lang="en-US" altLang="zh-TW" sz="1500" spc="75" dirty="0">
                <a:solidFill>
                  <a:srgbClr val="003399"/>
                </a:solidFill>
                <a:highlight>
                  <a:srgbClr val="FFFF00"/>
                </a:highlight>
                <a:latin typeface="新細明體" panose="02020500000000000000" pitchFamily="18" charset="-120"/>
                <a:ea typeface="微軟正黑體" panose="020B0604030504040204" pitchFamily="34" charset="-120"/>
              </a:rPr>
              <a:t> living within </a:t>
            </a:r>
            <a:r>
              <a:rPr lang="en-US" altLang="zh-TW" sz="1500" spc="75" dirty="0" err="1">
                <a:solidFill>
                  <a:srgbClr val="003399"/>
                </a:solidFill>
                <a:highlight>
                  <a:srgbClr val="FFFF00"/>
                </a:highlight>
                <a:latin typeface="新細明體" panose="02020500000000000000" pitchFamily="18" charset="-120"/>
                <a:ea typeface="微軟正黑體" panose="020B0604030504040204" pitchFamily="34" charset="-120"/>
              </a:rPr>
              <a:t>them</a:t>
            </a:r>
            <a:r>
              <a:rPr lang="en-US" altLang="zh-TW" sz="1500" spc="75" dirty="0" err="1">
                <a:solidFill>
                  <a:srgbClr val="003399"/>
                </a:solidFill>
                <a:highlight>
                  <a:srgbClr val="FAFAFA"/>
                </a:highlight>
                <a:latin typeface="新細明體" panose="02020500000000000000" pitchFamily="18" charset="-120"/>
                <a:ea typeface="微軟正黑體" panose="020B0604030504040204" pitchFamily="34" charset="-120"/>
              </a:rPr>
              <a:t>,”said</a:t>
            </a: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 Trina Reynolds-Tyler, the data director at the Invisible Institute, who shared the Pulitzer with City Bureau </a:t>
            </a:r>
            <a:r>
              <a:rPr lang="zh-TW" altLang="en-US" sz="1500" spc="75" dirty="0">
                <a:solidFill>
                  <a:srgbClr val="003399"/>
                </a:solidFill>
                <a:highlight>
                  <a:srgbClr val="FAFAFA"/>
                </a:highlight>
                <a:latin typeface="新細明體" panose="02020500000000000000" pitchFamily="18" charset="-120"/>
                <a:ea typeface="微軟正黑體" panose="020B0604030504040204" pitchFamily="34" charset="-120"/>
              </a:rPr>
              <a:t>             </a:t>
            </a:r>
            <a:r>
              <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rPr>
              <a:t>reporter Sarah Conway.</a:t>
            </a:r>
          </a:p>
        </p:txBody>
      </p:sp>
    </p:spTree>
    <p:extLst>
      <p:ext uri="{BB962C8B-B14F-4D97-AF65-F5344CB8AC3E}">
        <p14:creationId xmlns:p14="http://schemas.microsoft.com/office/powerpoint/2010/main" val="2384479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19BF6-FDF3-8E94-C1FE-BD640AD3FBCD}"/>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F2979820-24F9-4F48-B098-5AA940D9E905}"/>
              </a:ext>
            </a:extLst>
          </p:cNvPr>
          <p:cNvSpPr>
            <a:spLocks noGrp="1" noChangeArrowheads="1"/>
          </p:cNvSpPr>
          <p:nvPr>
            <p:ph type="title"/>
          </p:nvPr>
        </p:nvSpPr>
        <p:spPr>
          <a:xfrm>
            <a:off x="71021" y="35511"/>
            <a:ext cx="11980081" cy="671855"/>
          </a:xfrm>
          <a:solidFill>
            <a:srgbClr val="08045C"/>
          </a:solidFill>
        </p:spPr>
        <p:txBody>
          <a:bodyPr>
            <a:normAutofit fontScale="90000"/>
          </a:bodyPr>
          <a:lstStyle/>
          <a:p>
            <a:br>
              <a:rPr lang="en-US" altLang="zh-TW" sz="3200" dirty="0">
                <a:solidFill>
                  <a:schemeClr val="bg1"/>
                </a:solidFill>
                <a:ea typeface="新細明體" panose="02020500000000000000" pitchFamily="18" charset="-120"/>
              </a:rPr>
            </a:br>
            <a:r>
              <a:rPr lang="en-US" altLang="zh-TW" sz="2000" dirty="0">
                <a:solidFill>
                  <a:schemeClr val="bg1"/>
                </a:solidFill>
                <a:ea typeface="新細明體" panose="02020500000000000000" pitchFamily="18" charset="-120"/>
              </a:rPr>
              <a:t>B2C</a:t>
            </a:r>
            <a:r>
              <a:rPr lang="zh-TW" altLang="en-US" sz="2000" dirty="0">
                <a:solidFill>
                  <a:schemeClr val="bg1"/>
                </a:solidFill>
                <a:ea typeface="新細明體" panose="02020500000000000000" pitchFamily="18" charset="-120"/>
              </a:rPr>
              <a:t> </a:t>
            </a:r>
            <a:r>
              <a:rPr lang="en-US" altLang="zh-TW" sz="20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內容提供商</a:t>
            </a:r>
            <a:r>
              <a:rPr lang="en-US" altLang="zh-TW" sz="2200" dirty="0">
                <a:solidFill>
                  <a:schemeClr val="bg1"/>
                </a:solidFill>
                <a:ea typeface="新細明體" panose="02020500000000000000" pitchFamily="18" charset="-120"/>
              </a:rPr>
              <a:t>(Content Provider</a:t>
            </a:r>
            <a:r>
              <a:rPr lang="en-US" altLang="zh-TW" sz="2000" dirty="0">
                <a:solidFill>
                  <a:schemeClr val="bg1"/>
                </a:solidFill>
                <a:ea typeface="新細明體" panose="02020500000000000000" pitchFamily="18" charset="-120"/>
              </a:rPr>
              <a:t>)</a:t>
            </a:r>
            <a:r>
              <a:rPr lang="zh-TW" altLang="en-US" sz="2000" dirty="0">
                <a:solidFill>
                  <a:schemeClr val="bg1"/>
                </a:solidFill>
                <a:ea typeface="新細明體" panose="02020500000000000000" pitchFamily="18" charset="-120"/>
              </a:rPr>
              <a:t>培訓記者數位知識和思考，尤其是對數據的敏銳感</a:t>
            </a:r>
            <a:r>
              <a:rPr lang="en-US" altLang="zh-TW" sz="2000" dirty="0">
                <a:solidFill>
                  <a:schemeClr val="bg1"/>
                </a:solidFill>
                <a:ea typeface="新細明體" panose="02020500000000000000" pitchFamily="18" charset="-120"/>
              </a:rPr>
              <a:t>: (0623.24) </a:t>
            </a:r>
            <a:r>
              <a:rPr lang="zh-TW" altLang="zh-TW" sz="2000" dirty="0">
                <a:solidFill>
                  <a:schemeClr val="bg1"/>
                </a:solidFill>
                <a:ea typeface="新細明體" panose="02020500000000000000" pitchFamily="18" charset="-120"/>
              </a:rPr>
              <a:t>名家縱論／</a:t>
            </a:r>
            <a:r>
              <a:rPr lang="en-US" altLang="zh-TW" sz="2000" dirty="0">
                <a:solidFill>
                  <a:schemeClr val="bg1"/>
                </a:solidFill>
                <a:ea typeface="新細明體" panose="02020500000000000000" pitchFamily="18" charset="-120"/>
              </a:rPr>
              <a:t>AI</a:t>
            </a:r>
            <a:r>
              <a:rPr lang="zh-TW" altLang="zh-TW" sz="2000" dirty="0">
                <a:solidFill>
                  <a:schemeClr val="bg1"/>
                </a:solidFill>
                <a:ea typeface="新細明體" panose="02020500000000000000" pitchFamily="18" charset="-120"/>
              </a:rPr>
              <a:t>可以得普立茲新聞獎嗎？</a:t>
            </a:r>
            <a:r>
              <a:rPr lang="en-US" altLang="zh-TW" sz="2000" dirty="0">
                <a:solidFill>
                  <a:schemeClr val="bg1"/>
                </a:solidFill>
                <a:ea typeface="新細明體" panose="02020500000000000000" pitchFamily="18" charset="-120"/>
              </a:rPr>
              <a:t>For the first time, two Pulitzer winners disclosed using AI in their reporting   1 of  3</a:t>
            </a:r>
            <a:r>
              <a:rPr lang="zh-TW" altLang="en-US" sz="2000" dirty="0">
                <a:solidFill>
                  <a:schemeClr val="bg1"/>
                </a:solidFill>
                <a:ea typeface="新細明體" panose="02020500000000000000" pitchFamily="18" charset="-120"/>
              </a:rPr>
              <a:t> </a:t>
            </a:r>
            <a:r>
              <a:rPr lang="zh-TW" altLang="zh-TW" sz="2000" dirty="0">
                <a:solidFill>
                  <a:schemeClr val="bg1"/>
                </a:solidFill>
                <a:ea typeface="新細明體" panose="02020500000000000000" pitchFamily="18" charset="-120"/>
              </a:rPr>
              <a:t>，</a:t>
            </a:r>
            <a:r>
              <a:rPr lang="zh-TW" altLang="en-US" sz="2000" dirty="0">
                <a:solidFill>
                  <a:schemeClr val="bg1"/>
                </a:solidFill>
                <a:ea typeface="新細明體" panose="02020500000000000000" pitchFamily="18" charset="-120"/>
              </a:rPr>
              <a:t> 窮變則通 </a:t>
            </a:r>
            <a:r>
              <a:rPr lang="en-US" altLang="zh-TW" sz="2000" dirty="0">
                <a:solidFill>
                  <a:schemeClr val="bg1"/>
                </a:solidFill>
                <a:ea typeface="新細明體" panose="02020500000000000000" pitchFamily="18" charset="-120"/>
              </a:rPr>
              <a:t>?</a:t>
            </a:r>
            <a:r>
              <a:rPr lang="zh-TW" altLang="en-US" sz="2400" dirty="0">
                <a:solidFill>
                  <a:schemeClr val="bg1"/>
                </a:solidFill>
                <a:ea typeface="新細明體" panose="02020500000000000000" pitchFamily="18" charset="-120"/>
              </a:rPr>
              <a:t> </a:t>
            </a:r>
            <a:br>
              <a:rPr lang="zh-TW" altLang="zh-TW" sz="2200" dirty="0">
                <a:solidFill>
                  <a:schemeClr val="bg1"/>
                </a:solidFill>
                <a:ea typeface="新細明體" panose="02020500000000000000" pitchFamily="18" charset="-120"/>
              </a:rPr>
            </a:br>
            <a:endParaRPr lang="en-US" altLang="zh-TW" sz="2400" dirty="0">
              <a:solidFill>
                <a:schemeClr val="bg1"/>
              </a:solidFill>
              <a:ea typeface="新細明體" panose="02020500000000000000" pitchFamily="18" charset="-120"/>
            </a:endParaRPr>
          </a:p>
        </p:txBody>
      </p:sp>
      <p:sp>
        <p:nvSpPr>
          <p:cNvPr id="20483" name="Rectangle 3">
            <a:extLst>
              <a:ext uri="{FF2B5EF4-FFF2-40B4-BE49-F238E27FC236}">
                <a16:creationId xmlns:a16="http://schemas.microsoft.com/office/drawing/2014/main" id="{FED47AF4-75CF-897F-966B-86F302D811BF}"/>
              </a:ext>
            </a:extLst>
          </p:cNvPr>
          <p:cNvSpPr>
            <a:spLocks noGrp="1" noChangeArrowheads="1"/>
          </p:cNvSpPr>
          <p:nvPr>
            <p:ph idx="1"/>
          </p:nvPr>
        </p:nvSpPr>
        <p:spPr>
          <a:xfrm>
            <a:off x="315009" y="770384"/>
            <a:ext cx="11561982" cy="6052105"/>
          </a:xfrm>
        </p:spPr>
        <p:txBody>
          <a:bodyPr>
            <a:normAutofit/>
          </a:bodyPr>
          <a:lstStyle/>
          <a:p>
            <a:pPr marL="0" indent="0" algn="l">
              <a:buNone/>
            </a:pPr>
            <a:r>
              <a:rPr lang="zh-TW" altLang="en-US" sz="1800" spc="75" dirty="0">
                <a:solidFill>
                  <a:srgbClr val="000000"/>
                </a:solidFill>
                <a:highlight>
                  <a:srgbClr val="FAFAFA"/>
                </a:highlight>
                <a:latin typeface="新細明體" panose="02020500000000000000" pitchFamily="18" charset="-120"/>
                <a:ea typeface="微軟正黑體" panose="020B0604030504040204" pitchFamily="34" charset="-120"/>
              </a:rPr>
              <a:t> </a:t>
            </a: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 </a:t>
            </a:r>
            <a:endPar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endParaRPr>
          </a:p>
        </p:txBody>
      </p:sp>
      <p:sp>
        <p:nvSpPr>
          <p:cNvPr id="3" name="文字方塊 2">
            <a:extLst>
              <a:ext uri="{FF2B5EF4-FFF2-40B4-BE49-F238E27FC236}">
                <a16:creationId xmlns:a16="http://schemas.microsoft.com/office/drawing/2014/main" id="{486D25A6-E96F-C73D-EBB4-CD316457970C}"/>
              </a:ext>
            </a:extLst>
          </p:cNvPr>
          <p:cNvSpPr txBox="1"/>
          <p:nvPr/>
        </p:nvSpPr>
        <p:spPr>
          <a:xfrm>
            <a:off x="315009" y="707366"/>
            <a:ext cx="11561982" cy="6237605"/>
          </a:xfrm>
          <a:prstGeom prst="rect">
            <a:avLst/>
          </a:prstGeom>
          <a:noFill/>
        </p:spPr>
        <p:txBody>
          <a:bodyPr wrap="square">
            <a:spAutoFit/>
          </a:bodyPr>
          <a:lstStyle/>
          <a:p>
            <a:pPr>
              <a:lnSpc>
                <a:spcPct val="115000"/>
              </a:lnSpc>
              <a:spcAft>
                <a:spcPts val="800"/>
              </a:spcAft>
              <a:buNone/>
            </a:pPr>
            <a:r>
              <a:rPr lang="en-US"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1. </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標註</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流程（</a:t>
            </a:r>
            <a:r>
              <a:rPr lang="en-US"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Annotation </a:t>
            </a:r>
            <a:r>
              <a:rPr lang="en-US"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Workflow</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首先，調查團隊由</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 Invisible Institute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的資料總監</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 Trina Reynolds‑Tyler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開發了一套</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機器學習工具叫</a:t>
            </a:r>
            <a:r>
              <a:rPr lang="en-US"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Judy</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，目的是從大量芝加哥警察局（</a:t>
            </a:r>
            <a:r>
              <a:rPr lang="en-US"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Chicago Police Department</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en-US"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CPD</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）「警察不當行為檔案」（</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misconduct records</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）中，透過文本敘述辨識出「與失蹤人案有關」的可疑案件。 </a:t>
            </a:r>
          </a:p>
          <a:p>
            <a:pPr marL="285750" indent="-285750">
              <a:buFont typeface="Arial" panose="020B0604020202020204" pitchFamily="34" charset="0"/>
              <a:buChar char="•"/>
            </a:pPr>
            <a:r>
              <a:rPr lang="zh-TW" altLang="en-US" sz="15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dirty="0">
                <a:effectLst/>
                <a:latin typeface="Calibri" panose="020F0502020204030204" pitchFamily="34" charset="0"/>
                <a:ea typeface="新細明體" panose="02020500000000000000" pitchFamily="18" charset="-120"/>
                <a:cs typeface="Times New Roman" panose="02020603050405020304" pitchFamily="18" charset="0"/>
              </a:rPr>
              <a:t>為了訓</a:t>
            </a:r>
            <a:r>
              <a:rPr lang="zh-TW" altLang="zh-TW" sz="15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練這個工具，需要有標註（有標記分類、判定標籤）</a:t>
            </a:r>
            <a:r>
              <a:rPr lang="zh-TW" altLang="zh-TW" sz="15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5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訓練資料集</a:t>
            </a:r>
            <a:r>
              <a:rPr lang="zh-TW" altLang="zh-TW" sz="15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5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志願者群體負責把檔案中敘述文字閱讀、理解，</a:t>
            </a:r>
            <a:r>
              <a:rPr lang="zh-TW" altLang="zh-TW" sz="1500" dirty="0">
                <a:effectLst/>
                <a:latin typeface="Calibri" panose="020F0502020204030204" pitchFamily="34" charset="0"/>
                <a:ea typeface="新細明體" panose="02020500000000000000" pitchFamily="18" charset="-120"/>
                <a:cs typeface="Times New Roman" panose="02020603050405020304" pitchFamily="18" charset="0"/>
              </a:rPr>
              <a:t>然後依照一組預設的</a:t>
            </a:r>
            <a:r>
              <a:rPr lang="zh-TW" altLang="zh-TW" sz="15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分類／標籤體系進行人工標註</a:t>
            </a:r>
            <a:r>
              <a:rPr lang="zh-TW" altLang="zh-TW" sz="15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500" dirty="0">
              <a:effectLst/>
              <a:latin typeface="Calibri" panose="020F0502020204030204" pitchFamily="34" charset="0"/>
              <a:ea typeface="新細明體" panose="02020500000000000000" pitchFamily="18" charset="-120"/>
              <a:cs typeface="Times New Roman" panose="02020603050405020304" pitchFamily="18" charset="0"/>
            </a:endParaRPr>
          </a:p>
          <a:p>
            <a:pPr>
              <a:buNone/>
            </a:pPr>
            <a:endParaRPr lang="en-US" altLang="zh-TW" sz="1500" dirty="0">
              <a:latin typeface="Calibri" panose="020F0502020204030204" pitchFamily="34" charset="0"/>
              <a:ea typeface="新細明體" panose="02020500000000000000" pitchFamily="18" charset="-120"/>
              <a:cs typeface="Times New Roman" panose="02020603050405020304" pitchFamily="18" charset="0"/>
            </a:endParaRPr>
          </a:p>
          <a:p>
            <a:pPr marL="285750" lvl="0" indent="-285750">
              <a:buFont typeface="Arial" panose="020B0604020202020204" pitchFamily="34" charset="0"/>
              <a:buChar char="•"/>
            </a:pPr>
            <a:r>
              <a:rPr lang="zh-TW" altLang="zh-TW" sz="1500" dirty="0"/>
              <a:t>標註完成後，這些資料（有標註的樣本）被用作機器學習模型的「訓練資料」</a:t>
            </a:r>
            <a:r>
              <a:rPr lang="en-US" altLang="zh-TW" sz="1500" dirty="0"/>
              <a:t>(training data)</a:t>
            </a:r>
            <a:r>
              <a:rPr lang="zh-TW" altLang="zh-TW" sz="1500" dirty="0"/>
              <a:t>，工具 </a:t>
            </a:r>
            <a:r>
              <a:rPr lang="en-US" altLang="zh-TW" sz="1500" dirty="0"/>
              <a:t>Judy </a:t>
            </a:r>
            <a:r>
              <a:rPr lang="zh-TW" altLang="zh-TW" sz="1500" dirty="0"/>
              <a:t>被餵入這些資料來學習判別模式／特徵。 </a:t>
            </a:r>
          </a:p>
          <a:p>
            <a:pPr marL="285750" lvl="0" indent="-285750">
              <a:buFont typeface="Arial" panose="020B0604020202020204" pitchFamily="34" charset="0"/>
              <a:buChar char="•"/>
            </a:pPr>
            <a:r>
              <a:rPr lang="zh-TW" altLang="zh-TW" sz="1500" dirty="0"/>
              <a:t>接下來，</a:t>
            </a:r>
            <a:r>
              <a:rPr lang="en-US" altLang="zh-TW" sz="1500" dirty="0"/>
              <a:t>Judy </a:t>
            </a:r>
            <a:r>
              <a:rPr lang="zh-TW" altLang="zh-TW" sz="1500" dirty="0"/>
              <a:t>被用於更大範圍的檔案（例如從</a:t>
            </a:r>
            <a:r>
              <a:rPr lang="en-US" altLang="zh-TW" sz="1500" dirty="0"/>
              <a:t> 2011‑2015 </a:t>
            </a:r>
            <a:r>
              <a:rPr lang="zh-TW" altLang="zh-TW" sz="1500" dirty="0"/>
              <a:t>年</a:t>
            </a:r>
            <a:r>
              <a:rPr lang="en-US" altLang="zh-TW" sz="1500" dirty="0"/>
              <a:t> CPD </a:t>
            </a:r>
            <a:r>
              <a:rPr lang="zh-TW" altLang="zh-TW" sz="1500" dirty="0"/>
              <a:t>不當行為檔案）中進行自動篩選，以辨識出可能與「失蹤人案」相關的線索。志願者標註的資料在這裡發揮作用。  </a:t>
            </a:r>
          </a:p>
          <a:p>
            <a:pPr marL="285750" indent="-285750">
              <a:buFont typeface="Arial" panose="020B0604020202020204" pitchFamily="34" charset="0"/>
              <a:buChar char="•"/>
            </a:pPr>
            <a:r>
              <a:rPr lang="zh-TW" altLang="zh-TW" sz="1500" dirty="0"/>
              <a:t>最終，記者從工具篩出的「候選案件」中挑選、進行訪查、核實，再寫成報導。工具與志願者標註只是其中一環輔助調查。 </a:t>
            </a:r>
            <a:endParaRPr lang="en-US" altLang="zh-TW" sz="1500" dirty="0"/>
          </a:p>
          <a:p>
            <a:pPr marL="285750" indent="-285750">
              <a:buFont typeface="Arial" panose="020B0604020202020204" pitchFamily="34" charset="0"/>
              <a:buChar char="•"/>
            </a:pPr>
            <a:endParaRPr lang="en-US" altLang="zh-TW" sz="1500" dirty="0"/>
          </a:p>
          <a:p>
            <a:r>
              <a:rPr lang="en-US" altLang="zh-TW" sz="1600" b="1" dirty="0"/>
              <a:t>2. </a:t>
            </a:r>
            <a:r>
              <a:rPr lang="zh-TW" altLang="en-US" sz="1600" b="1" dirty="0"/>
              <a:t>志願者／受影響社區人士的角色與貢獻</a:t>
            </a:r>
            <a:endParaRPr lang="en-US" altLang="zh-TW" sz="1600" b="1" dirty="0"/>
          </a:p>
          <a:p>
            <a:endParaRPr lang="zh-TW" altLang="en-US" sz="1600" b="1" dirty="0"/>
          </a:p>
          <a:p>
            <a:r>
              <a:rPr lang="zh-TW" altLang="en-US" sz="1500" dirty="0"/>
              <a:t>志願者</a:t>
            </a:r>
            <a:r>
              <a:rPr lang="zh-TW" altLang="en-US" sz="1500" dirty="0">
                <a:highlight>
                  <a:srgbClr val="FFFF00"/>
                </a:highlight>
              </a:rPr>
              <a:t>並非純機器學習專家，而多為來自芝加哥社區</a:t>
            </a:r>
            <a:r>
              <a:rPr lang="zh-TW" altLang="en-US" sz="1500" dirty="0"/>
              <a:t>、</a:t>
            </a:r>
            <a:r>
              <a:rPr lang="zh-TW" altLang="en-US" sz="1500" dirty="0">
                <a:highlight>
                  <a:srgbClr val="FFFF00"/>
                </a:highlight>
              </a:rPr>
              <a:t>熟悉該地社會文化、或與失蹤人案／警察互動有經驗的群體。</a:t>
            </a:r>
            <a:r>
              <a:rPr lang="en-US" altLang="zh-TW" sz="1500" dirty="0"/>
              <a:t>Reynolds‑Tyler </a:t>
            </a:r>
            <a:r>
              <a:rPr lang="zh-TW" altLang="en-US" sz="1500" dirty="0"/>
              <a:t>強調：「</a:t>
            </a:r>
            <a:r>
              <a:rPr lang="zh-TW" altLang="en-US" sz="1500" dirty="0">
                <a:highlight>
                  <a:srgbClr val="FFFF00"/>
                </a:highlight>
              </a:rPr>
              <a:t>即便他們不懂演算法語言，但他們有</a:t>
            </a:r>
            <a:r>
              <a:rPr lang="en-US" altLang="zh-TW" sz="1500" dirty="0">
                <a:highlight>
                  <a:srgbClr val="FFFF00"/>
                </a:highlight>
              </a:rPr>
              <a:t>『</a:t>
            </a:r>
            <a:r>
              <a:rPr lang="zh-TW" altLang="en-US" sz="1500" dirty="0">
                <a:highlight>
                  <a:srgbClr val="FFFF00"/>
                </a:highlight>
              </a:rPr>
              <a:t>生活經驗</a:t>
            </a:r>
            <a:r>
              <a:rPr lang="en-US" altLang="zh-TW" sz="1500" dirty="0">
                <a:highlight>
                  <a:srgbClr val="FFFF00"/>
                </a:highlight>
              </a:rPr>
              <a:t>』</a:t>
            </a:r>
            <a:r>
              <a:rPr lang="zh-TW" altLang="en-US" sz="1500" dirty="0">
                <a:highlight>
                  <a:srgbClr val="FFFF00"/>
                </a:highlight>
              </a:rPr>
              <a:t>，是外部標註者（</a:t>
            </a:r>
            <a:r>
              <a:rPr lang="en-US" altLang="zh-TW" sz="1500" dirty="0">
                <a:highlight>
                  <a:srgbClr val="FFFF00"/>
                </a:highlight>
              </a:rPr>
              <a:t>outsourced data‑labeler</a:t>
            </a:r>
            <a:r>
              <a:rPr lang="zh-TW" altLang="en-US" sz="1500" dirty="0">
                <a:highlight>
                  <a:srgbClr val="FFFF00"/>
                </a:highlight>
              </a:rPr>
              <a:t>）</a:t>
            </a:r>
            <a:r>
              <a:rPr lang="zh-TW" altLang="en-US" sz="1500" dirty="0"/>
              <a:t>無法替代的。」  </a:t>
            </a:r>
          </a:p>
          <a:p>
            <a:r>
              <a:rPr lang="zh-TW" altLang="en-US" sz="1500" dirty="0"/>
              <a:t>約 </a:t>
            </a:r>
            <a:r>
              <a:rPr lang="en-US" altLang="zh-TW" sz="1500" b="1" dirty="0"/>
              <a:t>200 </a:t>
            </a:r>
            <a:r>
              <a:rPr lang="zh-TW" altLang="en-US" sz="1500" b="1" dirty="0"/>
              <a:t>位志願者</a:t>
            </a:r>
            <a:r>
              <a:rPr lang="zh-TW" altLang="en-US" sz="1500" dirty="0"/>
              <a:t>參與了標註工作。這些人讀取警察不當行為檔案中的敘述文字，並根據標註指引判定哪些敘述可能與「失蹤人案」「警察處理缺失」「類似模式」有關。  他們的標註可能包含以下任務（推論整理）：</a:t>
            </a:r>
            <a:endParaRPr lang="en-US" altLang="zh-TW" sz="1500" dirty="0"/>
          </a:p>
          <a:p>
            <a:endParaRPr lang="en-US" altLang="zh-TW" sz="1500" dirty="0"/>
          </a:p>
          <a:p>
            <a:pPr marL="285750" indent="-285750">
              <a:buFont typeface="Arial" panose="020B0604020202020204" pitchFamily="34" charset="0"/>
              <a:buChar char="•"/>
            </a:pPr>
            <a:r>
              <a:rPr lang="zh-TW" altLang="en-US" sz="1500" dirty="0"/>
              <a:t>              閱讀單一警察申訴／不當行為記錄的</a:t>
            </a:r>
            <a:r>
              <a:rPr lang="zh-TW" altLang="en-US" sz="1500" dirty="0">
                <a:highlight>
                  <a:srgbClr val="FFFF00"/>
                </a:highlight>
              </a:rPr>
              <a:t>整段敘述（</a:t>
            </a:r>
            <a:r>
              <a:rPr lang="en-US" altLang="zh-TW" sz="1500" dirty="0">
                <a:highlight>
                  <a:srgbClr val="FFFF00"/>
                </a:highlight>
              </a:rPr>
              <a:t>narrative text</a:t>
            </a:r>
            <a:r>
              <a:rPr lang="zh-TW" altLang="en-US" sz="1500" dirty="0">
                <a:highlight>
                  <a:srgbClr val="FFFF00"/>
                </a:highlight>
              </a:rPr>
              <a:t>）</a:t>
            </a:r>
          </a:p>
          <a:p>
            <a:pPr marL="742950" lvl="1" indent="-285750">
              <a:buFont typeface="Arial" panose="020B0604020202020204" pitchFamily="34" charset="0"/>
              <a:buChar char="•"/>
            </a:pPr>
            <a:r>
              <a:rPr lang="zh-TW" altLang="en-US" sz="1500" dirty="0">
                <a:highlight>
                  <a:srgbClr val="FFFF00"/>
                </a:highlight>
              </a:rPr>
              <a:t>判定敘述中是否含有「失蹤人士」「警察拖延」「案件被降級」「家屬被忽略」等關鍵情境</a:t>
            </a:r>
          </a:p>
          <a:p>
            <a:pPr marL="742950" lvl="1" indent="-285750">
              <a:buFont typeface="Arial" panose="020B0604020202020204" pitchFamily="34" charset="0"/>
              <a:buChar char="•"/>
            </a:pPr>
            <a:r>
              <a:rPr lang="zh-TW" altLang="en-US" sz="1500" dirty="0">
                <a:highlight>
                  <a:srgbClr val="FFFF00"/>
                </a:highlight>
              </a:rPr>
              <a:t>為該案標籤（</a:t>
            </a:r>
            <a:r>
              <a:rPr lang="en-US" altLang="zh-TW" sz="1500" dirty="0">
                <a:highlight>
                  <a:srgbClr val="FFFF00"/>
                </a:highlight>
              </a:rPr>
              <a:t>label</a:t>
            </a:r>
            <a:r>
              <a:rPr lang="zh-TW" altLang="en-US" sz="1500" dirty="0">
                <a:highlight>
                  <a:srgbClr val="FFFF00"/>
                </a:highlight>
              </a:rPr>
              <a:t>）是否為「可疑可追蹤至失蹤人案線索」或「非相關」</a:t>
            </a:r>
          </a:p>
          <a:p>
            <a:pPr marL="742950" lvl="1" indent="-285750">
              <a:buFont typeface="Arial" panose="020B0604020202020204" pitchFamily="34" charset="0"/>
              <a:buChar char="•"/>
            </a:pPr>
            <a:r>
              <a:rPr lang="zh-TW" altLang="en-US" sz="1500" dirty="0"/>
              <a:t>記錄該檔案中的「特色詞／關鍵詞」「社區背景」「警察分類」等，</a:t>
            </a:r>
            <a:r>
              <a:rPr lang="zh-TW" altLang="en-US" sz="1500" dirty="0">
                <a:highlight>
                  <a:srgbClr val="FFFF00"/>
                </a:highlight>
              </a:rPr>
              <a:t>以支援後續模型學習（特徵 </a:t>
            </a:r>
            <a:r>
              <a:rPr lang="en-US" altLang="zh-TW" sz="1500" dirty="0">
                <a:highlight>
                  <a:srgbClr val="FFFF00"/>
                </a:highlight>
              </a:rPr>
              <a:t>extraction</a:t>
            </a:r>
            <a:r>
              <a:rPr lang="zh-TW" altLang="en-US" sz="1500" dirty="0">
                <a:highlight>
                  <a:srgbClr val="FFFF00"/>
                </a:highlight>
              </a:rPr>
              <a:t>）</a:t>
            </a:r>
          </a:p>
        </p:txBody>
      </p:sp>
    </p:spTree>
    <p:extLst>
      <p:ext uri="{BB962C8B-B14F-4D97-AF65-F5344CB8AC3E}">
        <p14:creationId xmlns:p14="http://schemas.microsoft.com/office/powerpoint/2010/main" val="630574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18854-A09E-1338-CF90-1327BD782535}"/>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82A3353C-6ADC-829E-7BCE-7A3EE1531CBC}"/>
              </a:ext>
            </a:extLst>
          </p:cNvPr>
          <p:cNvSpPr>
            <a:spLocks noGrp="1" noChangeArrowheads="1"/>
          </p:cNvSpPr>
          <p:nvPr>
            <p:ph type="title"/>
          </p:nvPr>
        </p:nvSpPr>
        <p:spPr>
          <a:xfrm>
            <a:off x="71021" y="35511"/>
            <a:ext cx="11980081" cy="671855"/>
          </a:xfrm>
          <a:solidFill>
            <a:srgbClr val="08045C"/>
          </a:solidFill>
        </p:spPr>
        <p:txBody>
          <a:bodyPr>
            <a:normAutofit fontScale="90000"/>
          </a:bodyPr>
          <a:lstStyle/>
          <a:p>
            <a:br>
              <a:rPr lang="en-US" altLang="zh-TW" sz="3200" dirty="0">
                <a:solidFill>
                  <a:schemeClr val="bg1"/>
                </a:solidFill>
                <a:ea typeface="新細明體" panose="02020500000000000000" pitchFamily="18" charset="-120"/>
              </a:rPr>
            </a:br>
            <a:r>
              <a:rPr lang="en-US" altLang="zh-TW" sz="2000" dirty="0">
                <a:solidFill>
                  <a:schemeClr val="bg1"/>
                </a:solidFill>
                <a:ea typeface="新細明體" panose="02020500000000000000" pitchFamily="18" charset="-120"/>
              </a:rPr>
              <a:t>B2C</a:t>
            </a:r>
            <a:r>
              <a:rPr lang="zh-TW" altLang="en-US" sz="2000" dirty="0">
                <a:solidFill>
                  <a:schemeClr val="bg1"/>
                </a:solidFill>
                <a:ea typeface="新細明體" panose="02020500000000000000" pitchFamily="18" charset="-120"/>
              </a:rPr>
              <a:t> </a:t>
            </a:r>
            <a:r>
              <a:rPr lang="en-US" altLang="zh-TW" sz="20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內容提供商</a:t>
            </a:r>
            <a:r>
              <a:rPr lang="en-US" altLang="zh-TW" sz="2200" dirty="0">
                <a:solidFill>
                  <a:schemeClr val="bg1"/>
                </a:solidFill>
                <a:ea typeface="新細明體" panose="02020500000000000000" pitchFamily="18" charset="-120"/>
              </a:rPr>
              <a:t>(Content Provider</a:t>
            </a:r>
            <a:r>
              <a:rPr lang="en-US" altLang="zh-TW" sz="2000" dirty="0">
                <a:solidFill>
                  <a:schemeClr val="bg1"/>
                </a:solidFill>
                <a:ea typeface="新細明體" panose="02020500000000000000" pitchFamily="18" charset="-120"/>
              </a:rPr>
              <a:t>)</a:t>
            </a:r>
            <a:r>
              <a:rPr lang="zh-TW" altLang="en-US" sz="2000" dirty="0">
                <a:solidFill>
                  <a:schemeClr val="bg1"/>
                </a:solidFill>
                <a:ea typeface="新細明體" panose="02020500000000000000" pitchFamily="18" charset="-120"/>
              </a:rPr>
              <a:t>培訓記者數位知識和思考，尤其是對數據的敏銳感</a:t>
            </a:r>
            <a:r>
              <a:rPr lang="en-US" altLang="zh-TW" sz="2000" dirty="0">
                <a:solidFill>
                  <a:schemeClr val="bg1"/>
                </a:solidFill>
                <a:ea typeface="新細明體" panose="02020500000000000000" pitchFamily="18" charset="-120"/>
              </a:rPr>
              <a:t>: (0623.24) </a:t>
            </a:r>
            <a:r>
              <a:rPr lang="zh-TW" altLang="zh-TW" sz="2000" dirty="0">
                <a:solidFill>
                  <a:schemeClr val="bg1"/>
                </a:solidFill>
                <a:ea typeface="新細明體" panose="02020500000000000000" pitchFamily="18" charset="-120"/>
              </a:rPr>
              <a:t>名家縱論／</a:t>
            </a:r>
            <a:r>
              <a:rPr lang="en-US" altLang="zh-TW" sz="2000" dirty="0">
                <a:solidFill>
                  <a:schemeClr val="bg1"/>
                </a:solidFill>
                <a:ea typeface="新細明體" panose="02020500000000000000" pitchFamily="18" charset="-120"/>
              </a:rPr>
              <a:t>AI</a:t>
            </a:r>
            <a:r>
              <a:rPr lang="zh-TW" altLang="zh-TW" sz="2000" dirty="0">
                <a:solidFill>
                  <a:schemeClr val="bg1"/>
                </a:solidFill>
                <a:ea typeface="新細明體" panose="02020500000000000000" pitchFamily="18" charset="-120"/>
              </a:rPr>
              <a:t>可以得普立茲新聞獎嗎？</a:t>
            </a:r>
            <a:r>
              <a:rPr lang="en-US" altLang="zh-TW" sz="2000" dirty="0">
                <a:solidFill>
                  <a:schemeClr val="bg1"/>
                </a:solidFill>
                <a:ea typeface="新細明體" panose="02020500000000000000" pitchFamily="18" charset="-120"/>
              </a:rPr>
              <a:t>For the first time, two Pulitzer winners disclosed using AI in their reporting   1 of  3</a:t>
            </a:r>
            <a:r>
              <a:rPr lang="zh-TW" altLang="en-US" sz="2000" dirty="0">
                <a:solidFill>
                  <a:schemeClr val="bg1"/>
                </a:solidFill>
                <a:ea typeface="新細明體" panose="02020500000000000000" pitchFamily="18" charset="-120"/>
              </a:rPr>
              <a:t> </a:t>
            </a:r>
            <a:r>
              <a:rPr lang="zh-TW" altLang="zh-TW" sz="2000" dirty="0">
                <a:solidFill>
                  <a:schemeClr val="bg1"/>
                </a:solidFill>
                <a:ea typeface="新細明體" panose="02020500000000000000" pitchFamily="18" charset="-120"/>
              </a:rPr>
              <a:t>，</a:t>
            </a:r>
            <a:r>
              <a:rPr lang="zh-TW" altLang="en-US" sz="2000" dirty="0">
                <a:solidFill>
                  <a:schemeClr val="bg1"/>
                </a:solidFill>
                <a:ea typeface="新細明體" panose="02020500000000000000" pitchFamily="18" charset="-120"/>
              </a:rPr>
              <a:t> 窮變則通 </a:t>
            </a:r>
            <a:r>
              <a:rPr lang="en-US" altLang="zh-TW" sz="2000" dirty="0">
                <a:solidFill>
                  <a:schemeClr val="bg1"/>
                </a:solidFill>
                <a:ea typeface="新細明體" panose="02020500000000000000" pitchFamily="18" charset="-120"/>
              </a:rPr>
              <a:t>?</a:t>
            </a:r>
            <a:r>
              <a:rPr lang="zh-TW" altLang="en-US" sz="2400" dirty="0">
                <a:solidFill>
                  <a:schemeClr val="bg1"/>
                </a:solidFill>
                <a:ea typeface="新細明體" panose="02020500000000000000" pitchFamily="18" charset="-120"/>
              </a:rPr>
              <a:t> </a:t>
            </a:r>
            <a:br>
              <a:rPr lang="zh-TW" altLang="zh-TW" sz="2200" dirty="0">
                <a:solidFill>
                  <a:schemeClr val="bg1"/>
                </a:solidFill>
                <a:ea typeface="新細明體" panose="02020500000000000000" pitchFamily="18" charset="-120"/>
              </a:rPr>
            </a:br>
            <a:endParaRPr lang="en-US" altLang="zh-TW" sz="2400" dirty="0">
              <a:solidFill>
                <a:schemeClr val="bg1"/>
              </a:solidFill>
              <a:ea typeface="新細明體" panose="02020500000000000000" pitchFamily="18" charset="-120"/>
            </a:endParaRPr>
          </a:p>
        </p:txBody>
      </p:sp>
      <p:sp>
        <p:nvSpPr>
          <p:cNvPr id="20483" name="Rectangle 3">
            <a:extLst>
              <a:ext uri="{FF2B5EF4-FFF2-40B4-BE49-F238E27FC236}">
                <a16:creationId xmlns:a16="http://schemas.microsoft.com/office/drawing/2014/main" id="{6E6C40DD-2EB8-3ACF-EB2E-8326E5F26163}"/>
              </a:ext>
            </a:extLst>
          </p:cNvPr>
          <p:cNvSpPr>
            <a:spLocks noGrp="1" noChangeArrowheads="1"/>
          </p:cNvSpPr>
          <p:nvPr>
            <p:ph idx="1"/>
          </p:nvPr>
        </p:nvSpPr>
        <p:spPr>
          <a:xfrm>
            <a:off x="315009" y="770384"/>
            <a:ext cx="11561982" cy="6052105"/>
          </a:xfrm>
        </p:spPr>
        <p:txBody>
          <a:bodyPr>
            <a:normAutofit/>
          </a:bodyPr>
          <a:lstStyle/>
          <a:p>
            <a:pPr marL="0" indent="0" algn="l">
              <a:buNone/>
            </a:pPr>
            <a:r>
              <a:rPr lang="zh-TW" altLang="en-US" sz="1800" spc="75" dirty="0">
                <a:solidFill>
                  <a:srgbClr val="000000"/>
                </a:solidFill>
                <a:highlight>
                  <a:srgbClr val="FAFAFA"/>
                </a:highlight>
                <a:latin typeface="新細明體" panose="02020500000000000000" pitchFamily="18" charset="-120"/>
                <a:ea typeface="微軟正黑體" panose="020B0604030504040204" pitchFamily="34" charset="-120"/>
              </a:rPr>
              <a:t> </a:t>
            </a:r>
            <a:r>
              <a:rPr lang="zh-TW" altLang="en-US" sz="1600" spc="75" dirty="0">
                <a:solidFill>
                  <a:srgbClr val="000000"/>
                </a:solidFill>
                <a:highlight>
                  <a:srgbClr val="FAFAFA"/>
                </a:highlight>
                <a:latin typeface="新細明體" panose="02020500000000000000" pitchFamily="18" charset="-120"/>
                <a:ea typeface="微軟正黑體" panose="020B0604030504040204" pitchFamily="34" charset="-120"/>
              </a:rPr>
              <a:t> </a:t>
            </a:r>
            <a:endParaRPr lang="en-US" altLang="zh-TW" sz="1500" spc="75" dirty="0">
              <a:solidFill>
                <a:srgbClr val="003399"/>
              </a:solidFill>
              <a:highlight>
                <a:srgbClr val="FAFAFA"/>
              </a:highlight>
              <a:latin typeface="新細明體" panose="02020500000000000000" pitchFamily="18" charset="-120"/>
              <a:ea typeface="微軟正黑體" panose="020B0604030504040204" pitchFamily="34" charset="-120"/>
            </a:endParaRPr>
          </a:p>
        </p:txBody>
      </p:sp>
      <p:sp>
        <p:nvSpPr>
          <p:cNvPr id="3" name="文字方塊 2">
            <a:extLst>
              <a:ext uri="{FF2B5EF4-FFF2-40B4-BE49-F238E27FC236}">
                <a16:creationId xmlns:a16="http://schemas.microsoft.com/office/drawing/2014/main" id="{FBFB3873-FBFD-7E98-9A14-EBA8F036F429}"/>
              </a:ext>
            </a:extLst>
          </p:cNvPr>
          <p:cNvSpPr txBox="1"/>
          <p:nvPr/>
        </p:nvSpPr>
        <p:spPr>
          <a:xfrm>
            <a:off x="310841" y="770384"/>
            <a:ext cx="11561982" cy="4216539"/>
          </a:xfrm>
          <a:prstGeom prst="rect">
            <a:avLst/>
          </a:prstGeom>
          <a:noFill/>
        </p:spPr>
        <p:txBody>
          <a:bodyPr wrap="square">
            <a:spAutoFit/>
          </a:bodyPr>
          <a:lstStyle/>
          <a:p>
            <a:r>
              <a:rPr lang="zh-TW" altLang="en-US" sz="1500" dirty="0"/>
              <a:t>          他們</a:t>
            </a:r>
            <a:r>
              <a:rPr lang="zh-TW" altLang="en-US" sz="1500" dirty="0">
                <a:highlight>
                  <a:srgbClr val="FFFF00"/>
                </a:highlight>
              </a:rPr>
              <a:t>的參與不只是被動打標籤，還被視為「社區知識」的輸入</a:t>
            </a:r>
            <a:r>
              <a:rPr lang="zh-TW" altLang="en-US" sz="1500" dirty="0"/>
              <a:t>：因為失蹤人案往往</a:t>
            </a:r>
            <a:r>
              <a:rPr lang="zh-TW" altLang="en-US" sz="1500" dirty="0">
                <a:highlight>
                  <a:srgbClr val="FFFF00"/>
                </a:highlight>
              </a:rPr>
              <a:t>與社區信任、警察歷史、族裔背景有關，志願者的知識有助於更精准判定哪些敘述模式「看起來像」失蹤人案處理失當。</a:t>
            </a:r>
            <a:endParaRPr lang="en-US" altLang="zh-TW" sz="1500" dirty="0">
              <a:highlight>
                <a:srgbClr val="FFFF00"/>
              </a:highlight>
            </a:endParaRPr>
          </a:p>
          <a:p>
            <a:r>
              <a:rPr lang="en-US" altLang="zh-TW" sz="1600" b="1" dirty="0"/>
              <a:t>3. </a:t>
            </a:r>
            <a:r>
              <a:rPr lang="zh-TW" altLang="en-US" sz="1600" b="1" dirty="0"/>
              <a:t>具體做法與標註體系亮點</a:t>
            </a:r>
            <a:endParaRPr lang="en-US" altLang="zh-TW" sz="1600" b="1" dirty="0"/>
          </a:p>
          <a:p>
            <a:endParaRPr lang="zh-TW" altLang="en-US" sz="1600" b="1" dirty="0"/>
          </a:p>
          <a:p>
            <a:pPr marL="285750" indent="-285750">
              <a:buFont typeface="Arial" panose="020B0604020202020204" pitchFamily="34" charset="0"/>
              <a:buChar char="•"/>
            </a:pPr>
            <a:r>
              <a:rPr lang="zh-TW" altLang="en-US" sz="1600" dirty="0">
                <a:highlight>
                  <a:srgbClr val="FFFF00"/>
                </a:highlight>
              </a:rPr>
              <a:t>標註規則與培訓</a:t>
            </a:r>
            <a:r>
              <a:rPr lang="zh-TW" altLang="en-US" sz="1600" dirty="0"/>
              <a:t>：志願者在開始前會被提供「標註指引」（</a:t>
            </a:r>
            <a:r>
              <a:rPr lang="en-US" altLang="zh-TW" sz="1600" dirty="0">
                <a:highlight>
                  <a:srgbClr val="FFFF00"/>
                </a:highlight>
              </a:rPr>
              <a:t>annotation </a:t>
            </a:r>
            <a:r>
              <a:rPr lang="en-US" altLang="zh-TW" sz="1600" dirty="0"/>
              <a:t>guidelines</a:t>
            </a:r>
            <a:r>
              <a:rPr lang="zh-TW" altLang="en-US" sz="1600" dirty="0"/>
              <a:t>），</a:t>
            </a:r>
            <a:r>
              <a:rPr lang="zh-TW" altLang="en-US" sz="1600" dirty="0">
                <a:highlight>
                  <a:srgbClr val="FFFF00"/>
                </a:highlight>
              </a:rPr>
              <a:t>說明什麼樣的敘述應被視為「與失蹤人案有可能關聯」／什麼不算。 </a:t>
            </a:r>
            <a:endParaRPr lang="en-US" altLang="zh-TW" sz="1600" dirty="0">
              <a:highlight>
                <a:srgbClr val="FFFF00"/>
              </a:highlight>
            </a:endParaRPr>
          </a:p>
          <a:p>
            <a:pPr marL="285750" indent="-285750">
              <a:buFont typeface="Arial" panose="020B0604020202020204" pitchFamily="34" charset="0"/>
              <a:buChar char="•"/>
            </a:pPr>
            <a:r>
              <a:rPr lang="zh-TW" altLang="en-US" sz="1600" dirty="0"/>
              <a:t>資料來源：一開始，他們使用的是 </a:t>
            </a:r>
            <a:r>
              <a:rPr lang="en-US" altLang="zh-TW" sz="1600" dirty="0"/>
              <a:t>2011‑2015 </a:t>
            </a:r>
            <a:r>
              <a:rPr lang="zh-TW" altLang="en-US" sz="1600" dirty="0"/>
              <a:t>年 </a:t>
            </a:r>
            <a:r>
              <a:rPr lang="en-US" altLang="zh-TW" sz="1600" dirty="0"/>
              <a:t>CPD </a:t>
            </a:r>
            <a:r>
              <a:rPr lang="zh-TW" altLang="en-US" sz="1600" dirty="0"/>
              <a:t>不當行為檔案（</a:t>
            </a:r>
            <a:r>
              <a:rPr lang="en-US" altLang="zh-TW" sz="1600" dirty="0"/>
              <a:t>misconduct files</a:t>
            </a:r>
            <a:r>
              <a:rPr lang="zh-TW" altLang="en-US" sz="1600" dirty="0"/>
              <a:t>）作為初期樣本。</a:t>
            </a:r>
            <a:r>
              <a:rPr lang="zh-TW" altLang="en-US" sz="1600" dirty="0">
                <a:highlight>
                  <a:srgbClr val="FFFF00"/>
                </a:highlight>
              </a:rPr>
              <a:t>志願者標註這些敘述作為訓練集。  </a:t>
            </a:r>
            <a:endParaRPr lang="en-US" altLang="zh-TW" sz="1600" dirty="0">
              <a:highlight>
                <a:srgbClr val="FFFF00"/>
              </a:highlight>
            </a:endParaRPr>
          </a:p>
          <a:p>
            <a:pPr marL="285750" indent="-285750">
              <a:buFont typeface="Arial" panose="020B0604020202020204" pitchFamily="34" charset="0"/>
              <a:buChar char="•"/>
            </a:pPr>
            <a:r>
              <a:rPr lang="zh-TW" altLang="en-US" sz="1600" dirty="0">
                <a:highlight>
                  <a:srgbClr val="FFFF00"/>
                </a:highlight>
              </a:rPr>
              <a:t>社區參與感：志願者標註活動被視為「社區參與」的一部分</a:t>
            </a:r>
            <a:r>
              <a:rPr lang="zh-TW" altLang="en-US" sz="1600" dirty="0"/>
              <a:t>，不只是科技操作。他們被請來「</a:t>
            </a:r>
            <a:r>
              <a:rPr lang="zh-TW" altLang="en-US" sz="1600" dirty="0">
                <a:highlight>
                  <a:srgbClr val="FFFF00"/>
                </a:highlight>
              </a:rPr>
              <a:t>把社區帶入機器學習流程</a:t>
            </a:r>
            <a:r>
              <a:rPr lang="zh-TW" altLang="en-US" sz="1600" dirty="0"/>
              <a:t>」</a:t>
            </a:r>
            <a:r>
              <a:rPr lang="en-US" altLang="zh-TW" sz="1600" dirty="0"/>
              <a:t>——</a:t>
            </a:r>
            <a:r>
              <a:rPr lang="zh-TW" altLang="en-US" sz="1600" dirty="0"/>
              <a:t>即讓模型不只是冷冰數據，也包含受影響社區的視角。</a:t>
            </a:r>
            <a:r>
              <a:rPr lang="en-US" altLang="zh-TW" sz="1600" dirty="0"/>
              <a:t>Reynolds‑Tyler </a:t>
            </a:r>
            <a:r>
              <a:rPr lang="zh-TW" altLang="en-US" sz="1600" dirty="0"/>
              <a:t>說：「</a:t>
            </a:r>
            <a:r>
              <a:rPr lang="en-US" altLang="zh-TW" sz="1600" dirty="0"/>
              <a:t>We must make it our business to bring people to the future with us … They can help you look where you need to look, and they can help you in your search for understanding</a:t>
            </a:r>
            <a:r>
              <a:rPr lang="zh-TW" altLang="en-US" sz="1600" dirty="0"/>
              <a:t>。」  </a:t>
            </a:r>
            <a:endParaRPr lang="en-US" altLang="zh-TW" sz="1600" dirty="0"/>
          </a:p>
          <a:p>
            <a:pPr marL="285750" indent="-285750">
              <a:buFont typeface="Arial" panose="020B0604020202020204" pitchFamily="34" charset="0"/>
              <a:buChar char="•"/>
            </a:pPr>
            <a:r>
              <a:rPr lang="zh-TW" altLang="en-US" sz="1600" dirty="0"/>
              <a:t>結果輸出：</a:t>
            </a:r>
            <a:r>
              <a:rPr lang="zh-TW" altLang="en-US" sz="1600" dirty="0">
                <a:highlight>
                  <a:srgbClr val="FFFF00"/>
                </a:highlight>
              </a:rPr>
              <a:t>模型訓練完成後，從更大規模資料集中篩出 </a:t>
            </a:r>
            <a:r>
              <a:rPr lang="en-US" altLang="zh-TW" sz="1600" b="1" dirty="0">
                <a:highlight>
                  <a:srgbClr val="FFFF00"/>
                </a:highlight>
              </a:rPr>
              <a:t>54 </a:t>
            </a:r>
            <a:r>
              <a:rPr lang="zh-TW" altLang="en-US" sz="1600" b="1" dirty="0">
                <a:highlight>
                  <a:srgbClr val="FFFF00"/>
                </a:highlight>
              </a:rPr>
              <a:t>起警察不當行為與失蹤人案線索</a:t>
            </a:r>
            <a:r>
              <a:rPr lang="zh-TW" altLang="en-US" sz="1600" dirty="0">
                <a:highlight>
                  <a:srgbClr val="FFFF00"/>
                </a:highlight>
              </a:rPr>
              <a:t>。這 </a:t>
            </a:r>
            <a:r>
              <a:rPr lang="en-US" altLang="zh-TW" sz="1600" dirty="0">
                <a:highlight>
                  <a:srgbClr val="FFFF00"/>
                </a:highlight>
              </a:rPr>
              <a:t>54 </a:t>
            </a:r>
            <a:r>
              <a:rPr lang="zh-TW" altLang="en-US" sz="1600" dirty="0">
                <a:highlight>
                  <a:srgbClr val="FFFF00"/>
                </a:highlight>
              </a:rPr>
              <a:t>起成為記者進一步深入核查的起點 </a:t>
            </a:r>
            <a:endParaRPr lang="en-US" altLang="zh-TW" sz="1600" dirty="0">
              <a:highlight>
                <a:srgbClr val="FFFF00"/>
              </a:highlight>
            </a:endParaRPr>
          </a:p>
          <a:p>
            <a:pPr marL="285750" indent="-285750">
              <a:buFont typeface="Arial" panose="020B0604020202020204" pitchFamily="34" charset="0"/>
              <a:buChar char="•"/>
            </a:pPr>
            <a:endParaRPr lang="en-US" altLang="zh-TW" sz="1600" dirty="0">
              <a:highlight>
                <a:srgbClr val="FFFF00"/>
              </a:highlight>
            </a:endParaRPr>
          </a:p>
          <a:p>
            <a:pPr marL="285750" indent="-285750">
              <a:buFont typeface="Arial" panose="020B0604020202020204" pitchFamily="34" charset="0"/>
              <a:buChar char="•"/>
            </a:pPr>
            <a:endParaRPr lang="en-US" altLang="zh-TW" sz="1600" dirty="0">
              <a:highlight>
                <a:srgbClr val="FFFF00"/>
              </a:highlight>
            </a:endParaRPr>
          </a:p>
          <a:p>
            <a:pPr marL="285750" indent="-285750">
              <a:buFont typeface="Arial" panose="020B0604020202020204" pitchFamily="34" charset="0"/>
              <a:buChar char="•"/>
            </a:pPr>
            <a:endParaRPr lang="zh-TW" altLang="en-US" sz="1500" dirty="0">
              <a:highlight>
                <a:srgbClr val="FFFF00"/>
              </a:highlight>
            </a:endParaRPr>
          </a:p>
          <a:p>
            <a:pPr marL="285750" indent="-285750">
              <a:buFont typeface="Arial" panose="020B0604020202020204" pitchFamily="34" charset="0"/>
              <a:buChar char="•"/>
            </a:pPr>
            <a:endParaRPr lang="zh-TW" altLang="en-US" sz="1500" dirty="0"/>
          </a:p>
        </p:txBody>
      </p:sp>
      <p:pic>
        <p:nvPicPr>
          <p:cNvPr id="4" name="圖片 3">
            <a:extLst>
              <a:ext uri="{FF2B5EF4-FFF2-40B4-BE49-F238E27FC236}">
                <a16:creationId xmlns:a16="http://schemas.microsoft.com/office/drawing/2014/main" id="{F6B41F47-44F2-7967-2F78-8B82262186BE}"/>
              </a:ext>
            </a:extLst>
          </p:cNvPr>
          <p:cNvPicPr>
            <a:picLocks noChangeAspect="1"/>
          </p:cNvPicPr>
          <p:nvPr/>
        </p:nvPicPr>
        <p:blipFill>
          <a:blip r:embed="rId3"/>
          <a:stretch>
            <a:fillRect/>
          </a:stretch>
        </p:blipFill>
        <p:spPr>
          <a:xfrm>
            <a:off x="645741" y="4122493"/>
            <a:ext cx="6069845" cy="2468089"/>
          </a:xfrm>
          <a:prstGeom prst="rect">
            <a:avLst/>
          </a:prstGeom>
        </p:spPr>
      </p:pic>
    </p:spTree>
    <p:extLst>
      <p:ext uri="{BB962C8B-B14F-4D97-AF65-F5344CB8AC3E}">
        <p14:creationId xmlns:p14="http://schemas.microsoft.com/office/powerpoint/2010/main" val="4085746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5EEDB435-DBA8-4040-A496-9E885F8BD278}"/>
              </a:ext>
            </a:extLst>
          </p:cNvPr>
          <p:cNvGraphicFramePr>
            <a:graphicFrameLocks noGrp="1"/>
          </p:cNvGraphicFramePr>
          <p:nvPr>
            <p:extLst>
              <p:ext uri="{D42A27DB-BD31-4B8C-83A1-F6EECF244321}">
                <p14:modId xmlns:p14="http://schemas.microsoft.com/office/powerpoint/2010/main" val="2809510152"/>
              </p:ext>
            </p:extLst>
          </p:nvPr>
        </p:nvGraphicFramePr>
        <p:xfrm>
          <a:off x="243839" y="596789"/>
          <a:ext cx="11591109" cy="6070582"/>
        </p:xfrm>
        <a:graphic>
          <a:graphicData uri="http://schemas.openxmlformats.org/drawingml/2006/table">
            <a:tbl>
              <a:tblPr firstRow="1" bandRow="1">
                <a:tableStyleId>{5C22544A-7EE6-4342-B048-85BDC9FD1C3A}</a:tableStyleId>
              </a:tblPr>
              <a:tblGrid>
                <a:gridCol w="438936">
                  <a:extLst>
                    <a:ext uri="{9D8B030D-6E8A-4147-A177-3AD203B41FA5}">
                      <a16:colId xmlns:a16="http://schemas.microsoft.com/office/drawing/2014/main" val="1946247676"/>
                    </a:ext>
                  </a:extLst>
                </a:gridCol>
                <a:gridCol w="1474499">
                  <a:extLst>
                    <a:ext uri="{9D8B030D-6E8A-4147-A177-3AD203B41FA5}">
                      <a16:colId xmlns:a16="http://schemas.microsoft.com/office/drawing/2014/main" val="20000"/>
                    </a:ext>
                  </a:extLst>
                </a:gridCol>
                <a:gridCol w="2104008">
                  <a:extLst>
                    <a:ext uri="{9D8B030D-6E8A-4147-A177-3AD203B41FA5}">
                      <a16:colId xmlns:a16="http://schemas.microsoft.com/office/drawing/2014/main" val="20001"/>
                    </a:ext>
                  </a:extLst>
                </a:gridCol>
                <a:gridCol w="1322772">
                  <a:extLst>
                    <a:ext uri="{9D8B030D-6E8A-4147-A177-3AD203B41FA5}">
                      <a16:colId xmlns:a16="http://schemas.microsoft.com/office/drawing/2014/main" val="20002"/>
                    </a:ext>
                  </a:extLst>
                </a:gridCol>
                <a:gridCol w="2814222">
                  <a:extLst>
                    <a:ext uri="{9D8B030D-6E8A-4147-A177-3AD203B41FA5}">
                      <a16:colId xmlns:a16="http://schemas.microsoft.com/office/drawing/2014/main" val="20003"/>
                    </a:ext>
                  </a:extLst>
                </a:gridCol>
                <a:gridCol w="3436672">
                  <a:extLst>
                    <a:ext uri="{9D8B030D-6E8A-4147-A177-3AD203B41FA5}">
                      <a16:colId xmlns:a16="http://schemas.microsoft.com/office/drawing/2014/main" val="20004"/>
                    </a:ext>
                  </a:extLst>
                </a:gridCol>
              </a:tblGrid>
              <a:tr h="482482">
                <a:tc>
                  <a:txBody>
                    <a:bodyPr/>
                    <a:lstStyle/>
                    <a:p>
                      <a:endParaRPr lang="zh-TW" altLang="en-US" sz="1400" dirty="0"/>
                    </a:p>
                  </a:txBody>
                  <a:tcPr marL="68580" marR="68580" marT="34290" marB="34290"/>
                </a:tc>
                <a:tc>
                  <a:txBody>
                    <a:bodyPr/>
                    <a:lstStyle/>
                    <a:p>
                      <a:r>
                        <a:rPr lang="en-US" altLang="zh-TW" sz="1400" dirty="0"/>
                        <a:t>Business Model </a:t>
                      </a:r>
                      <a:endParaRPr lang="zh-TW" altLang="en-US" sz="1400" dirty="0"/>
                    </a:p>
                  </a:txBody>
                  <a:tcPr marL="68580" marR="68580" marT="34290" marB="34290"/>
                </a:tc>
                <a:tc>
                  <a:txBody>
                    <a:bodyPr/>
                    <a:lstStyle/>
                    <a:p>
                      <a:r>
                        <a:rPr lang="en-US" altLang="zh-TW" sz="1400" dirty="0"/>
                        <a:t>Variations</a:t>
                      </a:r>
                      <a:endParaRPr lang="zh-TW" altLang="en-US" sz="1400" dirty="0"/>
                    </a:p>
                  </a:txBody>
                  <a:tcPr marL="68580" marR="68580" marT="34290" marB="34290"/>
                </a:tc>
                <a:tc>
                  <a:txBody>
                    <a:bodyPr/>
                    <a:lstStyle/>
                    <a:p>
                      <a:r>
                        <a:rPr lang="en-US" altLang="zh-TW" sz="1400" dirty="0"/>
                        <a:t>Examples</a:t>
                      </a:r>
                      <a:endParaRPr lang="zh-TW" altLang="en-US" sz="1400" dirty="0"/>
                    </a:p>
                  </a:txBody>
                  <a:tcPr marL="68580" marR="68580" marT="34290" marB="34290"/>
                </a:tc>
                <a:tc>
                  <a:txBody>
                    <a:bodyPr/>
                    <a:lstStyle/>
                    <a:p>
                      <a:r>
                        <a:rPr lang="en-US" altLang="zh-TW" sz="1400" dirty="0"/>
                        <a:t>Description</a:t>
                      </a:r>
                      <a:endParaRPr lang="zh-TW" altLang="en-US" sz="1400" dirty="0"/>
                    </a:p>
                  </a:txBody>
                  <a:tcPr marL="68580" marR="68580" marT="34290" marB="34290"/>
                </a:tc>
                <a:tc>
                  <a:txBody>
                    <a:bodyPr/>
                    <a:lstStyle/>
                    <a:p>
                      <a:r>
                        <a:rPr lang="en-US" altLang="zh-TW" sz="1400" dirty="0"/>
                        <a:t>Revenue Model</a:t>
                      </a:r>
                      <a:endParaRPr lang="zh-TW" altLang="en-US" sz="1400" dirty="0"/>
                    </a:p>
                  </a:txBody>
                  <a:tcPr marL="68580" marR="68580" marT="34290" marB="34290"/>
                </a:tc>
                <a:extLst>
                  <a:ext uri="{0D108BD9-81ED-4DB2-BD59-A6C34878D82A}">
                    <a16:rowId xmlns:a16="http://schemas.microsoft.com/office/drawing/2014/main" val="10000"/>
                  </a:ext>
                </a:extLst>
              </a:tr>
              <a:tr h="727083">
                <a:tc>
                  <a:txBody>
                    <a:bodyPr/>
                    <a:lstStyle/>
                    <a:p>
                      <a:r>
                        <a:rPr lang="en-US" altLang="zh-TW" sz="1400" dirty="0"/>
                        <a:t>5</a:t>
                      </a:r>
                      <a:endParaRPr lang="zh-TW" altLang="en-US" sz="1400" dirty="0"/>
                    </a:p>
                  </a:txBody>
                  <a:tcPr marL="68580" marR="68580" marT="34290" marB="34290"/>
                </a:tc>
                <a:tc>
                  <a:txBody>
                    <a:bodyPr/>
                    <a:lstStyle/>
                    <a:p>
                      <a:r>
                        <a:rPr lang="zh-TW" altLang="en-US" sz="1400" b="1" dirty="0">
                          <a:highlight>
                            <a:srgbClr val="00FF00"/>
                          </a:highlight>
                          <a:ea typeface="新細明體" panose="02020500000000000000" pitchFamily="18" charset="-120"/>
                        </a:rPr>
                        <a:t>入口網站 </a:t>
                      </a:r>
                      <a:r>
                        <a:rPr lang="en-US" altLang="zh-TW" sz="1400" b="1" dirty="0">
                          <a:highlight>
                            <a:srgbClr val="00FF00"/>
                          </a:highlight>
                          <a:ea typeface="新細明體" panose="02020500000000000000" pitchFamily="18" charset="-120"/>
                        </a:rPr>
                        <a:t>(Portal )</a:t>
                      </a:r>
                      <a:endParaRPr lang="zh-TW" altLang="en-US" sz="1400" dirty="0"/>
                    </a:p>
                  </a:txBody>
                  <a:tcPr marL="68580" marR="68580" marT="34290" marB="34290"/>
                </a:tc>
                <a:tc>
                  <a:txBody>
                    <a:bodyPr/>
                    <a:lstStyle/>
                    <a:p>
                      <a:r>
                        <a:rPr lang="en-US" altLang="zh-TW" sz="1600" b="1" dirty="0">
                          <a:solidFill>
                            <a:srgbClr val="003399"/>
                          </a:solidFill>
                        </a:rPr>
                        <a:t>Horizontal/General </a:t>
                      </a:r>
                      <a:r>
                        <a:rPr lang="en-US" altLang="zh-TW" sz="1600" dirty="0">
                          <a:solidFill>
                            <a:srgbClr val="003399"/>
                          </a:solidFill>
                        </a:rPr>
                        <a:t>(</a:t>
                      </a:r>
                      <a:r>
                        <a:rPr lang="zh-TW" altLang="en-US" sz="1600" dirty="0">
                          <a:solidFill>
                            <a:srgbClr val="003399"/>
                          </a:solidFill>
                        </a:rPr>
                        <a:t>水平</a:t>
                      </a:r>
                      <a:r>
                        <a:rPr lang="en-US" altLang="zh-TW" sz="1600" dirty="0">
                          <a:solidFill>
                            <a:srgbClr val="003399"/>
                          </a:solidFill>
                        </a:rPr>
                        <a:t>/</a:t>
                      </a:r>
                      <a:r>
                        <a:rPr lang="zh-TW" altLang="en-US" sz="1600" dirty="0">
                          <a:solidFill>
                            <a:srgbClr val="003399"/>
                          </a:solidFill>
                        </a:rPr>
                        <a:t>一般的</a:t>
                      </a:r>
                      <a:r>
                        <a:rPr lang="en-US" altLang="zh-TW" sz="1600" dirty="0">
                          <a:solidFill>
                            <a:srgbClr val="003399"/>
                          </a:solidFill>
                        </a:rPr>
                        <a:t>)</a:t>
                      </a:r>
                      <a:endParaRPr lang="zh-TW" altLang="en-US" sz="1600" dirty="0">
                        <a:solidFill>
                          <a:srgbClr val="003399"/>
                        </a:solidFill>
                      </a:endParaRPr>
                    </a:p>
                  </a:txBody>
                  <a:tcPr marL="68580" marR="68580" marT="34290" marB="34290"/>
                </a:tc>
                <a:tc>
                  <a:txBody>
                    <a:bodyPr/>
                    <a:lstStyle/>
                    <a:p>
                      <a:r>
                        <a:rPr lang="en-US" altLang="zh-TW" sz="1400" dirty="0"/>
                        <a:t>Yahoo, MSN</a:t>
                      </a:r>
                    </a:p>
                    <a:p>
                      <a:r>
                        <a:rPr lang="en-US" altLang="zh-TW" sz="1400" dirty="0">
                          <a:solidFill>
                            <a:srgbClr val="FF0000"/>
                          </a:solidFill>
                        </a:rPr>
                        <a:t>Facebook</a:t>
                      </a:r>
                      <a:endParaRPr lang="zh-TW" altLang="en-US" sz="1400" dirty="0">
                        <a:solidFill>
                          <a:srgbClr val="FF0000"/>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a:t>
                      </a:r>
                      <a:r>
                        <a:rPr lang="zh-TW" altLang="en-US" sz="1400" dirty="0"/>
                        <a:t>略</a:t>
                      </a:r>
                      <a:r>
                        <a:rPr lang="en-US" altLang="zh-TW" sz="1400" dirty="0"/>
                        <a:t>)</a:t>
                      </a:r>
                      <a:endParaRPr lang="zh-TW" altLang="en-US" sz="1400" dirty="0"/>
                    </a:p>
                    <a:p>
                      <a:endParaRPr lang="zh-TW" altLang="en-US" sz="1400" dirty="0"/>
                    </a:p>
                  </a:txBody>
                  <a:tcPr marL="68580" marR="68580" marT="34290" marB="34290"/>
                </a:tc>
                <a:tc>
                  <a:txBody>
                    <a:bodyPr/>
                    <a:lstStyle/>
                    <a:p>
                      <a:r>
                        <a:rPr lang="en-US" altLang="zh-TW" sz="1400" dirty="0"/>
                        <a:t>Advertising. Subscription fees, transaction fees( </a:t>
                      </a:r>
                      <a:r>
                        <a:rPr lang="zh-TW" altLang="en-US" sz="1400" b="1" dirty="0">
                          <a:solidFill>
                            <a:srgbClr val="003399"/>
                          </a:solidFill>
                        </a:rPr>
                        <a:t>交易費用</a:t>
                      </a:r>
                      <a:r>
                        <a:rPr lang="en-US" altLang="zh-TW" sz="1400" b="1" dirty="0">
                          <a:solidFill>
                            <a:srgbClr val="003399"/>
                          </a:solidFill>
                        </a:rPr>
                        <a:t>)</a:t>
                      </a:r>
                      <a:endParaRPr lang="zh-TW" altLang="en-US" sz="1400" b="1" dirty="0">
                        <a:solidFill>
                          <a:srgbClr val="003399"/>
                        </a:solidFill>
                      </a:endParaRPr>
                    </a:p>
                  </a:txBody>
                  <a:tcPr marL="68580" marR="68580" marT="34290" marB="34290"/>
                </a:tc>
                <a:extLst>
                  <a:ext uri="{0D108BD9-81ED-4DB2-BD59-A6C34878D82A}">
                    <a16:rowId xmlns:a16="http://schemas.microsoft.com/office/drawing/2014/main" val="10001"/>
                  </a:ext>
                </a:extLst>
              </a:tr>
              <a:tr h="935032">
                <a:tc>
                  <a:txBody>
                    <a:bodyPr/>
                    <a:lstStyle/>
                    <a:p>
                      <a:endParaRPr lang="zh-TW" altLang="en-US" sz="1400" dirty="0"/>
                    </a:p>
                  </a:txBody>
                  <a:tcPr marL="68580" marR="68580" marT="34290" marB="34290"/>
                </a:tc>
                <a:tc>
                  <a:txBody>
                    <a:bodyPr/>
                    <a:lstStyle/>
                    <a:p>
                      <a:endParaRPr lang="zh-TW" altLang="en-US" sz="1400" dirty="0"/>
                    </a:p>
                  </a:txBody>
                  <a:tcPr marL="68580" marR="68580" marT="34290" marB="34290"/>
                </a:tc>
                <a:tc>
                  <a:txBody>
                    <a:bodyPr/>
                    <a:lstStyle/>
                    <a:p>
                      <a:r>
                        <a:rPr lang="en-US" altLang="zh-TW" sz="1400" b="1" i="0" dirty="0">
                          <a:solidFill>
                            <a:srgbClr val="003399"/>
                          </a:solidFill>
                        </a:rPr>
                        <a:t>Vertical/Specialized</a:t>
                      </a:r>
                    </a:p>
                    <a:p>
                      <a:r>
                        <a:rPr lang="zh-TW" altLang="en-US" sz="1400" b="1" i="0" dirty="0">
                          <a:solidFill>
                            <a:srgbClr val="003399"/>
                          </a:solidFill>
                        </a:rPr>
                        <a:t>垂直</a:t>
                      </a:r>
                      <a:r>
                        <a:rPr lang="en-US" altLang="zh-TW" sz="1400" b="1" i="0" dirty="0">
                          <a:solidFill>
                            <a:srgbClr val="003399"/>
                          </a:solidFill>
                        </a:rPr>
                        <a:t>/</a:t>
                      </a:r>
                      <a:r>
                        <a:rPr lang="zh-TW" altLang="en-US" sz="1400" b="1" i="0" dirty="0">
                          <a:solidFill>
                            <a:srgbClr val="003399"/>
                          </a:solidFill>
                        </a:rPr>
                        <a:t>專業的</a:t>
                      </a:r>
                    </a:p>
                    <a:p>
                      <a:r>
                        <a:rPr lang="zh-TW" altLang="en-US" sz="1400" b="1" i="0" dirty="0">
                          <a:solidFill>
                            <a:srgbClr val="003399"/>
                          </a:solidFill>
                        </a:rPr>
                        <a:t> </a:t>
                      </a:r>
                      <a:r>
                        <a:rPr lang="en-US" altLang="zh-TW" sz="1400" b="1" i="0" dirty="0">
                          <a:solidFill>
                            <a:srgbClr val="003399"/>
                          </a:solidFill>
                        </a:rPr>
                        <a:t>(</a:t>
                      </a:r>
                      <a:r>
                        <a:rPr lang="en-US" altLang="zh-TW" sz="1400" b="1" i="0" dirty="0" err="1">
                          <a:solidFill>
                            <a:srgbClr val="003399"/>
                          </a:solidFill>
                        </a:rPr>
                        <a:t>Votal</a:t>
                      </a:r>
                      <a:r>
                        <a:rPr lang="en-US" altLang="zh-TW" sz="1400" b="1" i="0" dirty="0">
                          <a:solidFill>
                            <a:srgbClr val="003399"/>
                          </a:solidFill>
                        </a:rPr>
                        <a:t>)</a:t>
                      </a:r>
                      <a:r>
                        <a:rPr lang="zh-TW" altLang="en-US" sz="1400" b="1" i="0" dirty="0">
                          <a:solidFill>
                            <a:srgbClr val="003399"/>
                          </a:solidFill>
                        </a:rPr>
                        <a:t> </a:t>
                      </a:r>
                      <a:r>
                        <a:rPr lang="en-US" altLang="zh-TW" sz="1400" b="1" i="0" dirty="0">
                          <a:solidFill>
                            <a:srgbClr val="003399"/>
                          </a:solidFill>
                        </a:rPr>
                        <a:t> </a:t>
                      </a:r>
                      <a:endParaRPr lang="zh-TW" altLang="en-US" sz="1400" b="1" i="0" dirty="0">
                        <a:solidFill>
                          <a:srgbClr val="003399"/>
                        </a:solidFill>
                      </a:endParaRPr>
                    </a:p>
                  </a:txBody>
                  <a:tcPr marL="68580" marR="68580" marT="34290" marB="34290"/>
                </a:tc>
                <a:tc>
                  <a:txBody>
                    <a:bodyPr/>
                    <a:lstStyle/>
                    <a:p>
                      <a:r>
                        <a:rPr lang="en-US" altLang="zh-TW" sz="1400" dirty="0" err="1">
                          <a:solidFill>
                            <a:srgbClr val="FF0000"/>
                          </a:solidFill>
                        </a:rPr>
                        <a:t>Sailnet</a:t>
                      </a:r>
                      <a:endParaRPr lang="zh-TW" altLang="en-US" sz="1400" dirty="0">
                        <a:solidFill>
                          <a:srgbClr val="FF0000"/>
                        </a:solidFill>
                      </a:endParaRPr>
                    </a:p>
                  </a:txBody>
                  <a:tcPr marL="68580" marR="68580" marT="34290" marB="34290"/>
                </a:tc>
                <a:tc>
                  <a:txBody>
                    <a:bodyPr/>
                    <a:lstStyle/>
                    <a:p>
                      <a:endParaRPr lang="zh-TW" altLang="en-US" sz="1400"/>
                    </a:p>
                  </a:txBody>
                  <a:tcPr marL="68580" marR="68580" marT="34290" marB="34290"/>
                </a:tc>
                <a:tc>
                  <a:txBody>
                    <a:bodyPr/>
                    <a:lstStyle/>
                    <a:p>
                      <a:r>
                        <a:rPr lang="en-US" altLang="zh-TW" sz="1400" dirty="0"/>
                        <a:t>Advertising. Subscription fees</a:t>
                      </a:r>
                      <a:r>
                        <a:rPr lang="zh-TW" altLang="en-US" sz="1400" dirty="0">
                          <a:solidFill>
                            <a:srgbClr val="003399"/>
                          </a:solidFill>
                        </a:rPr>
                        <a:t>訂閱費</a:t>
                      </a:r>
                      <a:r>
                        <a:rPr lang="en-US" altLang="zh-TW" sz="1400" dirty="0"/>
                        <a:t>, transaction fees </a:t>
                      </a:r>
                      <a:endParaRPr lang="zh-TW" altLang="en-US" sz="1400" dirty="0"/>
                    </a:p>
                  </a:txBody>
                  <a:tcPr marL="68580" marR="68580" marT="34290" marB="34290"/>
                </a:tc>
                <a:extLst>
                  <a:ext uri="{0D108BD9-81ED-4DB2-BD59-A6C34878D82A}">
                    <a16:rowId xmlns:a16="http://schemas.microsoft.com/office/drawing/2014/main" val="10002"/>
                  </a:ext>
                </a:extLst>
              </a:tr>
              <a:tr h="870365">
                <a:tc>
                  <a:txBody>
                    <a:bodyPr/>
                    <a:lstStyle/>
                    <a:p>
                      <a:endParaRPr lang="zh-TW" altLang="en-US" sz="1400" dirty="0"/>
                    </a:p>
                  </a:txBody>
                  <a:tcPr marL="68580" marR="68580" marT="34290" marB="34290"/>
                </a:tc>
                <a:tc>
                  <a:txBody>
                    <a:bodyPr/>
                    <a:lstStyle/>
                    <a:p>
                      <a:endParaRPr lang="zh-TW" altLang="en-US" sz="1400" dirty="0"/>
                    </a:p>
                  </a:txBody>
                  <a:tcPr marL="68580" marR="68580" marT="34290" marB="34290"/>
                </a:tc>
                <a:tc>
                  <a:txBody>
                    <a:bodyPr/>
                    <a:lstStyle/>
                    <a:p>
                      <a:r>
                        <a:rPr lang="en-US" altLang="zh-TW" sz="1400" b="0" dirty="0">
                          <a:solidFill>
                            <a:srgbClr val="003399"/>
                          </a:solidFill>
                        </a:rPr>
                        <a:t>Search</a:t>
                      </a:r>
                      <a:r>
                        <a:rPr lang="en-US" altLang="zh-TW" sz="1400" b="0" kern="1200" dirty="0">
                          <a:solidFill>
                            <a:srgbClr val="003399"/>
                          </a:solidFill>
                          <a:latin typeface="+mn-lt"/>
                          <a:ea typeface="+mn-ea"/>
                          <a:cs typeface="+mn-cs"/>
                        </a:rPr>
                        <a:t>(</a:t>
                      </a:r>
                      <a:r>
                        <a:rPr lang="zh-TW" altLang="en-US" sz="1400" b="0" kern="1200" dirty="0">
                          <a:solidFill>
                            <a:srgbClr val="003399"/>
                          </a:solidFill>
                          <a:latin typeface="+mn-lt"/>
                          <a:ea typeface="+mn-ea"/>
                          <a:cs typeface="+mn-cs"/>
                        </a:rPr>
                        <a:t>搜尋</a:t>
                      </a:r>
                      <a:r>
                        <a:rPr lang="en-US" altLang="zh-TW" sz="1400" b="0" kern="1200" dirty="0">
                          <a:solidFill>
                            <a:srgbClr val="003399"/>
                          </a:solidFill>
                          <a:latin typeface="+mn-lt"/>
                          <a:ea typeface="+mn-ea"/>
                          <a:cs typeface="+mn-cs"/>
                        </a:rPr>
                        <a:t>)</a:t>
                      </a:r>
                      <a:endParaRPr lang="zh-TW" altLang="en-US" sz="1400" b="0" kern="1200" dirty="0">
                        <a:solidFill>
                          <a:srgbClr val="003399"/>
                        </a:solidFill>
                        <a:latin typeface="+mn-lt"/>
                        <a:ea typeface="+mn-ea"/>
                        <a:cs typeface="+mn-cs"/>
                      </a:endParaRPr>
                    </a:p>
                  </a:txBody>
                  <a:tcPr marL="68580" marR="68580" marT="34290" marB="34290"/>
                </a:tc>
                <a:tc>
                  <a:txBody>
                    <a:bodyPr/>
                    <a:lstStyle/>
                    <a:p>
                      <a:r>
                        <a:rPr lang="en-US" altLang="zh-TW" sz="1400" dirty="0"/>
                        <a:t>Google</a:t>
                      </a:r>
                    </a:p>
                    <a:p>
                      <a:r>
                        <a:rPr lang="en-US" altLang="zh-TW" sz="1400" dirty="0">
                          <a:solidFill>
                            <a:srgbClr val="FF0000"/>
                          </a:solidFill>
                        </a:rPr>
                        <a:t>Bing , ChatGPT </a:t>
                      </a:r>
                    </a:p>
                    <a:p>
                      <a:r>
                        <a:rPr lang="en-US" altLang="zh-TW" sz="1400" dirty="0">
                          <a:solidFill>
                            <a:srgbClr val="FF0000"/>
                          </a:solidFill>
                        </a:rPr>
                        <a:t>Gemini </a:t>
                      </a:r>
                      <a:endParaRPr lang="zh-TW" altLang="en-US" sz="1400" dirty="0">
                        <a:solidFill>
                          <a:srgbClr val="FF0000"/>
                        </a:solidFill>
                      </a:endParaRPr>
                    </a:p>
                  </a:txBody>
                  <a:tcPr marL="68580" marR="68580" marT="34290" marB="34290"/>
                </a:tc>
                <a:tc>
                  <a:txBody>
                    <a:bodyPr/>
                    <a:lstStyle/>
                    <a:p>
                      <a:endParaRPr lang="zh-TW" altLang="en-US" sz="1400" dirty="0"/>
                    </a:p>
                  </a:txBody>
                  <a:tcPr marL="68580" marR="68580" marT="34290" marB="34290"/>
                </a:tc>
                <a:tc>
                  <a:txBody>
                    <a:bodyPr/>
                    <a:lstStyle/>
                    <a:p>
                      <a:r>
                        <a:rPr lang="en-US" altLang="zh-TW" sz="1400" dirty="0"/>
                        <a:t>Advertising, affiliate referral   (</a:t>
                      </a:r>
                      <a:r>
                        <a:rPr lang="zh-TW" altLang="en-US" sz="1400" dirty="0">
                          <a:solidFill>
                            <a:srgbClr val="003399"/>
                          </a:solidFill>
                        </a:rPr>
                        <a:t>會員推薦</a:t>
                      </a:r>
                      <a:r>
                        <a:rPr lang="en-US" altLang="zh-TW" sz="1400" dirty="0">
                          <a:solidFill>
                            <a:srgbClr val="003399"/>
                          </a:solidFill>
                        </a:rPr>
                        <a:t>)</a:t>
                      </a:r>
                      <a:endParaRPr lang="zh-TW" altLang="en-US" sz="1400" dirty="0">
                        <a:solidFill>
                          <a:srgbClr val="003399"/>
                        </a:solidFill>
                      </a:endParaRPr>
                    </a:p>
                  </a:txBody>
                  <a:tcPr marL="68580" marR="68580" marT="34290" marB="34290"/>
                </a:tc>
                <a:extLst>
                  <a:ext uri="{0D108BD9-81ED-4DB2-BD59-A6C34878D82A}">
                    <a16:rowId xmlns:a16="http://schemas.microsoft.com/office/drawing/2014/main" val="10003"/>
                  </a:ext>
                </a:extLst>
              </a:tr>
              <a:tr h="3041598">
                <a:tc>
                  <a:txBody>
                    <a:bodyPr/>
                    <a:lstStyle/>
                    <a:p>
                      <a:r>
                        <a:rPr lang="en-US" altLang="zh-TW" sz="1400" b="0" dirty="0">
                          <a:solidFill>
                            <a:srgbClr val="003399"/>
                          </a:solidFill>
                        </a:rPr>
                        <a:t>6</a:t>
                      </a:r>
                      <a:endParaRPr lang="zh-TW" altLang="en-US" sz="1400" b="0" dirty="0">
                        <a:solidFill>
                          <a:srgbClr val="003399"/>
                        </a:solidFill>
                      </a:endParaRPr>
                    </a:p>
                  </a:txBody>
                  <a:tcPr marL="68580" marR="68580" marT="34290" marB="34290"/>
                </a:tc>
                <a:tc>
                  <a:txBody>
                    <a:bodyPr/>
                    <a:lstStyle/>
                    <a:p>
                      <a:r>
                        <a:rPr lang="zh-TW" altLang="en-US" sz="1400" b="0" dirty="0">
                          <a:solidFill>
                            <a:srgbClr val="003399"/>
                          </a:solidFill>
                          <a:highlight>
                            <a:srgbClr val="FFFF00"/>
                          </a:highlight>
                          <a:ea typeface="新細明體" panose="02020500000000000000" pitchFamily="18" charset="-120"/>
                        </a:rPr>
                        <a:t>交易仲介 </a:t>
                      </a:r>
                      <a:r>
                        <a:rPr lang="en-US" altLang="zh-TW" sz="1400" b="0" dirty="0">
                          <a:solidFill>
                            <a:srgbClr val="003399"/>
                          </a:solidFill>
                          <a:highlight>
                            <a:srgbClr val="FFFF00"/>
                          </a:highlight>
                          <a:ea typeface="新細明體" panose="02020500000000000000" pitchFamily="18" charset="-120"/>
                        </a:rPr>
                        <a:t>(Transaction Broker)</a:t>
                      </a:r>
                      <a:endParaRPr lang="zh-TW" altLang="en-US" sz="1400" b="0" dirty="0">
                        <a:solidFill>
                          <a:srgbClr val="003399"/>
                        </a:solidFill>
                        <a:highlight>
                          <a:srgbClr val="FFFF00"/>
                        </a:highlight>
                      </a:endParaRPr>
                    </a:p>
                  </a:txBody>
                  <a:tcPr marL="68580" marR="68580" marT="34290" marB="34290"/>
                </a:tc>
                <a:tc>
                  <a:txBody>
                    <a:bodyPr/>
                    <a:lstStyle/>
                    <a:p>
                      <a:r>
                        <a:rPr lang="en-US" altLang="zh-TW" sz="1400" dirty="0"/>
                        <a:t> </a:t>
                      </a:r>
                      <a:endParaRPr lang="zh-TW" altLang="en-US" sz="1400" dirty="0"/>
                    </a:p>
                  </a:txBody>
                  <a:tcPr marL="68580" marR="68580" marT="34290" marB="34290"/>
                </a:tc>
                <a:tc>
                  <a:txBody>
                    <a:bodyPr/>
                    <a:lstStyle/>
                    <a:p>
                      <a:r>
                        <a:rPr lang="en-US" altLang="zh-TW" sz="1400" dirty="0"/>
                        <a:t>E</a:t>
                      </a:r>
                      <a:r>
                        <a:rPr lang="zh-TW" altLang="en-US" sz="1400" dirty="0"/>
                        <a:t>*</a:t>
                      </a:r>
                      <a:r>
                        <a:rPr lang="en-US" altLang="zh-TW" sz="1400" dirty="0"/>
                        <a:t>Trade</a:t>
                      </a:r>
                    </a:p>
                    <a:p>
                      <a:r>
                        <a:rPr lang="en-US" altLang="zh-TW" sz="1400" dirty="0"/>
                        <a:t>Expedia</a:t>
                      </a:r>
                    </a:p>
                    <a:p>
                      <a:r>
                        <a:rPr lang="en-US" altLang="zh-TW" sz="1400" dirty="0"/>
                        <a:t>,</a:t>
                      </a:r>
                      <a:r>
                        <a:rPr lang="en-US" altLang="zh-TW" sz="1400" kern="1200" dirty="0">
                          <a:solidFill>
                            <a:schemeClr val="dk1"/>
                          </a:solidFill>
                          <a:latin typeface="+mn-lt"/>
                          <a:ea typeface="+mn-ea"/>
                          <a:cs typeface="+mn-cs"/>
                        </a:rPr>
                        <a:t>Uber Eats ,</a:t>
                      </a:r>
                    </a:p>
                    <a:p>
                      <a:r>
                        <a:rPr lang="en-US" altLang="zh-TW" sz="1400" kern="1200" dirty="0" err="1">
                          <a:solidFill>
                            <a:schemeClr val="dk1"/>
                          </a:solidFill>
                          <a:latin typeface="+mn-lt"/>
                          <a:ea typeface="+mn-ea"/>
                          <a:cs typeface="+mn-cs"/>
                        </a:rPr>
                        <a:t>Foodpanda</a:t>
                      </a:r>
                      <a:endParaRPr lang="en-US" altLang="zh-TW" sz="1400" kern="1200" dirty="0">
                        <a:solidFill>
                          <a:schemeClr val="dk1"/>
                        </a:solidFill>
                        <a:latin typeface="+mn-lt"/>
                        <a:ea typeface="+mn-ea"/>
                        <a:cs typeface="+mn-cs"/>
                      </a:endParaRPr>
                    </a:p>
                    <a:p>
                      <a:r>
                        <a:rPr lang="zh-TW" altLang="en-US" sz="1400" kern="1200" dirty="0">
                          <a:solidFill>
                            <a:schemeClr val="dk1"/>
                          </a:solidFill>
                          <a:latin typeface="+mn-lt"/>
                          <a:ea typeface="+mn-ea"/>
                          <a:cs typeface="+mn-cs"/>
                        </a:rPr>
                        <a:t> 算</a:t>
                      </a:r>
                      <a:endParaRPr lang="en-US" altLang="zh-TW" sz="1400" kern="1200" dirty="0">
                        <a:solidFill>
                          <a:schemeClr val="dk1"/>
                        </a:solidFill>
                        <a:latin typeface="+mn-lt"/>
                        <a:ea typeface="+mn-ea"/>
                        <a:cs typeface="+mn-cs"/>
                      </a:endParaRPr>
                    </a:p>
                    <a:p>
                      <a:endParaRPr lang="en-US" altLang="zh-TW" sz="1400" dirty="0">
                        <a:solidFill>
                          <a:srgbClr val="FF0000"/>
                        </a:solidFill>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(Monster, 104</a:t>
                      </a:r>
                      <a:r>
                        <a:rPr lang="zh-TW" altLang="en-US" sz="1400" dirty="0"/>
                        <a:t>不算</a:t>
                      </a:r>
                      <a:r>
                        <a:rPr lang="en-US" altLang="zh-TW" sz="1400" dirty="0"/>
                        <a:t>)</a:t>
                      </a:r>
                    </a:p>
                    <a:p>
                      <a:r>
                        <a:rPr lang="en-US" altLang="zh-TW" sz="1400" dirty="0">
                          <a:solidFill>
                            <a:srgbClr val="FF0000"/>
                          </a:solidFill>
                          <a:highlight>
                            <a:srgbClr val="FFFF00"/>
                          </a:highlight>
                        </a:rPr>
                        <a:t> </a:t>
                      </a:r>
                      <a:endParaRPr lang="zh-TW" altLang="en-US" sz="1400" dirty="0">
                        <a:solidFill>
                          <a:srgbClr val="FF0000"/>
                        </a:solidFill>
                        <a:highlight>
                          <a:srgbClr val="FFFF00"/>
                        </a:highlight>
                      </a:endParaRPr>
                    </a:p>
                    <a:p>
                      <a:endParaRPr lang="zh-TW" alt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a:t>一種中立平台，幫助雙方（買方與賣方）完成交易，但不一定控制供應鏈或擁有商品／服務本身。其角色是撮合、撮合後協助交易完成（付款、履約）。</a:t>
                      </a:r>
                      <a:endParaRPr lang="zh-TW" altLang="en-US" sz="1800" b="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Transaction fees</a:t>
                      </a:r>
                      <a:r>
                        <a:rPr lang="zh-TW" altLang="en-US" sz="1400" dirty="0"/>
                        <a:t> </a:t>
                      </a:r>
                      <a:r>
                        <a:rPr lang="en-US" altLang="zh-TW" sz="1400" dirty="0"/>
                        <a:t> </a:t>
                      </a:r>
                      <a:r>
                        <a:rPr lang="zh-TW" altLang="en-US" sz="1400" b="1" dirty="0">
                          <a:solidFill>
                            <a:srgbClr val="003399"/>
                          </a:solidFill>
                        </a:rPr>
                        <a:t>交易費用</a:t>
                      </a:r>
                      <a:endParaRPr lang="en-US" altLang="zh-TW" sz="1400" b="1" dirty="0">
                        <a:solidFill>
                          <a:srgbClr val="00339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400" dirty="0"/>
                    </a:p>
                    <a:p>
                      <a:r>
                        <a:rPr lang="zh-TW" altLang="zh-TW" sz="1400" kern="1200" dirty="0">
                          <a:solidFill>
                            <a:srgbClr val="003399"/>
                          </a:solidFill>
                          <a:latin typeface="+mn-lt"/>
                          <a:ea typeface="+mn-ea"/>
                          <a:cs typeface="+mn-cs"/>
                        </a:rPr>
                        <a:t>旅遊達人提醒，</a:t>
                      </a:r>
                      <a:r>
                        <a:rPr lang="zh-TW" altLang="zh-TW" sz="1400" kern="1200" dirty="0">
                          <a:solidFill>
                            <a:srgbClr val="003399"/>
                          </a:solidFill>
                          <a:highlight>
                            <a:srgbClr val="FFFF00"/>
                          </a:highlight>
                          <a:latin typeface="+mn-lt"/>
                          <a:ea typeface="+mn-ea"/>
                          <a:cs typeface="+mn-cs"/>
                        </a:rPr>
                        <a:t>機票姓名要和護照上一模一樣，訂完後也務必確認電子機票顯示名稱，</a:t>
                      </a:r>
                      <a:r>
                        <a:rPr lang="zh-TW" altLang="zh-TW" sz="1400" kern="1200" dirty="0">
                          <a:solidFill>
                            <a:srgbClr val="003399"/>
                          </a:solidFill>
                          <a:latin typeface="+mn-lt"/>
                          <a:ea typeface="+mn-ea"/>
                          <a:cs typeface="+mn-cs"/>
                        </a:rPr>
                        <a:t>確保登機順利。</a:t>
                      </a:r>
                      <a:endParaRPr lang="en-US" altLang="zh-TW" sz="1400" kern="1200" dirty="0">
                        <a:solidFill>
                          <a:srgbClr val="003399"/>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rgbClr val="003399"/>
                          </a:solidFill>
                          <a:latin typeface="+mn-lt"/>
                          <a:ea typeface="+mn-ea"/>
                          <a:cs typeface="+mn-cs"/>
                        </a:rPr>
                        <a:t>        </a:t>
                      </a:r>
                      <a:r>
                        <a:rPr lang="zh-TW" altLang="zh-TW" sz="1400" kern="1200" dirty="0">
                          <a:solidFill>
                            <a:srgbClr val="003399"/>
                          </a:solidFill>
                          <a:latin typeface="+mn-lt"/>
                          <a:ea typeface="+mn-ea"/>
                          <a:cs typeface="+mn-cs"/>
                        </a:rPr>
                        <a:t>資深航空公司地勤說，過往較常發生的姓名錯誤是</a:t>
                      </a:r>
                      <a:r>
                        <a:rPr lang="en-US" altLang="zh-TW" sz="1400" kern="1200" dirty="0">
                          <a:solidFill>
                            <a:srgbClr val="003399"/>
                          </a:solidFill>
                          <a:latin typeface="+mn-lt"/>
                          <a:ea typeface="+mn-ea"/>
                          <a:cs typeface="+mn-cs"/>
                        </a:rPr>
                        <a:t>First Name</a:t>
                      </a:r>
                      <a:r>
                        <a:rPr lang="zh-TW" altLang="zh-TW" sz="1400" kern="1200" dirty="0">
                          <a:solidFill>
                            <a:srgbClr val="003399"/>
                          </a:solidFill>
                          <a:latin typeface="+mn-lt"/>
                          <a:ea typeface="+mn-ea"/>
                          <a:cs typeface="+mn-cs"/>
                        </a:rPr>
                        <a:t>（名）、</a:t>
                      </a:r>
                      <a:r>
                        <a:rPr lang="en-US" altLang="zh-TW" sz="1400" kern="1200" dirty="0">
                          <a:solidFill>
                            <a:srgbClr val="003399"/>
                          </a:solidFill>
                          <a:latin typeface="+mn-lt"/>
                          <a:ea typeface="+mn-ea"/>
                          <a:cs typeface="+mn-cs"/>
                        </a:rPr>
                        <a:t>Last Name</a:t>
                      </a:r>
                      <a:r>
                        <a:rPr lang="zh-TW" altLang="zh-TW" sz="1400" kern="1200" dirty="0">
                          <a:solidFill>
                            <a:srgbClr val="003399"/>
                          </a:solidFill>
                          <a:latin typeface="+mn-lt"/>
                          <a:ea typeface="+mn-ea"/>
                          <a:cs typeface="+mn-cs"/>
                        </a:rPr>
                        <a:t>（姓）的順序寫錯、姓名拼錯、稱謂選擇錯誤（如</a:t>
                      </a:r>
                      <a:r>
                        <a:rPr lang="en-US" altLang="zh-TW" sz="1400" kern="1200" dirty="0">
                          <a:solidFill>
                            <a:srgbClr val="003399"/>
                          </a:solidFill>
                          <a:latin typeface="+mn-lt"/>
                          <a:ea typeface="+mn-ea"/>
                          <a:cs typeface="+mn-cs"/>
                        </a:rPr>
                        <a:t>Mr.</a:t>
                      </a:r>
                      <a:r>
                        <a:rPr lang="zh-TW" altLang="zh-TW" sz="1400" kern="1200" dirty="0">
                          <a:solidFill>
                            <a:srgbClr val="003399"/>
                          </a:solidFill>
                          <a:latin typeface="+mn-lt"/>
                          <a:ea typeface="+mn-ea"/>
                          <a:cs typeface="+mn-cs"/>
                        </a:rPr>
                        <a:t>、</a:t>
                      </a:r>
                      <a:r>
                        <a:rPr lang="en-US" altLang="zh-TW" sz="1400" kern="1200" dirty="0">
                          <a:solidFill>
                            <a:srgbClr val="003399"/>
                          </a:solidFill>
                          <a:latin typeface="+mn-lt"/>
                          <a:ea typeface="+mn-ea"/>
                          <a:cs typeface="+mn-cs"/>
                        </a:rPr>
                        <a:t>Ms.</a:t>
                      </a:r>
                      <a:r>
                        <a:rPr lang="zh-TW" altLang="zh-TW" sz="1400" kern="1200" dirty="0">
                          <a:solidFill>
                            <a:srgbClr val="003399"/>
                          </a:solidFill>
                          <a:latin typeface="+mn-lt"/>
                          <a:ea typeface="+mn-ea"/>
                          <a:cs typeface="+mn-cs"/>
                        </a:rPr>
                        <a:t>）等，多數可以透過支付手續費用後直接向訂票單位申請更改。不過部分</a:t>
                      </a:r>
                      <a:r>
                        <a:rPr lang="zh-TW" altLang="zh-TW" sz="1400" kern="1200" dirty="0">
                          <a:solidFill>
                            <a:srgbClr val="003399"/>
                          </a:solidFill>
                          <a:highlight>
                            <a:srgbClr val="FFFF00"/>
                          </a:highlight>
                          <a:latin typeface="+mn-lt"/>
                          <a:ea typeface="+mn-ea"/>
                          <a:cs typeface="+mn-cs"/>
                        </a:rPr>
                        <a:t>國家因法律規定允許姓名變更，如冠夫姓等，若機票上姓名與護照不符，必須提供相關的法律證明文件，航空公司或平台才會受理。</a:t>
                      </a:r>
                      <a:endParaRPr lang="zh-TW" altLang="en-US" sz="1600" b="1" kern="1200" dirty="0">
                        <a:solidFill>
                          <a:srgbClr val="003399"/>
                        </a:solidFill>
                        <a:highlight>
                          <a:srgbClr val="FFFF00"/>
                        </a:highlight>
                        <a:latin typeface="+mn-lt"/>
                        <a:ea typeface="+mn-ea"/>
                        <a:cs typeface="+mn-cs"/>
                      </a:endParaRPr>
                    </a:p>
                  </a:txBody>
                  <a:tcPr marL="68580" marR="68580" marT="34290" marB="34290"/>
                </a:tc>
                <a:extLst>
                  <a:ext uri="{0D108BD9-81ED-4DB2-BD59-A6C34878D82A}">
                    <a16:rowId xmlns:a16="http://schemas.microsoft.com/office/drawing/2014/main" val="10004"/>
                  </a:ext>
                </a:extLst>
              </a:tr>
            </a:tbl>
          </a:graphicData>
        </a:graphic>
      </p:graphicFrame>
      <p:sp>
        <p:nvSpPr>
          <p:cNvPr id="2" name="Rectangle 2">
            <a:extLst>
              <a:ext uri="{FF2B5EF4-FFF2-40B4-BE49-F238E27FC236}">
                <a16:creationId xmlns:a16="http://schemas.microsoft.com/office/drawing/2014/main" id="{95D6C2E7-BE4F-41A0-BFC4-43E8FD32254F}"/>
              </a:ext>
            </a:extLst>
          </p:cNvPr>
          <p:cNvSpPr txBox="1">
            <a:spLocks noChangeArrowheads="1"/>
          </p:cNvSpPr>
          <p:nvPr/>
        </p:nvSpPr>
        <p:spPr bwMode="auto">
          <a:xfrm>
            <a:off x="319177" y="-1"/>
            <a:ext cx="11654287" cy="596789"/>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3200" kern="0" dirty="0">
                <a:solidFill>
                  <a:schemeClr val="bg1"/>
                </a:solidFill>
                <a:ea typeface="新細明體" panose="02020500000000000000" pitchFamily="18" charset="-120"/>
              </a:rPr>
              <a:t> </a:t>
            </a:r>
            <a:r>
              <a:rPr lang="zh-TW" altLang="en-US" sz="3200" kern="0" dirty="0">
                <a:solidFill>
                  <a:schemeClr val="bg1"/>
                </a:solidFill>
                <a:ea typeface="新細明體" panose="02020500000000000000" pitchFamily="18" charset="-120"/>
              </a:rPr>
              <a:t>                      </a:t>
            </a:r>
            <a:r>
              <a:rPr lang="en-US" altLang="zh-TW" sz="2000" kern="0" dirty="0">
                <a:solidFill>
                  <a:schemeClr val="bg1"/>
                </a:solidFill>
                <a:ea typeface="新細明體" panose="02020500000000000000" pitchFamily="18" charset="-120"/>
              </a:rPr>
              <a:t>Seven B2C Business Model (</a:t>
            </a:r>
            <a:r>
              <a:rPr lang="zh-TW" altLang="en-US" sz="2000" kern="0" dirty="0">
                <a:solidFill>
                  <a:schemeClr val="bg1"/>
                </a:solidFill>
                <a:ea typeface="新細明體" panose="02020500000000000000" pitchFamily="18" charset="-120"/>
              </a:rPr>
              <a:t>七個不同的 </a:t>
            </a:r>
            <a:r>
              <a:rPr lang="en-US" altLang="zh-TW" sz="2000" kern="0" dirty="0">
                <a:solidFill>
                  <a:schemeClr val="bg1"/>
                </a:solidFill>
                <a:ea typeface="新細明體" panose="02020500000000000000" pitchFamily="18" charset="-120"/>
              </a:rPr>
              <a:t>B2C</a:t>
            </a:r>
            <a:r>
              <a:rPr lang="zh-TW" altLang="en-US" sz="2000" kern="0" dirty="0">
                <a:solidFill>
                  <a:schemeClr val="bg1"/>
                </a:solidFill>
                <a:ea typeface="新細明體" panose="02020500000000000000" pitchFamily="18" charset="-120"/>
              </a:rPr>
              <a:t> 商業模式</a:t>
            </a:r>
            <a:r>
              <a:rPr lang="en-US" altLang="zh-TW" sz="2000" kern="0" dirty="0">
                <a:solidFill>
                  <a:schemeClr val="bg1"/>
                </a:solidFill>
                <a:ea typeface="新細明體" panose="02020500000000000000" pitchFamily="18" charset="-120"/>
              </a:rPr>
              <a:t>)</a:t>
            </a:r>
            <a:endParaRPr lang="en-US" altLang="zh-TW" sz="3200" kern="0" dirty="0">
              <a:solidFill>
                <a:schemeClr val="bg1"/>
              </a:solidFill>
              <a:ea typeface="新細明體" panose="02020500000000000000" pitchFamily="18" charset="-12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5D6C2E7-BE4F-41A0-BFC4-43E8FD32254F}"/>
              </a:ext>
            </a:extLst>
          </p:cNvPr>
          <p:cNvSpPr txBox="1">
            <a:spLocks noChangeArrowheads="1"/>
          </p:cNvSpPr>
          <p:nvPr/>
        </p:nvSpPr>
        <p:spPr bwMode="auto">
          <a:xfrm>
            <a:off x="0" y="-1936"/>
            <a:ext cx="12147177" cy="585418"/>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3200" kern="0" dirty="0">
                <a:solidFill>
                  <a:schemeClr val="bg1"/>
                </a:solidFill>
                <a:ea typeface="新細明體" panose="02020500000000000000" pitchFamily="18" charset="-120"/>
              </a:rPr>
              <a:t> </a:t>
            </a:r>
            <a:r>
              <a:rPr lang="en-US" altLang="zh-TW" sz="2000" kern="0" dirty="0">
                <a:solidFill>
                  <a:schemeClr val="bg1"/>
                </a:solidFill>
                <a:ea typeface="新細明體" panose="02020500000000000000" pitchFamily="18" charset="-120"/>
              </a:rPr>
              <a:t>                                                             </a:t>
            </a:r>
            <a:r>
              <a:rPr lang="en-US" altLang="zh-TW" sz="2000" kern="0" dirty="0" err="1">
                <a:solidFill>
                  <a:schemeClr val="bg1"/>
                </a:solidFill>
                <a:ea typeface="新細明體" panose="02020500000000000000" pitchFamily="18" charset="-120"/>
              </a:rPr>
              <a:t>Foodpanda</a:t>
            </a:r>
            <a:r>
              <a:rPr lang="zh-TW" altLang="en-US" sz="2000" kern="0" dirty="0">
                <a:solidFill>
                  <a:schemeClr val="bg1"/>
                </a:solidFill>
                <a:ea typeface="新細明體" panose="02020500000000000000" pitchFamily="18" charset="-120"/>
              </a:rPr>
              <a:t>偏向是</a:t>
            </a:r>
            <a:r>
              <a:rPr lang="zh-TW" altLang="zh-TW" sz="2000" kern="0" dirty="0">
                <a:solidFill>
                  <a:schemeClr val="bg1"/>
                </a:solidFill>
                <a:ea typeface="新細明體" panose="02020500000000000000" pitchFamily="18" charset="-120"/>
              </a:rPr>
              <a:t>交易仲介</a:t>
            </a:r>
            <a:r>
              <a:rPr lang="zh-TW" altLang="en-US" sz="2000" kern="0" dirty="0">
                <a:solidFill>
                  <a:schemeClr val="bg1"/>
                </a:solidFill>
                <a:ea typeface="新細明體" panose="02020500000000000000" pitchFamily="18" charset="-120"/>
              </a:rPr>
              <a:t> </a:t>
            </a:r>
            <a:r>
              <a:rPr lang="en-US" altLang="zh-TW" sz="2000" kern="0" dirty="0">
                <a:solidFill>
                  <a:schemeClr val="bg1"/>
                </a:solidFill>
                <a:ea typeface="新細明體" panose="02020500000000000000" pitchFamily="18" charset="-120"/>
              </a:rPr>
              <a:t>?</a:t>
            </a:r>
          </a:p>
        </p:txBody>
      </p:sp>
      <p:sp>
        <p:nvSpPr>
          <p:cNvPr id="3" name="文字方塊 2">
            <a:extLst>
              <a:ext uri="{FF2B5EF4-FFF2-40B4-BE49-F238E27FC236}">
                <a16:creationId xmlns:a16="http://schemas.microsoft.com/office/drawing/2014/main" id="{C6EA7E99-31C4-40E2-A3D4-757013AC131D}"/>
              </a:ext>
            </a:extLst>
          </p:cNvPr>
          <p:cNvSpPr txBox="1"/>
          <p:nvPr/>
        </p:nvSpPr>
        <p:spPr>
          <a:xfrm flipH="1">
            <a:off x="367552" y="735955"/>
            <a:ext cx="11546542" cy="4893647"/>
          </a:xfrm>
          <a:prstGeom prst="rect">
            <a:avLst/>
          </a:prstGeom>
          <a:noFill/>
        </p:spPr>
        <p:txBody>
          <a:bodyPr wrap="square" rtlCol="0">
            <a:spAutoFit/>
          </a:bodyPr>
          <a:lstStyle/>
          <a:p>
            <a:r>
              <a:rPr lang="en-US" altLang="zh-TW" sz="1600" b="1" dirty="0">
                <a:solidFill>
                  <a:srgbClr val="003399"/>
                </a:solidFill>
              </a:rPr>
              <a:t>(0308.21)</a:t>
            </a:r>
            <a:r>
              <a:rPr lang="en-US" altLang="zh-TW" dirty="0">
                <a:effectLst/>
              </a:rPr>
              <a:t> </a:t>
            </a:r>
            <a:r>
              <a:rPr lang="zh-TW" altLang="en-US" sz="1600" b="1" dirty="0">
                <a:solidFill>
                  <a:srgbClr val="003399"/>
                </a:solidFill>
              </a:rPr>
              <a:t>「康是美」率先上架 </a:t>
            </a:r>
            <a:r>
              <a:rPr lang="en-US" altLang="zh-TW" sz="1600" b="1" dirty="0" err="1">
                <a:solidFill>
                  <a:srgbClr val="003399"/>
                </a:solidFill>
              </a:rPr>
              <a:t>Foodpanda</a:t>
            </a:r>
            <a:r>
              <a:rPr lang="en-US" altLang="zh-TW" sz="1600" b="1" dirty="0">
                <a:solidFill>
                  <a:srgbClr val="003399"/>
                </a:solidFill>
              </a:rPr>
              <a:t> </a:t>
            </a:r>
            <a:r>
              <a:rPr lang="zh-TW" altLang="en-US" sz="1600" b="1" dirty="0">
                <a:solidFill>
                  <a:srgbClr val="003399"/>
                </a:solidFill>
                <a:highlight>
                  <a:srgbClr val="FFFF00"/>
                </a:highlight>
              </a:rPr>
              <a:t>藥妝外送</a:t>
            </a:r>
            <a:r>
              <a:rPr lang="zh-TW" altLang="en-US" sz="1600" b="1" dirty="0">
                <a:solidFill>
                  <a:srgbClr val="003399"/>
                </a:solidFill>
              </a:rPr>
              <a:t>限時享滿額</a:t>
            </a:r>
            <a:r>
              <a:rPr lang="en-US" altLang="zh-TW" sz="1600" b="1" dirty="0">
                <a:solidFill>
                  <a:srgbClr val="003399"/>
                </a:solidFill>
              </a:rPr>
              <a:t>7</a:t>
            </a:r>
            <a:r>
              <a:rPr lang="zh-TW" altLang="en-US" sz="1600" b="1" dirty="0">
                <a:solidFill>
                  <a:srgbClr val="003399"/>
                </a:solidFill>
              </a:rPr>
              <a:t>折</a:t>
            </a:r>
            <a:endParaRPr lang="en-US" altLang="zh-TW" sz="1600" b="1" dirty="0">
              <a:solidFill>
                <a:srgbClr val="003399"/>
              </a:solidFill>
            </a:endParaRP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sz="1600" b="1" dirty="0">
                <a:solidFill>
                  <a:srgbClr val="003399"/>
                </a:solidFill>
                <a:effectLst/>
              </a:rPr>
              <a:t>          不只</a:t>
            </a:r>
            <a:r>
              <a:rPr lang="zh-TW" altLang="en-US" sz="1600" b="1" dirty="0">
                <a:solidFill>
                  <a:srgbClr val="003399"/>
                </a:solidFill>
                <a:effectLst/>
                <a:highlight>
                  <a:srgbClr val="FFFF00"/>
                </a:highlight>
              </a:rPr>
              <a:t>美食餐點、生鮮雜貨</a:t>
            </a:r>
            <a:r>
              <a:rPr lang="zh-TW" altLang="en-US" sz="1600" b="1" dirty="0">
                <a:solidFill>
                  <a:srgbClr val="003399"/>
                </a:solidFill>
                <a:effectLst/>
              </a:rPr>
              <a:t>可以外送，為了滿足忙碌現代人全方位的生活需求，</a:t>
            </a:r>
            <a:r>
              <a:rPr lang="en-US" altLang="zh-TW" sz="1600" b="1" dirty="0" err="1">
                <a:solidFill>
                  <a:srgbClr val="003399"/>
                </a:solidFill>
                <a:effectLst/>
                <a:highlight>
                  <a:srgbClr val="FFFF00"/>
                </a:highlight>
              </a:rPr>
              <a:t>Foodpanda</a:t>
            </a:r>
            <a:r>
              <a:rPr lang="zh-TW" altLang="en-US" sz="1600" b="1" dirty="0">
                <a:solidFill>
                  <a:srgbClr val="003399"/>
                </a:solidFill>
                <a:effectLst/>
                <a:highlight>
                  <a:srgbClr val="FFFF00"/>
                </a:highlight>
              </a:rPr>
              <a:t>今宣布與</a:t>
            </a:r>
            <a:r>
              <a:rPr lang="zh-TW" altLang="en-US" sz="1600" b="1" dirty="0">
                <a:solidFill>
                  <a:srgbClr val="C00000"/>
                </a:solidFill>
                <a:effectLst/>
                <a:highlight>
                  <a:srgbClr val="FFFF00"/>
                </a:highlight>
              </a:rPr>
              <a:t>藥妝通路「康是美」率先合作</a:t>
            </a:r>
            <a:r>
              <a:rPr lang="zh-TW" altLang="en-US" sz="1600" b="1" dirty="0">
                <a:solidFill>
                  <a:srgbClr val="003399"/>
                </a:solidFill>
                <a:effectLst/>
                <a:highlight>
                  <a:srgbClr val="FFFF00"/>
                </a:highlight>
              </a:rPr>
              <a:t>，再擴大藥妝外送版圖</a:t>
            </a:r>
            <a:r>
              <a:rPr lang="zh-TW" altLang="en-US" sz="1600" b="1" dirty="0">
                <a:solidFill>
                  <a:srgbClr val="003399"/>
                </a:solidFill>
                <a:effectLst/>
              </a:rPr>
              <a:t>！目前全台已</a:t>
            </a:r>
            <a:r>
              <a:rPr lang="zh-TW" altLang="en-US" sz="1600" b="1" dirty="0">
                <a:solidFill>
                  <a:srgbClr val="003399"/>
                </a:solidFill>
                <a:effectLst/>
                <a:highlight>
                  <a:srgbClr val="FFFF00"/>
                </a:highlight>
              </a:rPr>
              <a:t>有 </a:t>
            </a:r>
            <a:r>
              <a:rPr lang="en-US" altLang="zh-TW" sz="1600" b="1" dirty="0">
                <a:solidFill>
                  <a:srgbClr val="003399"/>
                </a:solidFill>
                <a:effectLst/>
                <a:highlight>
                  <a:srgbClr val="FFFF00"/>
                </a:highlight>
              </a:rPr>
              <a:t>50</a:t>
            </a:r>
            <a:r>
              <a:rPr lang="zh-TW" altLang="en-US" sz="1600" b="1" dirty="0">
                <a:solidFill>
                  <a:srgbClr val="003399"/>
                </a:solidFill>
                <a:effectLst/>
                <a:highlight>
                  <a:srgbClr val="FFFF00"/>
                </a:highlight>
              </a:rPr>
              <a:t>間康是美門市</a:t>
            </a:r>
            <a:r>
              <a:rPr lang="zh-TW" altLang="en-US" sz="1600" b="1" dirty="0">
                <a:solidFill>
                  <a:srgbClr val="003399"/>
                </a:solidFill>
                <a:effectLst/>
              </a:rPr>
              <a:t>率先上線，共上架近 </a:t>
            </a:r>
            <a:r>
              <a:rPr lang="en-US" altLang="zh-TW" sz="1600" b="1" dirty="0">
                <a:solidFill>
                  <a:srgbClr val="003399"/>
                </a:solidFill>
                <a:effectLst/>
              </a:rPr>
              <a:t>1,600</a:t>
            </a:r>
            <a:r>
              <a:rPr lang="zh-TW" altLang="en-US" sz="1600" b="1" dirty="0">
                <a:solidFill>
                  <a:srgbClr val="003399"/>
                </a:solidFill>
                <a:effectLst/>
              </a:rPr>
              <a:t>項商品，涵蓋</a:t>
            </a:r>
            <a:r>
              <a:rPr lang="zh-TW" altLang="en-US" sz="1600" b="1" dirty="0">
                <a:solidFill>
                  <a:srgbClr val="C00000"/>
                </a:solidFill>
                <a:effectLst/>
              </a:rPr>
              <a:t>個人護理、彩妝美容、養生保健等各式日常用品</a:t>
            </a:r>
            <a:r>
              <a:rPr lang="zh-TW" altLang="en-US" sz="1600" b="1" dirty="0">
                <a:solidFill>
                  <a:srgbClr val="003399"/>
                </a:solidFill>
                <a:effectLst/>
              </a:rPr>
              <a:t>。歡慶合作，</a:t>
            </a:r>
            <a:r>
              <a:rPr lang="en-US" altLang="zh-TW" sz="1600" b="1" dirty="0" err="1">
                <a:solidFill>
                  <a:srgbClr val="003399"/>
                </a:solidFill>
                <a:effectLst/>
              </a:rPr>
              <a:t>foodpanda</a:t>
            </a:r>
            <a:r>
              <a:rPr lang="zh-TW" altLang="en-US" sz="1600" b="1" dirty="0">
                <a:solidFill>
                  <a:srgbClr val="003399"/>
                </a:solidFill>
                <a:effectLst/>
              </a:rPr>
              <a:t>即日起至</a:t>
            </a:r>
            <a:r>
              <a:rPr lang="en-US" altLang="zh-TW" sz="1600" b="1" dirty="0">
                <a:solidFill>
                  <a:srgbClr val="003399"/>
                </a:solidFill>
                <a:effectLst/>
              </a:rPr>
              <a:t>3</a:t>
            </a:r>
            <a:r>
              <a:rPr lang="zh-TW" altLang="en-US" sz="1600" b="1" dirty="0">
                <a:solidFill>
                  <a:srgbClr val="003399"/>
                </a:solidFill>
                <a:effectLst/>
              </a:rPr>
              <a:t>月</a:t>
            </a:r>
            <a:r>
              <a:rPr lang="en-US" altLang="zh-TW" sz="1600" b="1" dirty="0">
                <a:solidFill>
                  <a:srgbClr val="003399"/>
                </a:solidFill>
                <a:effectLst/>
              </a:rPr>
              <a:t>21</a:t>
            </a:r>
            <a:r>
              <a:rPr lang="zh-TW" altLang="en-US" sz="1600" b="1" dirty="0">
                <a:solidFill>
                  <a:srgbClr val="003399"/>
                </a:solidFill>
                <a:effectLst/>
              </a:rPr>
              <a:t>日更推出限時限量滿額</a:t>
            </a:r>
            <a:r>
              <a:rPr lang="en-US" altLang="zh-TW" sz="1600" b="1" dirty="0">
                <a:solidFill>
                  <a:srgbClr val="003399"/>
                </a:solidFill>
                <a:effectLst/>
              </a:rPr>
              <a:t>99</a:t>
            </a:r>
            <a:r>
              <a:rPr lang="zh-TW" altLang="en-US" sz="1600" b="1" dirty="0">
                <a:solidFill>
                  <a:srgbClr val="003399"/>
                </a:solidFill>
                <a:effectLst/>
              </a:rPr>
              <a:t>元享</a:t>
            </a:r>
            <a:r>
              <a:rPr lang="en-US" altLang="zh-TW" sz="1600" b="1" dirty="0">
                <a:solidFill>
                  <a:srgbClr val="003399"/>
                </a:solidFill>
                <a:effectLst/>
              </a:rPr>
              <a:t>7</a:t>
            </a:r>
            <a:r>
              <a:rPr lang="zh-TW" altLang="en-US" sz="1600" b="1" dirty="0">
                <a:solidFill>
                  <a:srgbClr val="003399"/>
                </a:solidFill>
                <a:effectLst/>
              </a:rPr>
              <a:t>折的優惠活動，最高可折抵</a:t>
            </a:r>
            <a:r>
              <a:rPr lang="en-US" altLang="zh-TW" sz="1600" b="1" dirty="0">
                <a:solidFill>
                  <a:srgbClr val="003399"/>
                </a:solidFill>
                <a:effectLst/>
              </a:rPr>
              <a:t>100</a:t>
            </a:r>
            <a:r>
              <a:rPr lang="zh-TW" altLang="en-US" sz="1600" b="1" dirty="0">
                <a:solidFill>
                  <a:srgbClr val="003399"/>
                </a:solidFill>
                <a:effectLst/>
              </a:rPr>
              <a:t>元。</a:t>
            </a:r>
            <a:endParaRPr lang="en-US" altLang="zh-TW" sz="1600" b="1" dirty="0">
              <a:solidFill>
                <a:srgbClr val="003399"/>
              </a:solidFill>
              <a:effectLst/>
            </a:endParaRPr>
          </a:p>
          <a:p>
            <a:endParaRPr lang="en-US" altLang="zh-TW" sz="1600" b="1" dirty="0">
              <a:solidFill>
                <a:srgbClr val="003399"/>
              </a:solidFill>
            </a:endParaRPr>
          </a:p>
          <a:p>
            <a:r>
              <a:rPr lang="zh-TW" altLang="en-US" sz="1600" b="1" i="0" dirty="0">
                <a:solidFill>
                  <a:srgbClr val="003399"/>
                </a:solidFill>
                <a:effectLst/>
                <a:latin typeface="Noto Sans TC"/>
              </a:rPr>
              <a:t>        </a:t>
            </a:r>
            <a:r>
              <a:rPr lang="en-US" altLang="zh-TW" sz="1600" b="1" i="0" dirty="0" err="1">
                <a:solidFill>
                  <a:srgbClr val="003399"/>
                </a:solidFill>
                <a:effectLst/>
                <a:latin typeface="Noto Sans TC"/>
              </a:rPr>
              <a:t>Foodpanda</a:t>
            </a:r>
            <a:r>
              <a:rPr lang="en-US" altLang="zh-TW" sz="1600" b="1" i="0" dirty="0">
                <a:solidFill>
                  <a:srgbClr val="003399"/>
                </a:solidFill>
                <a:effectLst/>
                <a:latin typeface="Noto Sans TC"/>
              </a:rPr>
              <a:t> </a:t>
            </a:r>
            <a:r>
              <a:rPr lang="zh-TW" altLang="en-US" sz="1600" b="1" i="0" dirty="0">
                <a:solidFill>
                  <a:srgbClr val="003399"/>
                </a:solidFill>
                <a:effectLst/>
                <a:latin typeface="Noto Sans TC"/>
              </a:rPr>
              <a:t>資深公共事務經理郭昕宜表示：「</a:t>
            </a:r>
            <a:r>
              <a:rPr lang="en-US" altLang="zh-TW" sz="1600" b="1" i="0" dirty="0" err="1">
                <a:solidFill>
                  <a:srgbClr val="003399"/>
                </a:solidFill>
                <a:effectLst/>
                <a:latin typeface="Noto Sans TC"/>
              </a:rPr>
              <a:t>foodpanda</a:t>
            </a:r>
            <a:r>
              <a:rPr lang="zh-TW" altLang="en-US" sz="1600" b="1" i="0" dirty="0">
                <a:solidFill>
                  <a:srgbClr val="003399"/>
                </a:solidFill>
                <a:effectLst/>
                <a:latin typeface="Noto Sans TC"/>
              </a:rPr>
              <a:t>持續拓展藥妝外送版圖，</a:t>
            </a:r>
            <a:r>
              <a:rPr lang="zh-TW" altLang="en-US" sz="1600" b="1" i="0" dirty="0">
                <a:solidFill>
                  <a:srgbClr val="C00000"/>
                </a:solidFill>
                <a:effectLst/>
                <a:latin typeface="Noto Sans TC"/>
              </a:rPr>
              <a:t>透過觀察</a:t>
            </a:r>
            <a:r>
              <a:rPr lang="zh-TW" altLang="en-US" sz="1600" b="1" i="0" dirty="0">
                <a:solidFill>
                  <a:srgbClr val="C00000"/>
                </a:solidFill>
                <a:effectLst/>
                <a:highlight>
                  <a:srgbClr val="FFFF00"/>
                </a:highlight>
                <a:latin typeface="Noto Sans TC"/>
              </a:rPr>
              <a:t>數據發現</a:t>
            </a:r>
            <a:r>
              <a:rPr lang="zh-TW" altLang="en-US" sz="1600" b="1" i="0" dirty="0">
                <a:solidFill>
                  <a:srgbClr val="C00000"/>
                </a:solidFill>
                <a:effectLst/>
                <a:latin typeface="Noto Sans TC"/>
              </a:rPr>
              <a:t>，女性用品</a:t>
            </a:r>
            <a:r>
              <a:rPr lang="zh-TW" altLang="en-US" sz="1600" b="1" i="0" dirty="0">
                <a:solidFill>
                  <a:srgbClr val="C00000"/>
                </a:solidFill>
                <a:effectLst/>
                <a:highlight>
                  <a:srgbClr val="FFFF00"/>
                </a:highlight>
                <a:latin typeface="Noto Sans TC"/>
              </a:rPr>
              <a:t>如衛生棉及護髮膜</a:t>
            </a:r>
            <a:r>
              <a:rPr lang="zh-TW" altLang="en-US" sz="1600" b="1" i="0" dirty="0">
                <a:solidFill>
                  <a:srgbClr val="C00000"/>
                </a:solidFill>
                <a:effectLst/>
                <a:latin typeface="Noto Sans TC"/>
              </a:rPr>
              <a:t>最為熱賣</a:t>
            </a:r>
            <a:r>
              <a:rPr lang="zh-TW" altLang="en-US" sz="1600" b="1" i="0" dirty="0">
                <a:solidFill>
                  <a:srgbClr val="003399"/>
                </a:solidFill>
                <a:effectLst/>
                <a:latin typeface="Noto Sans TC"/>
              </a:rPr>
              <a:t>。預計今年底將有逾半數康是美成為</a:t>
            </a:r>
            <a:r>
              <a:rPr lang="en-US" altLang="zh-TW" sz="1600" b="1" i="0" dirty="0" err="1">
                <a:solidFill>
                  <a:srgbClr val="003399"/>
                </a:solidFill>
                <a:effectLst/>
                <a:latin typeface="Noto Sans TC"/>
              </a:rPr>
              <a:t>foodpanda</a:t>
            </a:r>
            <a:r>
              <a:rPr lang="zh-TW" altLang="en-US" sz="1600" b="1" i="0" dirty="0">
                <a:solidFill>
                  <a:srgbClr val="003399"/>
                </a:solidFill>
                <a:effectLst/>
                <a:latin typeface="Noto Sans TC"/>
              </a:rPr>
              <a:t>合作門市，持續提升商品多元性與服務廣度。」</a:t>
            </a:r>
            <a:endParaRPr lang="zh-TW" altLang="en-US" sz="1600" b="1" dirty="0">
              <a:solidFill>
                <a:srgbClr val="003399"/>
              </a:solidFill>
            </a:endParaRPr>
          </a:p>
        </p:txBody>
      </p:sp>
      <p:pic>
        <p:nvPicPr>
          <p:cNvPr id="6146" name="Picture 2" descr="foodpanda率先合作康是美，上千款商品20分鐘馬上點馬上到。圖／foodpanda提供">
            <a:extLst>
              <a:ext uri="{FF2B5EF4-FFF2-40B4-BE49-F238E27FC236}">
                <a16:creationId xmlns:a16="http://schemas.microsoft.com/office/drawing/2014/main" id="{73F4F425-055D-4961-BB7B-FB9136153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85" y="1565600"/>
            <a:ext cx="3076538" cy="18634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93976EB1-398D-0CF9-475B-4209A70E0406}"/>
              </a:ext>
            </a:extLst>
          </p:cNvPr>
          <p:cNvSpPr txBox="1"/>
          <p:nvPr/>
        </p:nvSpPr>
        <p:spPr>
          <a:xfrm>
            <a:off x="3764132" y="1683521"/>
            <a:ext cx="8149961" cy="1846659"/>
          </a:xfrm>
          <a:prstGeom prst="rect">
            <a:avLst/>
          </a:prstGeom>
          <a:noFill/>
        </p:spPr>
        <p:txBody>
          <a:bodyPr wrap="square" rtlCol="0">
            <a:spAutoFit/>
          </a:bodyPr>
          <a:lstStyle/>
          <a:p>
            <a:r>
              <a:rPr lang="en-US"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600" b="1" kern="100" dirty="0" err="1">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Foodpanda</a:t>
            </a:r>
            <a:r>
              <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和 </a:t>
            </a:r>
            <a:r>
              <a:rPr lang="en-US"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Uber Eats</a:t>
            </a:r>
            <a:r>
              <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非常相似，同樣屬於</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交易仲介</a:t>
            </a:r>
            <a:r>
              <a:rPr lang="en-US"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(Transaction Broker)</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模式</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600" kern="100" dirty="0" err="1">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Foodpanda</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連接餐廳、外送員和消費者，充當平台的中介角色，讓消費者能夠快速訂餐並接收配送服務</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600" kern="100" dirty="0" err="1">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Foodpanda</a:t>
            </a:r>
            <a:r>
              <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通過每一筆交易來</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賺取佣金或服務費</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dirty="0"/>
              <a:t>        </a:t>
            </a:r>
            <a:r>
              <a:rPr lang="zh-TW" altLang="en-US" sz="1600" dirty="0">
                <a:highlight>
                  <a:srgbClr val="FFFF00"/>
                </a:highlight>
              </a:rPr>
              <a:t>平台</a:t>
            </a:r>
            <a:r>
              <a:rPr lang="zh-TW" altLang="en-US" sz="1600" dirty="0"/>
              <a:t>從每筆訂單中抽成（佣金或服務費）：這是典型的</a:t>
            </a:r>
            <a:r>
              <a:rPr lang="zh-TW" altLang="en-US" sz="1600" dirty="0">
                <a:highlight>
                  <a:srgbClr val="FFFF00"/>
                </a:highlight>
              </a:rPr>
              <a:t>交易仲介平台商業模式</a:t>
            </a:r>
            <a:r>
              <a:rPr lang="zh-TW" altLang="en-US" sz="1600" dirty="0"/>
              <a:t>：賺取</a:t>
            </a:r>
            <a:r>
              <a:rPr lang="zh-TW" altLang="en-US" sz="1600" dirty="0">
                <a:highlight>
                  <a:srgbClr val="FFFF00"/>
                </a:highlight>
              </a:rPr>
              <a:t>「撮合費用（</a:t>
            </a:r>
            <a:r>
              <a:rPr lang="en-US" altLang="zh-TW" sz="1600" dirty="0">
                <a:highlight>
                  <a:srgbClr val="FFFF00"/>
                </a:highlight>
              </a:rPr>
              <a:t>commission</a:t>
            </a:r>
            <a:r>
              <a:rPr lang="zh-TW" altLang="en-US" sz="1600" dirty="0"/>
              <a:t>）」而非銷售利潤。餐廳通常需</a:t>
            </a:r>
            <a:r>
              <a:rPr lang="zh-TW" altLang="en-US" sz="1600" dirty="0">
                <a:highlight>
                  <a:srgbClr val="FFFF00"/>
                </a:highlight>
              </a:rPr>
              <a:t>付 </a:t>
            </a:r>
            <a:r>
              <a:rPr lang="en-US" altLang="zh-TW" sz="1600" dirty="0">
                <a:highlight>
                  <a:srgbClr val="FFFF00"/>
                </a:highlight>
              </a:rPr>
              <a:t>20–30% </a:t>
            </a:r>
            <a:r>
              <a:rPr lang="zh-TW" altLang="en-US" sz="1600" dirty="0">
                <a:highlight>
                  <a:srgbClr val="FFFF00"/>
                </a:highlight>
              </a:rPr>
              <a:t>抽成</a:t>
            </a:r>
            <a:r>
              <a:rPr lang="zh-TW" altLang="en-US" sz="1600" dirty="0"/>
              <a:t>，消費者也可能付</a:t>
            </a:r>
            <a:r>
              <a:rPr lang="zh-TW" altLang="en-US" sz="1600" dirty="0">
                <a:highlight>
                  <a:srgbClr val="FFFF00"/>
                </a:highlight>
              </a:rPr>
              <a:t>外送費或平台費用</a:t>
            </a:r>
            <a:r>
              <a:rPr lang="zh-TW" altLang="en-US" sz="1600" dirty="0"/>
              <a:t>。</a:t>
            </a:r>
          </a:p>
        </p:txBody>
      </p:sp>
    </p:spTree>
    <p:extLst>
      <p:ext uri="{BB962C8B-B14F-4D97-AF65-F5344CB8AC3E}">
        <p14:creationId xmlns:p14="http://schemas.microsoft.com/office/powerpoint/2010/main" val="3238404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79E18-45AA-CBBA-1912-8BAAF9A40D29}"/>
            </a:ext>
          </a:extLst>
        </p:cNvPr>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1417F88D-D655-9772-C7DA-712B128FF023}"/>
              </a:ext>
            </a:extLst>
          </p:cNvPr>
          <p:cNvGraphicFramePr>
            <a:graphicFrameLocks noGrp="1"/>
          </p:cNvGraphicFramePr>
          <p:nvPr>
            <p:extLst>
              <p:ext uri="{D42A27DB-BD31-4B8C-83A1-F6EECF244321}">
                <p14:modId xmlns:p14="http://schemas.microsoft.com/office/powerpoint/2010/main" val="327355527"/>
              </p:ext>
            </p:extLst>
          </p:nvPr>
        </p:nvGraphicFramePr>
        <p:xfrm>
          <a:off x="174172" y="506459"/>
          <a:ext cx="11495312" cy="1608897"/>
        </p:xfrm>
        <a:graphic>
          <a:graphicData uri="http://schemas.openxmlformats.org/drawingml/2006/table">
            <a:tbl>
              <a:tblPr firstRow="1" bandRow="1">
                <a:tableStyleId>{5C22544A-7EE6-4342-B048-85BDC9FD1C3A}</a:tableStyleId>
              </a:tblPr>
              <a:tblGrid>
                <a:gridCol w="435308">
                  <a:extLst>
                    <a:ext uri="{9D8B030D-6E8A-4147-A177-3AD203B41FA5}">
                      <a16:colId xmlns:a16="http://schemas.microsoft.com/office/drawing/2014/main" val="1946247676"/>
                    </a:ext>
                  </a:extLst>
                </a:gridCol>
                <a:gridCol w="1850608">
                  <a:extLst>
                    <a:ext uri="{9D8B030D-6E8A-4147-A177-3AD203B41FA5}">
                      <a16:colId xmlns:a16="http://schemas.microsoft.com/office/drawing/2014/main" val="20000"/>
                    </a:ext>
                  </a:extLst>
                </a:gridCol>
                <a:gridCol w="2402923">
                  <a:extLst>
                    <a:ext uri="{9D8B030D-6E8A-4147-A177-3AD203B41FA5}">
                      <a16:colId xmlns:a16="http://schemas.microsoft.com/office/drawing/2014/main" val="20001"/>
                    </a:ext>
                  </a:extLst>
                </a:gridCol>
                <a:gridCol w="1358133">
                  <a:extLst>
                    <a:ext uri="{9D8B030D-6E8A-4147-A177-3AD203B41FA5}">
                      <a16:colId xmlns:a16="http://schemas.microsoft.com/office/drawing/2014/main" val="20002"/>
                    </a:ext>
                  </a:extLst>
                </a:gridCol>
                <a:gridCol w="2335770">
                  <a:extLst>
                    <a:ext uri="{9D8B030D-6E8A-4147-A177-3AD203B41FA5}">
                      <a16:colId xmlns:a16="http://schemas.microsoft.com/office/drawing/2014/main" val="20003"/>
                    </a:ext>
                  </a:extLst>
                </a:gridCol>
                <a:gridCol w="3112570">
                  <a:extLst>
                    <a:ext uri="{9D8B030D-6E8A-4147-A177-3AD203B41FA5}">
                      <a16:colId xmlns:a16="http://schemas.microsoft.com/office/drawing/2014/main" val="20004"/>
                    </a:ext>
                  </a:extLst>
                </a:gridCol>
              </a:tblGrid>
              <a:tr h="391945">
                <a:tc>
                  <a:txBody>
                    <a:bodyPr/>
                    <a:lstStyle/>
                    <a:p>
                      <a:endParaRPr lang="zh-TW" altLang="en-US" sz="1400" dirty="0"/>
                    </a:p>
                  </a:txBody>
                  <a:tcPr marL="68580" marR="68580" marT="34290" marB="34290"/>
                </a:tc>
                <a:tc>
                  <a:txBody>
                    <a:bodyPr/>
                    <a:lstStyle/>
                    <a:p>
                      <a:r>
                        <a:rPr lang="en-US" altLang="zh-TW" sz="1400" dirty="0"/>
                        <a:t>Business Model </a:t>
                      </a:r>
                      <a:endParaRPr lang="zh-TW" altLang="en-US" sz="1400" dirty="0"/>
                    </a:p>
                  </a:txBody>
                  <a:tcPr marL="68580" marR="68580" marT="34290" marB="34290"/>
                </a:tc>
                <a:tc>
                  <a:txBody>
                    <a:bodyPr/>
                    <a:lstStyle/>
                    <a:p>
                      <a:r>
                        <a:rPr lang="en-US" altLang="zh-TW" sz="1400" dirty="0"/>
                        <a:t>Variations</a:t>
                      </a:r>
                      <a:endParaRPr lang="zh-TW" altLang="en-US" sz="1400" dirty="0"/>
                    </a:p>
                  </a:txBody>
                  <a:tcPr marL="68580" marR="68580" marT="34290" marB="34290"/>
                </a:tc>
                <a:tc>
                  <a:txBody>
                    <a:bodyPr/>
                    <a:lstStyle/>
                    <a:p>
                      <a:r>
                        <a:rPr lang="en-US" altLang="zh-TW" sz="1400" dirty="0"/>
                        <a:t>Examples</a:t>
                      </a:r>
                      <a:endParaRPr lang="zh-TW" altLang="en-US" sz="1400" dirty="0"/>
                    </a:p>
                  </a:txBody>
                  <a:tcPr marL="68580" marR="68580" marT="34290" marB="34290"/>
                </a:tc>
                <a:tc>
                  <a:txBody>
                    <a:bodyPr/>
                    <a:lstStyle/>
                    <a:p>
                      <a:r>
                        <a:rPr lang="en-US" altLang="zh-TW" sz="1400" dirty="0"/>
                        <a:t>Description</a:t>
                      </a:r>
                      <a:endParaRPr lang="zh-TW" altLang="en-US" sz="1400" dirty="0"/>
                    </a:p>
                  </a:txBody>
                  <a:tcPr marL="68580" marR="68580" marT="34290" marB="34290"/>
                </a:tc>
                <a:tc>
                  <a:txBody>
                    <a:bodyPr/>
                    <a:lstStyle/>
                    <a:p>
                      <a:r>
                        <a:rPr lang="en-US" altLang="zh-TW" sz="1400" dirty="0"/>
                        <a:t>Revenue Model</a:t>
                      </a:r>
                      <a:endParaRPr lang="zh-TW" altLang="en-US" sz="1400" dirty="0"/>
                    </a:p>
                  </a:txBody>
                  <a:tcPr marL="68580" marR="68580" marT="34290" marB="34290"/>
                </a:tc>
                <a:extLst>
                  <a:ext uri="{0D108BD9-81ED-4DB2-BD59-A6C34878D82A}">
                    <a16:rowId xmlns:a16="http://schemas.microsoft.com/office/drawing/2014/main" val="10000"/>
                  </a:ext>
                </a:extLst>
              </a:tr>
              <a:tr h="1216952">
                <a:tc>
                  <a:txBody>
                    <a:bodyPr/>
                    <a:lstStyle/>
                    <a:p>
                      <a:r>
                        <a:rPr lang="en-US" altLang="zh-TW" sz="1400" b="1" dirty="0">
                          <a:solidFill>
                            <a:srgbClr val="003399"/>
                          </a:solidFill>
                        </a:rPr>
                        <a:t>7</a:t>
                      </a:r>
                      <a:endParaRPr lang="zh-TW" altLang="en-US" sz="1400" b="1" dirty="0">
                        <a:solidFill>
                          <a:srgbClr val="003399"/>
                        </a:solidFill>
                      </a:endParaRPr>
                    </a:p>
                  </a:txBody>
                  <a:tcPr marL="68580" marR="68580" marT="34290" marB="34290"/>
                </a:tc>
                <a:tc>
                  <a:txBody>
                    <a:bodyPr/>
                    <a:lstStyle/>
                    <a:p>
                      <a:r>
                        <a:rPr lang="zh-TW" altLang="en-US" sz="1400" b="1" dirty="0">
                          <a:solidFill>
                            <a:srgbClr val="003399"/>
                          </a:solidFill>
                          <a:ea typeface="新細明體" panose="02020500000000000000" pitchFamily="18" charset="-120"/>
                        </a:rPr>
                        <a:t>市場創造者</a:t>
                      </a:r>
                      <a:r>
                        <a:rPr lang="en-US" altLang="zh-TW" sz="1400" b="1" dirty="0">
                          <a:solidFill>
                            <a:srgbClr val="003399"/>
                          </a:solidFill>
                          <a:ea typeface="+mn-ea"/>
                        </a:rPr>
                        <a:t>(Market Creator)</a:t>
                      </a:r>
                      <a:endParaRPr lang="zh-TW" altLang="en-US" sz="1400" b="1" dirty="0">
                        <a:solidFill>
                          <a:srgbClr val="003399"/>
                        </a:solidFill>
                      </a:endParaRPr>
                    </a:p>
                  </a:txBody>
                  <a:tcPr marL="68580" marR="68580" marT="34290" marB="34290"/>
                </a:tc>
                <a:tc>
                  <a:txBody>
                    <a:bodyPr/>
                    <a:lstStyle/>
                    <a:p>
                      <a:endParaRPr lang="zh-TW" altLang="en-US" sz="1400" dirty="0"/>
                    </a:p>
                  </a:txBody>
                  <a:tcPr marL="68580" marR="68580" marT="34290" marB="34290"/>
                </a:tc>
                <a:tc>
                  <a:txBody>
                    <a:bodyPr/>
                    <a:lstStyle/>
                    <a:p>
                      <a:r>
                        <a:rPr lang="en-US" altLang="zh-TW" sz="1400" dirty="0"/>
                        <a:t>eBay</a:t>
                      </a:r>
                    </a:p>
                    <a:p>
                      <a:r>
                        <a:rPr lang="en-US" altLang="zh-TW" sz="1400" dirty="0">
                          <a:solidFill>
                            <a:srgbClr val="FF0000"/>
                          </a:solidFill>
                        </a:rPr>
                        <a:t>Uber</a:t>
                      </a:r>
                    </a:p>
                    <a:p>
                      <a:r>
                        <a:rPr lang="en-US" altLang="zh-TW" sz="1400" dirty="0">
                          <a:solidFill>
                            <a:srgbClr val="FF0000"/>
                          </a:solidFill>
                        </a:rPr>
                        <a:t>Airbnb (</a:t>
                      </a:r>
                      <a:r>
                        <a:rPr lang="zh-TW" altLang="en-US" sz="1400" dirty="0">
                          <a:solidFill>
                            <a:srgbClr val="FF0000"/>
                          </a:solidFill>
                        </a:rPr>
                        <a:t>註</a:t>
                      </a:r>
                      <a:r>
                        <a:rPr lang="en-US" altLang="zh-TW" sz="1400" dirty="0">
                          <a:solidFill>
                            <a:srgbClr val="FF0000"/>
                          </a:solidFill>
                          <a:highlight>
                            <a:srgbClr val="FFFF00"/>
                          </a:highlight>
                        </a:rPr>
                        <a:t>1</a:t>
                      </a:r>
                      <a:r>
                        <a:rPr lang="en-US" altLang="zh-TW" sz="1400" dirty="0">
                          <a:solidFill>
                            <a:srgbClr val="FF0000"/>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highlight>
                            <a:srgbClr val="FFFF00"/>
                          </a:highlight>
                        </a:rPr>
                        <a:t>Youth hostel</a:t>
                      </a:r>
                      <a:endParaRPr lang="zh-TW" altLang="en-US" sz="1400" dirty="0">
                        <a:highlight>
                          <a:srgbClr val="FFFF00"/>
                        </a:highlight>
                      </a:endParaRPr>
                    </a:p>
                    <a:p>
                      <a:endParaRPr lang="en-US" altLang="zh-TW" sz="1400" dirty="0">
                        <a:solidFill>
                          <a:srgbClr val="FF0000"/>
                        </a:solidFill>
                      </a:endParaRPr>
                    </a:p>
                  </a:txBody>
                  <a:tcPr marL="68580" marR="68580" marT="34290" marB="34290"/>
                </a:tc>
                <a:tc>
                  <a:txBody>
                    <a:bodyPr/>
                    <a:lstStyle/>
                    <a:p>
                      <a:r>
                        <a:rPr lang="zh-TW" altLang="en-US" sz="1400" dirty="0">
                          <a:highlight>
                            <a:srgbClr val="FFFF00"/>
                          </a:highlight>
                        </a:rPr>
                        <a:t> </a:t>
                      </a:r>
                      <a:endParaRPr lang="en-US" altLang="zh-TW" sz="1400" dirty="0">
                        <a:highlight>
                          <a:srgbClr val="FFFF00"/>
                        </a:highlight>
                      </a:endParaRPr>
                    </a:p>
                    <a:p>
                      <a:endParaRPr lang="en-US" altLang="zh-TW" sz="1400" dirty="0">
                        <a:highlight>
                          <a:srgbClr val="FFFF00"/>
                        </a:highlight>
                      </a:endParaRPr>
                    </a:p>
                    <a:p>
                      <a:endParaRPr lang="en-US" altLang="zh-TW" sz="1400" dirty="0">
                        <a:highlight>
                          <a:srgbClr val="FFFF00"/>
                        </a:highlight>
                      </a:endParaRPr>
                    </a:p>
                    <a:p>
                      <a:r>
                        <a:rPr lang="en-US" altLang="zh-TW" sz="1400" dirty="0"/>
                        <a:t>Agoda</a:t>
                      </a:r>
                      <a:endParaRPr lang="zh-TW" altLang="en-US" sz="1400" dirty="0">
                        <a:highlight>
                          <a:srgbClr val="FFFF00"/>
                        </a:highlight>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Transaction fees</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a:highlight>
                            <a:srgbClr val="FFFF00"/>
                          </a:highlight>
                        </a:rPr>
                        <a:t> </a:t>
                      </a:r>
                      <a:endParaRPr lang="zh-TW" altLang="en-US" sz="1400" dirty="0"/>
                    </a:p>
                  </a:txBody>
                  <a:tcPr marL="68580" marR="68580" marT="34290" marB="34290"/>
                </a:tc>
                <a:extLst>
                  <a:ext uri="{0D108BD9-81ED-4DB2-BD59-A6C34878D82A}">
                    <a16:rowId xmlns:a16="http://schemas.microsoft.com/office/drawing/2014/main" val="10005"/>
                  </a:ext>
                </a:extLst>
              </a:tr>
            </a:tbl>
          </a:graphicData>
        </a:graphic>
      </p:graphicFrame>
      <p:sp>
        <p:nvSpPr>
          <p:cNvPr id="2" name="Rectangle 2">
            <a:extLst>
              <a:ext uri="{FF2B5EF4-FFF2-40B4-BE49-F238E27FC236}">
                <a16:creationId xmlns:a16="http://schemas.microsoft.com/office/drawing/2014/main" id="{27F7E6B9-ACFB-E2E4-6221-43154DD5D130}"/>
              </a:ext>
            </a:extLst>
          </p:cNvPr>
          <p:cNvSpPr txBox="1">
            <a:spLocks noChangeArrowheads="1"/>
          </p:cNvSpPr>
          <p:nvPr/>
        </p:nvSpPr>
        <p:spPr bwMode="auto">
          <a:xfrm>
            <a:off x="0" y="-7187"/>
            <a:ext cx="12017828" cy="400752"/>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2000" kern="0" dirty="0">
                <a:solidFill>
                  <a:schemeClr val="bg1"/>
                </a:solidFill>
                <a:ea typeface="新細明體" panose="02020500000000000000" pitchFamily="18" charset="-120"/>
              </a:rPr>
              <a:t> B2C </a:t>
            </a:r>
            <a:r>
              <a:rPr lang="zh-TW" altLang="en-US" sz="2000" kern="0" dirty="0">
                <a:solidFill>
                  <a:schemeClr val="bg1"/>
                </a:solidFill>
                <a:ea typeface="新細明體" panose="02020500000000000000" pitchFamily="18" charset="-120"/>
              </a:rPr>
              <a:t>市場創造者</a:t>
            </a:r>
            <a:r>
              <a:rPr lang="en-US" altLang="zh-TW" sz="2000" kern="0" dirty="0">
                <a:solidFill>
                  <a:schemeClr val="bg1"/>
                </a:solidFill>
                <a:ea typeface="新細明體" panose="02020500000000000000" pitchFamily="18" charset="-120"/>
              </a:rPr>
              <a:t>(Market Creator) :</a:t>
            </a:r>
            <a:r>
              <a:rPr lang="zh-TW" altLang="en-US" sz="2000" kern="0" dirty="0">
                <a:solidFill>
                  <a:schemeClr val="bg1"/>
                </a:solidFill>
                <a:ea typeface="新細明體" panose="02020500000000000000" pitchFamily="18" charset="-120"/>
              </a:rPr>
              <a:t>讓一個「原本不存在」或「未被大規模看見」的市場變成主流 </a:t>
            </a:r>
            <a:endParaRPr lang="en-US" altLang="zh-TW" sz="3200" kern="0" dirty="0">
              <a:solidFill>
                <a:schemeClr val="bg1"/>
              </a:solidFill>
              <a:ea typeface="新細明體" panose="02020500000000000000" pitchFamily="18" charset="-120"/>
            </a:endParaRPr>
          </a:p>
        </p:txBody>
      </p:sp>
      <p:sp>
        <p:nvSpPr>
          <p:cNvPr id="3" name="文字方塊 2">
            <a:extLst>
              <a:ext uri="{FF2B5EF4-FFF2-40B4-BE49-F238E27FC236}">
                <a16:creationId xmlns:a16="http://schemas.microsoft.com/office/drawing/2014/main" id="{E14B4FF2-4E1B-9719-1A5F-9305565568C9}"/>
              </a:ext>
            </a:extLst>
          </p:cNvPr>
          <p:cNvSpPr txBox="1"/>
          <p:nvPr/>
        </p:nvSpPr>
        <p:spPr>
          <a:xfrm>
            <a:off x="243839" y="1853746"/>
            <a:ext cx="11773989" cy="523220"/>
          </a:xfrm>
          <a:prstGeom prst="rect">
            <a:avLst/>
          </a:prstGeom>
          <a:noFill/>
        </p:spPr>
        <p:txBody>
          <a:bodyPr wrap="square" rtlCol="0">
            <a:spAutoFit/>
          </a:bodyPr>
          <a:lstStyle/>
          <a:p>
            <a:r>
              <a:rPr lang="zh-TW" altLang="en-US" sz="1400" dirty="0">
                <a:solidFill>
                  <a:srgbClr val="FF0000"/>
                </a:solidFill>
              </a:rPr>
              <a:t>註</a:t>
            </a:r>
            <a:r>
              <a:rPr lang="en-US" altLang="zh-TW" sz="1400" dirty="0">
                <a:solidFill>
                  <a:srgbClr val="FF0000"/>
                </a:solidFill>
                <a:highlight>
                  <a:srgbClr val="FFFF00"/>
                </a:highlight>
              </a:rPr>
              <a:t>1</a:t>
            </a:r>
            <a:r>
              <a:rPr lang="en-US" altLang="zh-TW" sz="1400" dirty="0">
                <a:solidFill>
                  <a:srgbClr val="FF0000"/>
                </a:solidFill>
              </a:rPr>
              <a:t> : </a:t>
            </a:r>
            <a:r>
              <a:rPr lang="zh-TW" altLang="zh-TW" sz="14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因為它建立了一個平台，讓房東（供應方）和租客（需求方）能夠在其平台上交易。它創造了一個新的市場，讓兩邊的用戶可以進行點對點（</a:t>
            </a:r>
            <a:r>
              <a:rPr lang="en-US" altLang="zh-TW" sz="14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P2P</a:t>
            </a:r>
            <a:r>
              <a:rPr lang="zh-TW" altLang="zh-TW" sz="14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）的交易，並賺取交易中的佣金。 </a:t>
            </a:r>
            <a:endParaRPr lang="en-US" altLang="zh-TW" sz="14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6" name="圖片 5">
            <a:extLst>
              <a:ext uri="{FF2B5EF4-FFF2-40B4-BE49-F238E27FC236}">
                <a16:creationId xmlns:a16="http://schemas.microsoft.com/office/drawing/2014/main" id="{3646D86B-24B8-6BDD-F6D2-F31E51524465}"/>
              </a:ext>
            </a:extLst>
          </p:cNvPr>
          <p:cNvPicPr>
            <a:picLocks noChangeAspect="1"/>
          </p:cNvPicPr>
          <p:nvPr/>
        </p:nvPicPr>
        <p:blipFill>
          <a:blip r:embed="rId2"/>
          <a:stretch>
            <a:fillRect/>
          </a:stretch>
        </p:blipFill>
        <p:spPr>
          <a:xfrm>
            <a:off x="352006" y="2548389"/>
            <a:ext cx="1578513" cy="3161073"/>
          </a:xfrm>
          <a:prstGeom prst="rect">
            <a:avLst/>
          </a:prstGeom>
        </p:spPr>
      </p:pic>
      <p:pic>
        <p:nvPicPr>
          <p:cNvPr id="8" name="圖片 7">
            <a:extLst>
              <a:ext uri="{FF2B5EF4-FFF2-40B4-BE49-F238E27FC236}">
                <a16:creationId xmlns:a16="http://schemas.microsoft.com/office/drawing/2014/main" id="{08EC5059-A5AD-F171-60EA-A4CD803B9B64}"/>
              </a:ext>
            </a:extLst>
          </p:cNvPr>
          <p:cNvPicPr>
            <a:picLocks noChangeAspect="1"/>
          </p:cNvPicPr>
          <p:nvPr/>
        </p:nvPicPr>
        <p:blipFill>
          <a:blip r:embed="rId3"/>
          <a:stretch>
            <a:fillRect/>
          </a:stretch>
        </p:blipFill>
        <p:spPr>
          <a:xfrm>
            <a:off x="6086473" y="3414710"/>
            <a:ext cx="19053" cy="28579"/>
          </a:xfrm>
          <a:prstGeom prst="rect">
            <a:avLst/>
          </a:prstGeom>
        </p:spPr>
      </p:pic>
      <p:pic>
        <p:nvPicPr>
          <p:cNvPr id="10" name="圖片 9">
            <a:extLst>
              <a:ext uri="{FF2B5EF4-FFF2-40B4-BE49-F238E27FC236}">
                <a16:creationId xmlns:a16="http://schemas.microsoft.com/office/drawing/2014/main" id="{EFDD76BD-67C6-6F4C-2ADD-3743EA78F460}"/>
              </a:ext>
            </a:extLst>
          </p:cNvPr>
          <p:cNvPicPr>
            <a:picLocks noChangeAspect="1"/>
          </p:cNvPicPr>
          <p:nvPr/>
        </p:nvPicPr>
        <p:blipFill>
          <a:blip r:embed="rId3"/>
          <a:stretch>
            <a:fillRect/>
          </a:stretch>
        </p:blipFill>
        <p:spPr>
          <a:xfrm>
            <a:off x="6086473" y="3414710"/>
            <a:ext cx="19053" cy="28579"/>
          </a:xfrm>
          <a:prstGeom prst="rect">
            <a:avLst/>
          </a:prstGeom>
        </p:spPr>
      </p:pic>
      <p:pic>
        <p:nvPicPr>
          <p:cNvPr id="12" name="圖片 11">
            <a:extLst>
              <a:ext uri="{FF2B5EF4-FFF2-40B4-BE49-F238E27FC236}">
                <a16:creationId xmlns:a16="http://schemas.microsoft.com/office/drawing/2014/main" id="{29EEACA5-35C4-C615-584A-7BEB24548B2A}"/>
              </a:ext>
            </a:extLst>
          </p:cNvPr>
          <p:cNvPicPr>
            <a:picLocks noChangeAspect="1"/>
          </p:cNvPicPr>
          <p:nvPr/>
        </p:nvPicPr>
        <p:blipFill>
          <a:blip r:embed="rId4"/>
          <a:stretch>
            <a:fillRect/>
          </a:stretch>
        </p:blipFill>
        <p:spPr>
          <a:xfrm>
            <a:off x="2610162" y="2654588"/>
            <a:ext cx="2156252" cy="2948674"/>
          </a:xfrm>
          <a:prstGeom prst="rect">
            <a:avLst/>
          </a:prstGeom>
        </p:spPr>
      </p:pic>
      <p:pic>
        <p:nvPicPr>
          <p:cNvPr id="7" name="圖片 6">
            <a:extLst>
              <a:ext uri="{FF2B5EF4-FFF2-40B4-BE49-F238E27FC236}">
                <a16:creationId xmlns:a16="http://schemas.microsoft.com/office/drawing/2014/main" id="{DE1E013B-0980-D75A-56AE-C33119BAC442}"/>
              </a:ext>
            </a:extLst>
          </p:cNvPr>
          <p:cNvPicPr>
            <a:picLocks noChangeAspect="1"/>
          </p:cNvPicPr>
          <p:nvPr/>
        </p:nvPicPr>
        <p:blipFill>
          <a:blip r:embed="rId5"/>
          <a:stretch>
            <a:fillRect/>
          </a:stretch>
        </p:blipFill>
        <p:spPr>
          <a:xfrm>
            <a:off x="5446058" y="2760788"/>
            <a:ext cx="1369550" cy="2948674"/>
          </a:xfrm>
          <a:prstGeom prst="rect">
            <a:avLst/>
          </a:prstGeom>
        </p:spPr>
      </p:pic>
      <p:sp>
        <p:nvSpPr>
          <p:cNvPr id="5" name="文字方塊 4">
            <a:extLst>
              <a:ext uri="{FF2B5EF4-FFF2-40B4-BE49-F238E27FC236}">
                <a16:creationId xmlns:a16="http://schemas.microsoft.com/office/drawing/2014/main" id="{20905A19-6560-97A7-0CAB-6E765330A799}"/>
              </a:ext>
            </a:extLst>
          </p:cNvPr>
          <p:cNvSpPr txBox="1"/>
          <p:nvPr/>
        </p:nvSpPr>
        <p:spPr>
          <a:xfrm>
            <a:off x="7065035" y="3925826"/>
            <a:ext cx="4774959" cy="830997"/>
          </a:xfrm>
          <a:prstGeom prst="rect">
            <a:avLst/>
          </a:prstGeom>
          <a:noFill/>
        </p:spPr>
        <p:txBody>
          <a:bodyPr wrap="square" rtlCol="0">
            <a:spAutoFit/>
          </a:bodyPr>
          <a:lstStyle/>
          <a:p>
            <a:r>
              <a:rPr lang="en-US" altLang="zh-TW" sz="1600" dirty="0"/>
              <a:t>Youth Hostel</a:t>
            </a:r>
            <a:r>
              <a:rPr lang="zh-TW" altLang="en-US" sz="1600" dirty="0"/>
              <a:t>（青年旅館）</a:t>
            </a:r>
            <a:r>
              <a:rPr lang="zh-TW" altLang="en-US" sz="1600" dirty="0">
                <a:solidFill>
                  <a:srgbClr val="003399"/>
                </a:solidFill>
              </a:rPr>
              <a:t>它的出現滿足了預算有限的背包客需求，但</a:t>
            </a:r>
            <a:r>
              <a:rPr lang="zh-TW" altLang="en-US" sz="1600" dirty="0">
                <a:solidFill>
                  <a:srgbClr val="003399"/>
                </a:solidFill>
                <a:highlight>
                  <a:srgbClr val="FFFF00"/>
                </a:highlight>
              </a:rPr>
              <a:t>並沒有</a:t>
            </a:r>
            <a:r>
              <a:rPr lang="zh-TW" altLang="en-US" sz="1600" b="1" dirty="0">
                <a:solidFill>
                  <a:srgbClr val="003399"/>
                </a:solidFill>
                <a:highlight>
                  <a:srgbClr val="FFFF00"/>
                </a:highlight>
              </a:rPr>
              <a:t>創造全新供需機制或重塑整個市場生態</a:t>
            </a:r>
            <a:r>
              <a:rPr lang="zh-TW" altLang="en-US" sz="1600" dirty="0">
                <a:solidFill>
                  <a:srgbClr val="003399"/>
                </a:solidFill>
                <a:highlight>
                  <a:srgbClr val="FFFF00"/>
                </a:highlight>
              </a:rPr>
              <a:t>，因此</a:t>
            </a:r>
            <a:r>
              <a:rPr lang="zh-TW" altLang="en-US" sz="1600" b="1" dirty="0">
                <a:solidFill>
                  <a:srgbClr val="003399"/>
                </a:solidFill>
                <a:highlight>
                  <a:srgbClr val="FFFF00"/>
                </a:highlight>
              </a:rPr>
              <a:t>不完全屬於市場創造者</a:t>
            </a:r>
            <a:r>
              <a:rPr lang="zh-TW" altLang="en-US" sz="1600" dirty="0">
                <a:solidFill>
                  <a:srgbClr val="003399"/>
                </a:solidFill>
              </a:rPr>
              <a:t>。</a:t>
            </a:r>
          </a:p>
        </p:txBody>
      </p:sp>
      <p:sp>
        <p:nvSpPr>
          <p:cNvPr id="9" name="文字方塊 8">
            <a:extLst>
              <a:ext uri="{FF2B5EF4-FFF2-40B4-BE49-F238E27FC236}">
                <a16:creationId xmlns:a16="http://schemas.microsoft.com/office/drawing/2014/main" id="{F6A078C3-C3D6-27E0-28A2-431D03ECCDE4}"/>
              </a:ext>
            </a:extLst>
          </p:cNvPr>
          <p:cNvSpPr txBox="1"/>
          <p:nvPr/>
        </p:nvSpPr>
        <p:spPr>
          <a:xfrm>
            <a:off x="174172" y="5956917"/>
            <a:ext cx="3764172" cy="646331"/>
          </a:xfrm>
          <a:prstGeom prst="rect">
            <a:avLst/>
          </a:prstGeom>
          <a:noFill/>
        </p:spPr>
        <p:txBody>
          <a:bodyPr wrap="none" rtlCol="0">
            <a:spAutoFit/>
          </a:bodyPr>
          <a:lstStyle/>
          <a:p>
            <a:r>
              <a:rPr lang="en-US" altLang="zh-TW" dirty="0">
                <a:solidFill>
                  <a:srgbClr val="003399"/>
                </a:solidFill>
              </a:rPr>
              <a:t>+</a:t>
            </a:r>
            <a:r>
              <a:rPr lang="zh-TW" altLang="en-US" dirty="0">
                <a:solidFill>
                  <a:srgbClr val="003399"/>
                </a:solidFill>
              </a:rPr>
              <a:t> </a:t>
            </a:r>
            <a:r>
              <a:rPr lang="en-US" altLang="zh-TW" dirty="0">
                <a:solidFill>
                  <a:srgbClr val="003399"/>
                </a:solidFill>
              </a:rPr>
              <a:t>8 </a:t>
            </a:r>
            <a:r>
              <a:rPr lang="zh-TW" altLang="en-US" dirty="0">
                <a:solidFill>
                  <a:srgbClr val="003399"/>
                </a:solidFill>
              </a:rPr>
              <a:t>「</a:t>
            </a:r>
            <a:r>
              <a:rPr lang="zh-TW" altLang="en-US" dirty="0">
                <a:solidFill>
                  <a:srgbClr val="003399"/>
                </a:solidFill>
                <a:highlight>
                  <a:srgbClr val="FFFF00"/>
                </a:highlight>
              </a:rPr>
              <a:t>體驗導向</a:t>
            </a:r>
            <a:r>
              <a:rPr lang="zh-TW" altLang="en-US" dirty="0">
                <a:solidFill>
                  <a:srgbClr val="003399"/>
                </a:solidFill>
              </a:rPr>
              <a:t>的 </a:t>
            </a:r>
            <a:r>
              <a:rPr lang="en-US" altLang="zh-TW" dirty="0">
                <a:solidFill>
                  <a:srgbClr val="003399"/>
                </a:solidFill>
              </a:rPr>
              <a:t>B2C </a:t>
            </a:r>
            <a:r>
              <a:rPr lang="zh-TW" altLang="en-US" dirty="0">
                <a:solidFill>
                  <a:srgbClr val="003399"/>
                </a:solidFill>
              </a:rPr>
              <a:t>電子商務模式</a:t>
            </a:r>
            <a:endParaRPr lang="en-US" altLang="zh-TW" dirty="0">
              <a:solidFill>
                <a:srgbClr val="003399"/>
              </a:solidFill>
            </a:endParaRPr>
          </a:p>
          <a:p>
            <a:r>
              <a:rPr lang="en-US" altLang="zh-TW" dirty="0">
                <a:solidFill>
                  <a:srgbClr val="003399"/>
                </a:solidFill>
              </a:rPr>
              <a:t>+ 9</a:t>
            </a:r>
            <a:endParaRPr lang="zh-TW" altLang="en-US" dirty="0">
              <a:solidFill>
                <a:srgbClr val="003399"/>
              </a:solidFill>
            </a:endParaRPr>
          </a:p>
        </p:txBody>
      </p:sp>
    </p:spTree>
    <p:extLst>
      <p:ext uri="{BB962C8B-B14F-4D97-AF65-F5344CB8AC3E}">
        <p14:creationId xmlns:p14="http://schemas.microsoft.com/office/powerpoint/2010/main" val="1449493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6">
            <a:extLst>
              <a:ext uri="{FF2B5EF4-FFF2-40B4-BE49-F238E27FC236}">
                <a16:creationId xmlns:a16="http://schemas.microsoft.com/office/drawing/2014/main" id="{07C597E4-0897-4C92-8A9E-4DAAFB1BB857}"/>
              </a:ext>
            </a:extLst>
          </p:cNvPr>
          <p:cNvSpPr txBox="1">
            <a:spLocks noChangeArrowheads="1"/>
          </p:cNvSpPr>
          <p:nvPr/>
        </p:nvSpPr>
        <p:spPr bwMode="auto">
          <a:xfrm>
            <a:off x="537882" y="5844123"/>
            <a:ext cx="11438964" cy="738664"/>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defRPr/>
            </a:pPr>
            <a:r>
              <a:rPr lang="en-US" altLang="zh-TW" sz="1200" dirty="0">
                <a:solidFill>
                  <a:schemeClr val="tx1"/>
                </a:solidFill>
                <a:ea typeface="新細明體" panose="02020500000000000000" pitchFamily="18" charset="-120"/>
              </a:rPr>
              <a:t>SOURCE: Based on data from eMarketer, Inc., 2013a; authors</a:t>
            </a:r>
            <a:r>
              <a:rPr lang="en-US" altLang="en-US" sz="1200" dirty="0">
                <a:solidFill>
                  <a:schemeClr val="tx1"/>
                </a:solidFill>
              </a:rPr>
              <a:t>’</a:t>
            </a:r>
            <a:r>
              <a:rPr lang="en-US" altLang="zh-TW" sz="1200" dirty="0">
                <a:solidFill>
                  <a:schemeClr val="tx1"/>
                </a:solidFill>
                <a:ea typeface="新細明體" panose="02020500000000000000" pitchFamily="18" charset="-120"/>
              </a:rPr>
              <a:t> estimates</a:t>
            </a:r>
          </a:p>
          <a:p>
            <a:pPr eaLnBrk="1" hangingPunct="1">
              <a:spcBef>
                <a:spcPct val="50000"/>
              </a:spcBef>
              <a:buClrTx/>
              <a:buSzTx/>
              <a:buFont typeface="Wingdings" panose="05000000000000000000" pitchFamily="2" charset="2"/>
              <a:buNone/>
              <a:defRPr/>
            </a:pP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Thousand (1,000 ;</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千</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  Million (1,000,000</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100</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萬</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Billion (1,000,000,000 </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10</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億</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highlight>
                  <a:srgbClr val="FFFF00"/>
                </a:highlight>
                <a:latin typeface="Tahoma" panose="020B0604030504040204" pitchFamily="34" charset="0"/>
                <a:ea typeface="新細明體" panose="02020500000000000000" pitchFamily="18" charset="-120"/>
                <a:cs typeface="Arial" panose="020B0604020202020204" pitchFamily="34" charset="0"/>
              </a:rPr>
              <a:t>Trillion, (1,000,000,000,000 </a:t>
            </a:r>
            <a:r>
              <a:rPr lang="zh-TW" altLang="en-US" sz="1200" b="1" dirty="0">
                <a:solidFill>
                  <a:srgbClr val="C00000"/>
                </a:solidFill>
                <a:highlight>
                  <a:srgbClr val="FFFF00"/>
                </a:highlight>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highlight>
                  <a:srgbClr val="FFFF00"/>
                </a:highlight>
                <a:latin typeface="Tahoma" panose="020B0604030504040204" pitchFamily="34" charset="0"/>
                <a:ea typeface="新細明體" panose="02020500000000000000" pitchFamily="18" charset="-120"/>
                <a:cs typeface="Arial" panose="020B0604020202020204" pitchFamily="34" charset="0"/>
              </a:rPr>
              <a:t>1</a:t>
            </a:r>
            <a:r>
              <a:rPr lang="zh-TW" altLang="en-US" sz="1200" b="1" dirty="0">
                <a:solidFill>
                  <a:srgbClr val="C00000"/>
                </a:solidFill>
                <a:highlight>
                  <a:srgbClr val="FFFF00"/>
                </a:highlight>
                <a:latin typeface="Tahoma" panose="020B0604030504040204" pitchFamily="34" charset="0"/>
                <a:ea typeface="新細明體" panose="02020500000000000000" pitchFamily="18" charset="-120"/>
                <a:cs typeface="Arial" panose="020B0604020202020204" pitchFamily="34" charset="0"/>
              </a:rPr>
              <a:t>兆</a:t>
            </a:r>
            <a:r>
              <a:rPr lang="en-US" altLang="zh-TW" sz="1200" b="1" dirty="0">
                <a:solidFill>
                  <a:srgbClr val="C00000"/>
                </a:solidFill>
                <a:highlight>
                  <a:srgbClr val="FFFF00"/>
                </a:highlight>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  petabyte (1,000,000,000,000) , </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即 </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10 </a:t>
            </a:r>
            <a:r>
              <a:rPr lang="en-US" altLang="zh-TW" sz="1200" b="1" baseline="30000" dirty="0">
                <a:solidFill>
                  <a:srgbClr val="C00000"/>
                </a:solidFill>
                <a:latin typeface="Tahoma" panose="020B0604030504040204" pitchFamily="34" charset="0"/>
                <a:ea typeface="新細明體" panose="02020500000000000000" pitchFamily="18" charset="-120"/>
                <a:cs typeface="Arial" panose="020B0604020202020204" pitchFamily="34" charset="0"/>
              </a:rPr>
              <a:t>15</a:t>
            </a:r>
            <a:endParaRPr lang="en-US" altLang="zh-TW" sz="1200" dirty="0">
              <a:solidFill>
                <a:schemeClr val="tx1"/>
              </a:solidFill>
              <a:ea typeface="新細明體" panose="02020500000000000000" pitchFamily="18" charset="-120"/>
            </a:endParaRPr>
          </a:p>
        </p:txBody>
      </p:sp>
      <p:pic>
        <p:nvPicPr>
          <p:cNvPr id="26627" name="Picture 6">
            <a:extLst>
              <a:ext uri="{FF2B5EF4-FFF2-40B4-BE49-F238E27FC236}">
                <a16:creationId xmlns:a16="http://schemas.microsoft.com/office/drawing/2014/main" id="{10E568D0-72D0-45CF-A64D-0B51B946DF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77521"/>
            <a:ext cx="7086600" cy="447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A1CA64EE-0811-43EC-A7C8-765719A7E872}"/>
              </a:ext>
            </a:extLst>
          </p:cNvPr>
          <p:cNvSpPr txBox="1">
            <a:spLocks noChangeArrowheads="1"/>
          </p:cNvSpPr>
          <p:nvPr/>
        </p:nvSpPr>
        <p:spPr bwMode="auto">
          <a:xfrm>
            <a:off x="345439" y="344924"/>
            <a:ext cx="11631407"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dirty="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22533" name="文字方塊 7">
            <a:extLst>
              <a:ext uri="{FF2B5EF4-FFF2-40B4-BE49-F238E27FC236}">
                <a16:creationId xmlns:a16="http://schemas.microsoft.com/office/drawing/2014/main" id="{2907F0A7-CE73-47C7-A2DD-00F8AAE934DF}"/>
              </a:ext>
            </a:extLst>
          </p:cNvPr>
          <p:cNvSpPr txBox="1">
            <a:spLocks noChangeArrowheads="1"/>
          </p:cNvSpPr>
          <p:nvPr/>
        </p:nvSpPr>
        <p:spPr bwMode="auto">
          <a:xfrm>
            <a:off x="345440" y="344924"/>
            <a:ext cx="11501121" cy="707886"/>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en-US" altLang="zh-TW" sz="2000" b="1" dirty="0">
                <a:solidFill>
                  <a:schemeClr val="bg1"/>
                </a:solidFill>
                <a:latin typeface="Tahoma" panose="020B0604030504040204" pitchFamily="34" charset="0"/>
                <a:ea typeface="新細明體" panose="02020500000000000000" pitchFamily="18" charset="-120"/>
              </a:rPr>
              <a:t> The Growth of B2C E-commerce : The relative size $ 470 billions     </a:t>
            </a:r>
            <a:r>
              <a:rPr lang="en-US" altLang="zh-TW" sz="2000" dirty="0">
                <a:solidFill>
                  <a:srgbClr val="FF0000"/>
                </a:solidFill>
                <a:highlight>
                  <a:srgbClr val="FFFF00"/>
                </a:highlight>
                <a:ea typeface="新細明體" panose="02020500000000000000" pitchFamily="18" charset="-120"/>
              </a:rPr>
              <a:t>10</a:t>
            </a:r>
            <a:r>
              <a:rPr lang="en-US" altLang="zh-TW" sz="2000" baseline="30000" dirty="0">
                <a:solidFill>
                  <a:srgbClr val="FF0000"/>
                </a:solidFill>
                <a:highlight>
                  <a:srgbClr val="FFFF00"/>
                </a:highlight>
                <a:ea typeface="新細明體" panose="02020500000000000000" pitchFamily="18" charset="-120"/>
              </a:rPr>
              <a:t>9</a:t>
            </a:r>
            <a:r>
              <a:rPr lang="zh-TW" altLang="en-US" sz="1400" dirty="0">
                <a:highlight>
                  <a:srgbClr val="FFFF00"/>
                </a:highlight>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a:t>
            </a:r>
          </a:p>
          <a:p>
            <a:pPr eaLnBrk="1" hangingPunct="1">
              <a:spcBef>
                <a:spcPct val="0"/>
              </a:spcBef>
              <a:buClrTx/>
              <a:buSzTx/>
              <a:buFontTx/>
              <a:buNone/>
              <a:defRPr/>
            </a:pPr>
            <a:r>
              <a:rPr lang="zh-TW" altLang="en-US" sz="2000" b="1" dirty="0">
                <a:solidFill>
                  <a:schemeClr val="bg1"/>
                </a:solidFill>
                <a:latin typeface="Tahoma" panose="020B0604030504040204" pitchFamily="34" charset="0"/>
                <a:ea typeface="新細明體" panose="02020500000000000000" pitchFamily="18" charset="-120"/>
              </a:rPr>
              <a:t> </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19D1EB29-8CF5-5DDE-99B3-E26E80C72221}"/>
              </a:ext>
            </a:extLst>
          </p:cNvPr>
          <p:cNvSpPr>
            <a:spLocks noGrp="1" noChangeArrowheads="1"/>
          </p:cNvSpPr>
          <p:nvPr>
            <p:ph type="title" idx="4294967295"/>
          </p:nvPr>
        </p:nvSpPr>
        <p:spPr>
          <a:xfrm>
            <a:off x="1524000" y="1"/>
            <a:ext cx="9144000" cy="462307"/>
          </a:xfrm>
          <a:solidFill>
            <a:schemeClr val="bg1"/>
          </a:solidFill>
        </p:spPr>
        <p:txBody>
          <a:bodyPr/>
          <a:lstStyle/>
          <a:p>
            <a:pPr eaLnBrk="1" hangingPunct="1">
              <a:defRPr/>
            </a:pPr>
            <a:r>
              <a:rPr lang="en-US" altLang="zh-TW" sz="2400" dirty="0">
                <a:highlight>
                  <a:srgbClr val="00FF00"/>
                </a:highlight>
                <a:ea typeface="新細明體" panose="02020500000000000000" pitchFamily="18" charset="-120"/>
              </a:rPr>
              <a:t>3. Cookie</a:t>
            </a:r>
            <a:endParaRPr lang="en-US" altLang="zh-TW" sz="2400" dirty="0">
              <a:ea typeface="新細明體" panose="02020500000000000000" pitchFamily="18" charset="-120"/>
            </a:endParaRPr>
          </a:p>
        </p:txBody>
      </p:sp>
      <p:sp>
        <p:nvSpPr>
          <p:cNvPr id="101379" name="Rectangle 3">
            <a:extLst>
              <a:ext uri="{FF2B5EF4-FFF2-40B4-BE49-F238E27FC236}">
                <a16:creationId xmlns:a16="http://schemas.microsoft.com/office/drawing/2014/main" id="{DC34B491-12FB-5F68-B29E-58A90CDF0740}"/>
              </a:ext>
            </a:extLst>
          </p:cNvPr>
          <p:cNvSpPr>
            <a:spLocks noGrp="1" noChangeArrowheads="1"/>
          </p:cNvSpPr>
          <p:nvPr>
            <p:ph idx="4294967295"/>
          </p:nvPr>
        </p:nvSpPr>
        <p:spPr>
          <a:xfrm>
            <a:off x="1688840" y="436936"/>
            <a:ext cx="8604123" cy="4278094"/>
          </a:xfrm>
        </p:spPr>
        <p:txBody>
          <a:bodyPr>
            <a:normAutofit fontScale="92500" lnSpcReduction="10000"/>
          </a:bodyPr>
          <a:lstStyle/>
          <a:p>
            <a:pPr eaLnBrk="1" hangingPunct="1">
              <a:buFont typeface="Wingdings" panose="05000000000000000000" pitchFamily="2" charset="2"/>
              <a:buNone/>
              <a:defRPr/>
            </a:pPr>
            <a:endParaRPr lang="en-US" altLang="zh-TW" sz="1600" b="1" dirty="0">
              <a:ea typeface="新細明體" panose="02020500000000000000" pitchFamily="18" charset="-120"/>
            </a:endParaRPr>
          </a:p>
          <a:p>
            <a:pPr eaLnBrk="1" hangingPunct="1">
              <a:buFont typeface="Wingdings" panose="05000000000000000000" pitchFamily="2" charset="2"/>
              <a:buNone/>
              <a:defRPr/>
            </a:pPr>
            <a:r>
              <a:rPr lang="en-US" altLang="zh-TW" sz="1600" b="1" dirty="0">
                <a:ea typeface="新細明體" panose="02020500000000000000" pitchFamily="18" charset="-120"/>
              </a:rPr>
              <a:t> </a:t>
            </a:r>
            <a:endParaRPr lang="en-US" altLang="zh-TW" sz="1600" b="1" dirty="0">
              <a:highlight>
                <a:srgbClr val="FFFF00"/>
              </a:highlight>
              <a:ea typeface="新細明體" panose="02020500000000000000" pitchFamily="18" charset="-120"/>
            </a:endParaRPr>
          </a:p>
          <a:p>
            <a:pPr eaLnBrk="1" hangingPunct="1">
              <a:buFont typeface="Wingdings" panose="05000000000000000000" pitchFamily="2" charset="2"/>
              <a:buNone/>
              <a:defRPr/>
            </a:pPr>
            <a:endParaRPr lang="en-US" altLang="zh-TW" sz="1600" b="1" dirty="0">
              <a:highlight>
                <a:srgbClr val="FFFF00"/>
              </a:highlight>
              <a:ea typeface="新細明體" panose="02020500000000000000" pitchFamily="18" charset="-120"/>
            </a:endParaRPr>
          </a:p>
          <a:p>
            <a:pPr eaLnBrk="1" hangingPunct="1">
              <a:buFont typeface="Wingdings" panose="05000000000000000000" pitchFamily="2" charset="2"/>
              <a:buNone/>
              <a:defRPr/>
            </a:pPr>
            <a:r>
              <a:rPr lang="en-US" altLang="zh-TW" sz="1600" b="1" dirty="0">
                <a:ea typeface="新細明體" panose="02020500000000000000" pitchFamily="18" charset="-120"/>
              </a:rPr>
              <a:t> </a:t>
            </a:r>
            <a:endParaRPr lang="en-US" altLang="zh-TW" sz="2000" b="1" dirty="0">
              <a:ea typeface="新細明體" panose="02020500000000000000" pitchFamily="18" charset="-120"/>
            </a:endParaRPr>
          </a:p>
          <a:p>
            <a:pPr eaLnBrk="1" hangingPunct="1">
              <a:buFont typeface="Wingdings" panose="05000000000000000000" pitchFamily="2" charset="2"/>
              <a:buNone/>
              <a:defRPr/>
            </a:pPr>
            <a:endParaRPr lang="en-US" altLang="zh-TW" sz="2000" b="1" dirty="0">
              <a:ea typeface="新細明體" panose="02020500000000000000" pitchFamily="18" charset="-120"/>
            </a:endParaRPr>
          </a:p>
          <a:p>
            <a:pPr eaLnBrk="1" hangingPunct="1">
              <a:buFont typeface="Wingdings" panose="05000000000000000000" pitchFamily="2" charset="2"/>
              <a:buNone/>
              <a:defRPr/>
            </a:pPr>
            <a:endParaRPr lang="en-US" altLang="zh-TW" sz="2000" b="1" dirty="0">
              <a:ea typeface="新細明體" panose="02020500000000000000" pitchFamily="18" charset="-120"/>
            </a:endParaRPr>
          </a:p>
          <a:p>
            <a:pPr eaLnBrk="1" hangingPunct="1">
              <a:buFont typeface="Wingdings" panose="05000000000000000000" pitchFamily="2" charset="2"/>
              <a:buNone/>
              <a:defRPr/>
            </a:pPr>
            <a:endParaRPr lang="en-US" altLang="zh-TW" sz="2000" b="1" dirty="0">
              <a:ea typeface="新細明體" panose="02020500000000000000" pitchFamily="18" charset="-120"/>
            </a:endParaRPr>
          </a:p>
          <a:p>
            <a:pPr eaLnBrk="1" hangingPunct="1">
              <a:buFont typeface="Wingdings" panose="05000000000000000000" pitchFamily="2" charset="2"/>
              <a:buNone/>
              <a:defRPr/>
            </a:pPr>
            <a:endParaRPr lang="en-US" altLang="zh-TW" sz="2000" b="1" dirty="0">
              <a:ea typeface="新細明體" panose="02020500000000000000" pitchFamily="18" charset="-120"/>
            </a:endParaRPr>
          </a:p>
          <a:p>
            <a:pPr eaLnBrk="1" hangingPunct="1">
              <a:buFont typeface="Wingdings" panose="05000000000000000000" pitchFamily="2" charset="2"/>
              <a:buNone/>
              <a:defRPr/>
            </a:pPr>
            <a:endParaRPr lang="en-US" altLang="zh-TW" sz="2000" b="1" dirty="0">
              <a:ea typeface="新細明體" panose="02020500000000000000" pitchFamily="18" charset="-120"/>
            </a:endParaRPr>
          </a:p>
          <a:p>
            <a:pPr eaLnBrk="1" hangingPunct="1">
              <a:buFont typeface="Wingdings" panose="05000000000000000000" pitchFamily="2" charset="2"/>
              <a:buNone/>
              <a:defRPr/>
            </a:pPr>
            <a:r>
              <a:rPr lang="en-US" altLang="zh-TW" sz="2000" b="1" dirty="0">
                <a:ea typeface="華康中黑體" pitchFamily="49" charset="-120"/>
              </a:rPr>
              <a:t> </a:t>
            </a:r>
            <a:endParaRPr lang="en-US" altLang="zh-TW" sz="2000" b="1" dirty="0">
              <a:ea typeface="新細明體" panose="02020500000000000000" pitchFamily="18" charset="-120"/>
            </a:endParaRPr>
          </a:p>
          <a:p>
            <a:pPr eaLnBrk="1" hangingPunct="1">
              <a:buFont typeface="Wingdings" panose="05000000000000000000" pitchFamily="2" charset="2"/>
              <a:buNone/>
              <a:defRPr/>
            </a:pPr>
            <a:endParaRPr lang="en-US" altLang="zh-TW" dirty="0">
              <a:ea typeface="新細明體" panose="02020500000000000000" pitchFamily="18" charset="-120"/>
            </a:endParaRPr>
          </a:p>
          <a:p>
            <a:pPr eaLnBrk="1" hangingPunct="1">
              <a:buFont typeface="Wingdings" panose="05000000000000000000" pitchFamily="2" charset="2"/>
              <a:buNone/>
              <a:defRPr/>
            </a:pPr>
            <a:r>
              <a:rPr lang="en-US" altLang="zh-TW" dirty="0">
                <a:ea typeface="新細明體" panose="02020500000000000000" pitchFamily="18" charset="-120"/>
              </a:rPr>
              <a:t> </a:t>
            </a:r>
            <a:r>
              <a:rPr lang="en-US" altLang="zh-TW" sz="1800" b="1" dirty="0">
                <a:ea typeface="新細明體" panose="02020500000000000000" pitchFamily="18" charset="-120"/>
              </a:rPr>
              <a:t> </a:t>
            </a:r>
          </a:p>
        </p:txBody>
      </p:sp>
      <p:pic>
        <p:nvPicPr>
          <p:cNvPr id="72708" name="圖片 2">
            <a:extLst>
              <a:ext uri="{FF2B5EF4-FFF2-40B4-BE49-F238E27FC236}">
                <a16:creationId xmlns:a16="http://schemas.microsoft.com/office/drawing/2014/main" id="{389E91F2-93C1-7716-480A-D34FAA697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66" t="1111" r="17500" b="11481"/>
          <a:stretch>
            <a:fillRect/>
          </a:stretch>
        </p:blipFill>
        <p:spPr bwMode="auto">
          <a:xfrm>
            <a:off x="332373" y="1073576"/>
            <a:ext cx="3251528" cy="197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3">
            <a:extLst>
              <a:ext uri="{FF2B5EF4-FFF2-40B4-BE49-F238E27FC236}">
                <a16:creationId xmlns:a16="http://schemas.microsoft.com/office/drawing/2014/main" id="{D7DC78B4-E71E-35C7-DFC0-2FB2904C7760}"/>
              </a:ext>
            </a:extLst>
          </p:cNvPr>
          <p:cNvSpPr txBox="1"/>
          <p:nvPr/>
        </p:nvSpPr>
        <p:spPr>
          <a:xfrm>
            <a:off x="4145006" y="215787"/>
            <a:ext cx="7714621" cy="4031873"/>
          </a:xfrm>
          <a:prstGeom prst="rect">
            <a:avLst/>
          </a:prstGeom>
          <a:noFill/>
        </p:spPr>
        <p:txBody>
          <a:bodyPr wrap="square">
            <a:spAutoFit/>
          </a:bodyPr>
          <a:lstStyle/>
          <a:p>
            <a:pPr>
              <a:defRPr/>
            </a:pPr>
            <a:r>
              <a:rPr lang="zh-TW" altLang="en-US" sz="1600" b="1" dirty="0">
                <a:solidFill>
                  <a:srgbClr val="003399"/>
                </a:solidFill>
              </a:rPr>
              <a:t>         </a:t>
            </a:r>
            <a:r>
              <a:rPr lang="en-US" altLang="zh-TW" sz="1600" b="1" dirty="0">
                <a:solidFill>
                  <a:srgbClr val="003399"/>
                </a:solidFill>
              </a:rPr>
              <a:t>Cookie</a:t>
            </a:r>
            <a:r>
              <a:rPr lang="zh-TW" altLang="en-US" sz="1600" b="1" dirty="0">
                <a:solidFill>
                  <a:srgbClr val="003399"/>
                </a:solidFill>
              </a:rPr>
              <a:t>，又稱為「小甜餅」。類型為</a:t>
            </a:r>
            <a:r>
              <a:rPr lang="zh-TW" altLang="en-US" sz="1600" b="1" dirty="0">
                <a:solidFill>
                  <a:srgbClr val="003399"/>
                </a:solidFill>
                <a:highlight>
                  <a:srgbClr val="FFFF00"/>
                </a:highlight>
              </a:rPr>
              <a:t>「小型文字檔案</a:t>
            </a:r>
            <a:r>
              <a:rPr lang="zh-TW" altLang="en-US" sz="1600" b="1" dirty="0">
                <a:solidFill>
                  <a:srgbClr val="003399"/>
                </a:solidFill>
              </a:rPr>
              <a:t>」，指某些網站為了辨別用戶身分而儲存在</a:t>
            </a:r>
            <a:r>
              <a:rPr lang="zh-TW" altLang="en-US" sz="1600" b="1" dirty="0">
                <a:solidFill>
                  <a:srgbClr val="003399"/>
                </a:solidFill>
                <a:highlight>
                  <a:srgbClr val="FFFF00"/>
                </a:highlight>
              </a:rPr>
              <a:t>用戶端（</a:t>
            </a:r>
            <a:r>
              <a:rPr lang="en-US" altLang="zh-TW" sz="1600" b="1" dirty="0">
                <a:solidFill>
                  <a:srgbClr val="003399"/>
                </a:solidFill>
                <a:highlight>
                  <a:srgbClr val="FFFF00"/>
                </a:highlight>
              </a:rPr>
              <a:t>Client Side</a:t>
            </a:r>
            <a:r>
              <a:rPr lang="zh-TW" altLang="en-US" sz="1600" b="1" dirty="0">
                <a:solidFill>
                  <a:srgbClr val="003399"/>
                </a:solidFill>
                <a:highlight>
                  <a:srgbClr val="FFFF00"/>
                </a:highlight>
              </a:rPr>
              <a:t>）</a:t>
            </a:r>
            <a:r>
              <a:rPr lang="zh-TW" altLang="en-US" sz="1600" b="1" dirty="0">
                <a:solidFill>
                  <a:srgbClr val="003399"/>
                </a:solidFill>
              </a:rPr>
              <a:t>上的資料（通常經過</a:t>
            </a:r>
            <a:r>
              <a:rPr lang="zh-TW" altLang="en-US" sz="1600" b="1" dirty="0">
                <a:solidFill>
                  <a:srgbClr val="003399"/>
                </a:solidFill>
                <a:highlight>
                  <a:srgbClr val="FFFF00"/>
                </a:highlight>
              </a:rPr>
              <a:t>加密</a:t>
            </a:r>
            <a:r>
              <a:rPr lang="zh-TW" altLang="en-US" sz="1600" b="1" dirty="0">
                <a:solidFill>
                  <a:srgbClr val="003399"/>
                </a:solidFill>
              </a:rPr>
              <a:t>）。由</a:t>
            </a:r>
            <a:r>
              <a:rPr lang="zh-TW" altLang="en-US" sz="1600" b="1" dirty="0">
                <a:solidFill>
                  <a:srgbClr val="003399"/>
                </a:solidFill>
                <a:highlight>
                  <a:srgbClr val="FFFF00"/>
                </a:highlight>
              </a:rPr>
              <a:t>網景公司的前雇員</a:t>
            </a:r>
            <a:r>
              <a:rPr lang="en-US" altLang="zh-TW" sz="1600" b="1" dirty="0">
                <a:solidFill>
                  <a:srgbClr val="003399"/>
                </a:solidFill>
                <a:highlight>
                  <a:srgbClr val="FFFF00"/>
                </a:highlight>
              </a:rPr>
              <a:t>Lou Monterey</a:t>
            </a:r>
            <a:r>
              <a:rPr lang="zh-TW" altLang="en-US" sz="1600" b="1" dirty="0">
                <a:solidFill>
                  <a:srgbClr val="003399"/>
                </a:solidFill>
                <a:highlight>
                  <a:srgbClr val="FFFF00"/>
                </a:highlight>
              </a:rPr>
              <a:t>在</a:t>
            </a:r>
            <a:r>
              <a:rPr lang="en-US" altLang="zh-TW" sz="1600" b="1" dirty="0">
                <a:solidFill>
                  <a:srgbClr val="003399"/>
                </a:solidFill>
                <a:highlight>
                  <a:srgbClr val="FFFF00"/>
                </a:highlight>
              </a:rPr>
              <a:t>1993</a:t>
            </a:r>
            <a:r>
              <a:rPr lang="zh-TW" altLang="en-US" sz="1600" b="1" dirty="0">
                <a:solidFill>
                  <a:srgbClr val="003399"/>
                </a:solidFill>
                <a:highlight>
                  <a:srgbClr val="FFFF00"/>
                </a:highlight>
              </a:rPr>
              <a:t>年</a:t>
            </a:r>
            <a:r>
              <a:rPr lang="en-US" altLang="zh-TW" sz="1600" b="1" dirty="0">
                <a:solidFill>
                  <a:srgbClr val="003399"/>
                </a:solidFill>
                <a:highlight>
                  <a:srgbClr val="FFFF00"/>
                </a:highlight>
              </a:rPr>
              <a:t>3</a:t>
            </a:r>
            <a:r>
              <a:rPr lang="zh-TW" altLang="en-US" sz="1600" b="1" dirty="0">
                <a:solidFill>
                  <a:srgbClr val="003399"/>
                </a:solidFill>
                <a:highlight>
                  <a:srgbClr val="FFFF00"/>
                </a:highlight>
              </a:rPr>
              <a:t>月發明</a:t>
            </a:r>
            <a:r>
              <a:rPr lang="zh-TW" altLang="en-US" sz="1600" b="1" dirty="0">
                <a:solidFill>
                  <a:srgbClr val="003399"/>
                </a:solidFill>
              </a:rPr>
              <a:t>。最初定義於 </a:t>
            </a:r>
            <a:r>
              <a:rPr lang="en-US" altLang="zh-TW" sz="1600" b="1" dirty="0">
                <a:solidFill>
                  <a:srgbClr val="003399"/>
                </a:solidFill>
              </a:rPr>
              <a:t>RFC 2109</a:t>
            </a:r>
            <a:r>
              <a:rPr lang="zh-TW" altLang="en-US" sz="1600" b="1" dirty="0">
                <a:solidFill>
                  <a:srgbClr val="003399"/>
                </a:solidFill>
              </a:rPr>
              <a:t>。目前使用最廣泛的 </a:t>
            </a:r>
            <a:r>
              <a:rPr lang="en-US" altLang="zh-TW" sz="1600" b="1" dirty="0">
                <a:solidFill>
                  <a:srgbClr val="003399"/>
                </a:solidFill>
              </a:rPr>
              <a:t>Cookie</a:t>
            </a:r>
            <a:r>
              <a:rPr lang="zh-TW" altLang="en-US" sz="1600" b="1" dirty="0">
                <a:solidFill>
                  <a:srgbClr val="003399"/>
                </a:solidFill>
              </a:rPr>
              <a:t>標準卻不是</a:t>
            </a:r>
            <a:r>
              <a:rPr lang="en-US" altLang="zh-TW" sz="1600" b="1" dirty="0">
                <a:solidFill>
                  <a:srgbClr val="003399"/>
                </a:solidFill>
              </a:rPr>
              <a:t>RFC</a:t>
            </a:r>
            <a:r>
              <a:rPr lang="zh-TW" altLang="en-US" sz="1600" b="1" dirty="0">
                <a:solidFill>
                  <a:srgbClr val="003399"/>
                </a:solidFill>
              </a:rPr>
              <a:t>中定義的任何一個，而是在</a:t>
            </a:r>
            <a:r>
              <a:rPr lang="zh-TW" altLang="en-US" sz="1600" b="1" dirty="0">
                <a:solidFill>
                  <a:srgbClr val="003399"/>
                </a:solidFill>
                <a:highlight>
                  <a:srgbClr val="FFFF00"/>
                </a:highlight>
              </a:rPr>
              <a:t>網景公司</a:t>
            </a:r>
            <a:r>
              <a:rPr lang="zh-TW" altLang="en-US" sz="1600" b="1" dirty="0">
                <a:solidFill>
                  <a:srgbClr val="003399"/>
                </a:solidFill>
              </a:rPr>
              <a:t>制定的標準上進行擴充後的產物。</a:t>
            </a:r>
            <a:endParaRPr lang="en-US" altLang="zh-TW" sz="1600" b="1" dirty="0">
              <a:solidFill>
                <a:srgbClr val="003399"/>
              </a:solidFill>
            </a:endParaRPr>
          </a:p>
          <a:p>
            <a:pPr>
              <a:defRPr/>
            </a:pPr>
            <a:endParaRPr lang="en-US" altLang="zh-TW" sz="1600" b="1" dirty="0">
              <a:solidFill>
                <a:srgbClr val="003399"/>
              </a:solidFill>
            </a:endParaRPr>
          </a:p>
          <a:p>
            <a:pPr>
              <a:defRPr/>
            </a:pPr>
            <a:r>
              <a:rPr lang="zh-TW" altLang="en-US" sz="1600" b="1" dirty="0">
                <a:solidFill>
                  <a:srgbClr val="003399"/>
                </a:solidFill>
              </a:rPr>
              <a:t>        因為 </a:t>
            </a:r>
            <a:r>
              <a:rPr lang="en-US" altLang="zh-TW" sz="1600" b="1" dirty="0">
                <a:solidFill>
                  <a:srgbClr val="003399"/>
                </a:solidFill>
              </a:rPr>
              <a:t>HTTP</a:t>
            </a:r>
            <a:r>
              <a:rPr lang="zh-TW" altLang="en-US" sz="1600" b="1" dirty="0">
                <a:solidFill>
                  <a:srgbClr val="C00000"/>
                </a:solidFill>
              </a:rPr>
              <a:t>協定是</a:t>
            </a:r>
            <a:r>
              <a:rPr lang="zh-TW" altLang="en-US" sz="1600" b="1" dirty="0">
                <a:solidFill>
                  <a:srgbClr val="C00000"/>
                </a:solidFill>
                <a:highlight>
                  <a:srgbClr val="FFFF00"/>
                </a:highlight>
              </a:rPr>
              <a:t>無狀態</a:t>
            </a:r>
            <a:r>
              <a:rPr lang="zh-TW" altLang="en-US" sz="1600" b="1" dirty="0">
                <a:solidFill>
                  <a:srgbClr val="C00000"/>
                </a:solidFill>
              </a:rPr>
              <a:t>的</a:t>
            </a:r>
            <a:r>
              <a:rPr lang="en-US" altLang="zh-TW" sz="1600" b="1" dirty="0">
                <a:solidFill>
                  <a:srgbClr val="C00000"/>
                </a:solidFill>
                <a:highlight>
                  <a:srgbClr val="FFFF00"/>
                </a:highlight>
              </a:rPr>
              <a:t>( stateless)</a:t>
            </a:r>
            <a:r>
              <a:rPr lang="zh-TW" altLang="en-US" sz="1600" b="1" dirty="0">
                <a:solidFill>
                  <a:srgbClr val="C00000"/>
                </a:solidFill>
              </a:rPr>
              <a:t> </a:t>
            </a:r>
            <a:r>
              <a:rPr lang="en-US" altLang="zh-TW" sz="1600" b="1" dirty="0">
                <a:solidFill>
                  <a:srgbClr val="C00000"/>
                </a:solidFill>
              </a:rPr>
              <a:t>(</a:t>
            </a:r>
            <a:r>
              <a:rPr lang="zh-TW" altLang="en-US" sz="1600" b="1" dirty="0">
                <a:solidFill>
                  <a:srgbClr val="C00000"/>
                </a:solidFill>
              </a:rPr>
              <a:t>注</a:t>
            </a:r>
            <a:r>
              <a:rPr lang="en-US" altLang="zh-TW" sz="1600" b="1" dirty="0">
                <a:solidFill>
                  <a:srgbClr val="C00000"/>
                </a:solidFill>
              </a:rPr>
              <a:t>1)</a:t>
            </a:r>
            <a:r>
              <a:rPr lang="zh-TW" altLang="en-US" sz="1600" b="1" dirty="0">
                <a:solidFill>
                  <a:srgbClr val="003399"/>
                </a:solidFill>
              </a:rPr>
              <a:t>，即伺服器不知道用戶上一次做了什麼，</a:t>
            </a:r>
            <a:r>
              <a:rPr lang="zh-TW" altLang="en-US" sz="1600" b="1" dirty="0">
                <a:solidFill>
                  <a:srgbClr val="C00000"/>
                </a:solidFill>
                <a:highlight>
                  <a:srgbClr val="FFFF00"/>
                </a:highlight>
              </a:rPr>
              <a:t>這嚴重阻礙了互動式</a:t>
            </a:r>
            <a:r>
              <a:rPr lang="en-US" altLang="zh-TW" sz="1600" b="1" dirty="0">
                <a:solidFill>
                  <a:srgbClr val="C00000"/>
                </a:solidFill>
                <a:highlight>
                  <a:srgbClr val="FFFF00"/>
                </a:highlight>
              </a:rPr>
              <a:t>Web</a:t>
            </a:r>
            <a:r>
              <a:rPr lang="zh-TW" altLang="en-US" sz="1600" b="1" dirty="0">
                <a:solidFill>
                  <a:srgbClr val="C00000"/>
                </a:solidFill>
                <a:highlight>
                  <a:srgbClr val="FFFF00"/>
                </a:highlight>
              </a:rPr>
              <a:t>應用程式的實現</a:t>
            </a:r>
            <a:r>
              <a:rPr lang="zh-TW" altLang="en-US" sz="1600" b="1" dirty="0">
                <a:solidFill>
                  <a:srgbClr val="C00000"/>
                </a:solidFill>
              </a:rPr>
              <a:t>。</a:t>
            </a:r>
            <a:r>
              <a:rPr lang="zh-TW" altLang="en-US" sz="1600" b="1" dirty="0">
                <a:solidFill>
                  <a:srgbClr val="003399"/>
                </a:solidFill>
              </a:rPr>
              <a:t>在典型的網路購物場景中，用戶瀏覽了幾個頁面，買了一盒餅乾和兩瓶飲料。最後結帳時，</a:t>
            </a:r>
            <a:r>
              <a:rPr lang="zh-TW" altLang="en-US" sz="1600" b="1" dirty="0">
                <a:solidFill>
                  <a:srgbClr val="003399"/>
                </a:solidFill>
                <a:highlight>
                  <a:srgbClr val="FFFF00"/>
                </a:highlight>
              </a:rPr>
              <a:t>由於</a:t>
            </a:r>
            <a:r>
              <a:rPr lang="en-US" altLang="zh-TW" sz="1600" b="1" dirty="0">
                <a:solidFill>
                  <a:srgbClr val="003399"/>
                </a:solidFill>
                <a:highlight>
                  <a:srgbClr val="FFFF00"/>
                </a:highlight>
              </a:rPr>
              <a:t>HTTP</a:t>
            </a:r>
            <a:r>
              <a:rPr lang="zh-TW" altLang="en-US" sz="1600" b="1" dirty="0">
                <a:solidFill>
                  <a:srgbClr val="003399"/>
                </a:solidFill>
                <a:highlight>
                  <a:srgbClr val="FFFF00"/>
                </a:highlight>
              </a:rPr>
              <a:t>的無狀態性</a:t>
            </a:r>
            <a:r>
              <a:rPr lang="zh-TW" altLang="en-US" sz="1600" b="1" dirty="0">
                <a:solidFill>
                  <a:srgbClr val="003399"/>
                </a:solidFill>
              </a:rPr>
              <a:t>，若不通過額外</a:t>
            </a:r>
            <a:r>
              <a:rPr lang="zh-TW" altLang="en-US" sz="1600" b="1" dirty="0">
                <a:solidFill>
                  <a:srgbClr val="C00000"/>
                </a:solidFill>
              </a:rPr>
              <a:t>的手段，伺服器並不知道用戶到底買了什麼，</a:t>
            </a:r>
            <a:r>
              <a:rPr lang="zh-TW" altLang="en-US" sz="1600" b="1" dirty="0">
                <a:solidFill>
                  <a:srgbClr val="003399"/>
                </a:solidFill>
              </a:rPr>
              <a:t>所以</a:t>
            </a:r>
            <a:r>
              <a:rPr lang="en-US" altLang="zh-TW" sz="1600" b="1" dirty="0">
                <a:solidFill>
                  <a:srgbClr val="003399"/>
                </a:solidFill>
              </a:rPr>
              <a:t>Cookie</a:t>
            </a:r>
            <a:r>
              <a:rPr lang="zh-TW" altLang="en-US" sz="1600" b="1" dirty="0">
                <a:solidFill>
                  <a:srgbClr val="003399"/>
                </a:solidFill>
              </a:rPr>
              <a:t>就是</a:t>
            </a:r>
            <a:r>
              <a:rPr lang="zh-TW" altLang="en-US" sz="1600" b="1" dirty="0">
                <a:solidFill>
                  <a:srgbClr val="003399"/>
                </a:solidFill>
                <a:highlight>
                  <a:srgbClr val="FFFF00"/>
                </a:highlight>
              </a:rPr>
              <a:t>用來繞開 </a:t>
            </a:r>
            <a:r>
              <a:rPr lang="en-US" altLang="zh-TW" sz="1600" b="1" dirty="0">
                <a:solidFill>
                  <a:srgbClr val="003399"/>
                </a:solidFill>
                <a:highlight>
                  <a:srgbClr val="FFFF00"/>
                </a:highlight>
              </a:rPr>
              <a:t>HTTP</a:t>
            </a:r>
            <a:r>
              <a:rPr lang="zh-TW" altLang="en-US" sz="1600" b="1" dirty="0">
                <a:solidFill>
                  <a:srgbClr val="003399"/>
                </a:solidFill>
                <a:highlight>
                  <a:srgbClr val="FFFF00"/>
                </a:highlight>
              </a:rPr>
              <a:t>的無狀態性的「額外手段」之一</a:t>
            </a:r>
            <a:r>
              <a:rPr lang="zh-TW" altLang="en-US" sz="1600" b="1" dirty="0">
                <a:solidFill>
                  <a:srgbClr val="C00000"/>
                </a:solidFill>
              </a:rPr>
              <a:t>。</a:t>
            </a:r>
            <a:r>
              <a:rPr lang="zh-TW" altLang="en-US" sz="1600" b="1" dirty="0">
                <a:solidFill>
                  <a:srgbClr val="003399"/>
                </a:solidFill>
              </a:rPr>
              <a:t>伺服器可以</a:t>
            </a:r>
            <a:r>
              <a:rPr lang="zh-TW" altLang="en-US" sz="1600" b="1" dirty="0">
                <a:solidFill>
                  <a:srgbClr val="003399"/>
                </a:solidFill>
                <a:highlight>
                  <a:srgbClr val="FFFF00"/>
                </a:highlight>
              </a:rPr>
              <a:t>設定或讀取</a:t>
            </a:r>
            <a:r>
              <a:rPr lang="en-US" altLang="zh-TW" sz="1600" b="1" dirty="0">
                <a:solidFill>
                  <a:srgbClr val="003399"/>
                </a:solidFill>
                <a:highlight>
                  <a:srgbClr val="FFFF00"/>
                </a:highlight>
              </a:rPr>
              <a:t>Cookies</a:t>
            </a:r>
            <a:r>
              <a:rPr lang="zh-TW" altLang="en-US" sz="1600" b="1" dirty="0">
                <a:solidFill>
                  <a:srgbClr val="003399"/>
                </a:solidFill>
                <a:highlight>
                  <a:srgbClr val="FFFF00"/>
                </a:highlight>
              </a:rPr>
              <a:t>中包含資訊</a:t>
            </a:r>
            <a:r>
              <a:rPr lang="zh-TW" altLang="en-US" sz="1600" b="1" dirty="0">
                <a:solidFill>
                  <a:srgbClr val="003399"/>
                </a:solidFill>
              </a:rPr>
              <a:t>，藉此維護用戶跟伺服器對談中的狀態。</a:t>
            </a:r>
            <a:endParaRPr lang="en-US" altLang="zh-TW" sz="1600" b="1" dirty="0">
              <a:solidFill>
                <a:srgbClr val="003399"/>
              </a:solidFill>
            </a:endParaRPr>
          </a:p>
          <a:p>
            <a:pPr>
              <a:defRPr/>
            </a:pPr>
            <a:endParaRPr lang="en-US" altLang="zh-TW" sz="1600" b="1" dirty="0">
              <a:solidFill>
                <a:srgbClr val="003399"/>
              </a:solidFill>
            </a:endParaRPr>
          </a:p>
          <a:p>
            <a:pPr>
              <a:defRPr/>
            </a:pPr>
            <a:r>
              <a:rPr lang="zh-TW" altLang="en-US" sz="1600" b="1" dirty="0">
                <a:solidFill>
                  <a:srgbClr val="003399"/>
                </a:solidFill>
              </a:rPr>
              <a:t>      </a:t>
            </a:r>
            <a:r>
              <a:rPr lang="en-US" altLang="zh-TW" sz="1600" b="1" dirty="0">
                <a:solidFill>
                  <a:srgbClr val="003399"/>
                </a:solidFill>
              </a:rPr>
              <a:t>Cookie</a:t>
            </a:r>
            <a:r>
              <a:rPr lang="zh-TW" altLang="en-US" sz="1600" b="1" dirty="0">
                <a:solidFill>
                  <a:srgbClr val="003399"/>
                </a:solidFill>
              </a:rPr>
              <a:t>另一個典型的應用是當登入一個網站時，網站往往會請求用戶</a:t>
            </a:r>
            <a:r>
              <a:rPr lang="zh-TW" altLang="en-US" sz="1600" b="1" dirty="0">
                <a:solidFill>
                  <a:srgbClr val="003399"/>
                </a:solidFill>
                <a:highlight>
                  <a:srgbClr val="FFFF00"/>
                </a:highlight>
              </a:rPr>
              <a:t>輸入用戶名稱和密碼</a:t>
            </a:r>
            <a:r>
              <a:rPr lang="zh-TW" altLang="en-US" sz="1600" b="1" dirty="0">
                <a:solidFill>
                  <a:srgbClr val="003399"/>
                </a:solidFill>
              </a:rPr>
              <a:t>，並且</a:t>
            </a:r>
            <a:r>
              <a:rPr lang="zh-TW" altLang="en-US" sz="1600" b="1" dirty="0">
                <a:solidFill>
                  <a:srgbClr val="003399"/>
                </a:solidFill>
                <a:highlight>
                  <a:srgbClr val="FFFF00"/>
                </a:highlight>
              </a:rPr>
              <a:t>用戶</a:t>
            </a:r>
            <a:r>
              <a:rPr lang="zh-TW" altLang="en-US" sz="1600" b="1" dirty="0">
                <a:solidFill>
                  <a:srgbClr val="003399"/>
                </a:solidFill>
              </a:rPr>
              <a:t>可以勾選「</a:t>
            </a:r>
            <a:r>
              <a:rPr lang="zh-TW" altLang="en-US" sz="1600" b="1" dirty="0">
                <a:solidFill>
                  <a:srgbClr val="003399"/>
                </a:solidFill>
                <a:highlight>
                  <a:srgbClr val="FFFF00"/>
                </a:highlight>
              </a:rPr>
              <a:t>下次自動登入</a:t>
            </a:r>
            <a:r>
              <a:rPr lang="zh-TW" altLang="en-US" sz="1600" b="1" dirty="0">
                <a:solidFill>
                  <a:srgbClr val="003399"/>
                </a:solidFill>
              </a:rPr>
              <a:t>」。如果勾選了，那麼</a:t>
            </a:r>
            <a:r>
              <a:rPr lang="zh-TW" altLang="en-US" sz="1600" b="1" dirty="0">
                <a:solidFill>
                  <a:srgbClr val="003399"/>
                </a:solidFill>
                <a:highlight>
                  <a:srgbClr val="FFFF00"/>
                </a:highlight>
              </a:rPr>
              <a:t>下次存取同一網站時 ，用戶會發現沒輸入用戶名稱和密碼就已經登入了。</a:t>
            </a:r>
          </a:p>
        </p:txBody>
      </p:sp>
      <p:sp>
        <p:nvSpPr>
          <p:cNvPr id="72710" name="文字方塊 4">
            <a:extLst>
              <a:ext uri="{FF2B5EF4-FFF2-40B4-BE49-F238E27FC236}">
                <a16:creationId xmlns:a16="http://schemas.microsoft.com/office/drawing/2014/main" id="{4D2482B7-955D-5790-204D-C81AA7B54A95}"/>
              </a:ext>
            </a:extLst>
          </p:cNvPr>
          <p:cNvSpPr txBox="1">
            <a:spLocks noChangeArrowheads="1"/>
          </p:cNvSpPr>
          <p:nvPr/>
        </p:nvSpPr>
        <p:spPr bwMode="auto">
          <a:xfrm>
            <a:off x="1524000" y="4027176"/>
            <a:ext cx="2633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dirty="0">
                <a:solidFill>
                  <a:schemeClr val="tx1"/>
                </a:solidFill>
                <a:latin typeface="Tahoma" panose="020B0604030504040204" pitchFamily="34" charset="0"/>
                <a:ea typeface="新細明體" panose="02020500000000000000" pitchFamily="18" charset="-120"/>
              </a:rPr>
              <a:t>https://zh.wikipedia.org/wiki/Cookie</a:t>
            </a:r>
            <a:endParaRPr lang="zh-TW" altLang="en-US" sz="1200" dirty="0">
              <a:solidFill>
                <a:schemeClr val="tx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2464F677-FE50-1386-7A2E-5B89C2A91FAD}"/>
              </a:ext>
            </a:extLst>
          </p:cNvPr>
          <p:cNvSpPr txBox="1"/>
          <p:nvPr/>
        </p:nvSpPr>
        <p:spPr>
          <a:xfrm>
            <a:off x="598841" y="3662885"/>
            <a:ext cx="3381325" cy="584775"/>
          </a:xfrm>
          <a:prstGeom prst="rect">
            <a:avLst/>
          </a:prstGeom>
          <a:noFill/>
        </p:spPr>
        <p:txBody>
          <a:bodyPr wrap="square">
            <a:spAutoFit/>
          </a:bodyPr>
          <a:lstStyle/>
          <a:p>
            <a:pPr>
              <a:defRPr/>
            </a:pPr>
            <a:r>
              <a:rPr lang="en-US" altLang="zh-TW" sz="1600" dirty="0">
                <a:solidFill>
                  <a:srgbClr val="003399"/>
                </a:solidFill>
                <a:highlight>
                  <a:srgbClr val="FFFF00"/>
                </a:highlight>
              </a:rPr>
              <a:t>Chrome </a:t>
            </a:r>
            <a:r>
              <a:rPr lang="zh-TW" altLang="en-US" sz="1600" dirty="0">
                <a:solidFill>
                  <a:srgbClr val="003399"/>
                </a:solidFill>
                <a:highlight>
                  <a:srgbClr val="FFFF00"/>
                </a:highlight>
              </a:rPr>
              <a:t>→</a:t>
            </a:r>
            <a:r>
              <a:rPr lang="en-US" altLang="zh-TW" sz="1600" dirty="0">
                <a:solidFill>
                  <a:srgbClr val="003399"/>
                </a:solidFill>
                <a:highlight>
                  <a:srgbClr val="FFFF00"/>
                </a:highlight>
              </a:rPr>
              <a:t>  </a:t>
            </a:r>
            <a:r>
              <a:rPr lang="zh-TW" altLang="en-US" sz="1600" dirty="0">
                <a:solidFill>
                  <a:srgbClr val="003399"/>
                </a:solidFill>
                <a:highlight>
                  <a:srgbClr val="FFFF00"/>
                </a:highlight>
              </a:rPr>
              <a:t>右鍵 → 設定→ 隱私權和安全性</a:t>
            </a:r>
          </a:p>
        </p:txBody>
      </p:sp>
      <p:sp>
        <p:nvSpPr>
          <p:cNvPr id="3" name="文字方塊 2">
            <a:extLst>
              <a:ext uri="{FF2B5EF4-FFF2-40B4-BE49-F238E27FC236}">
                <a16:creationId xmlns:a16="http://schemas.microsoft.com/office/drawing/2014/main" id="{00526B2E-A961-03CF-306C-316AE26FB392}"/>
              </a:ext>
            </a:extLst>
          </p:cNvPr>
          <p:cNvSpPr txBox="1"/>
          <p:nvPr/>
        </p:nvSpPr>
        <p:spPr>
          <a:xfrm>
            <a:off x="216321" y="4303401"/>
            <a:ext cx="11549160" cy="2554545"/>
          </a:xfrm>
          <a:prstGeom prst="rect">
            <a:avLst/>
          </a:prstGeom>
          <a:noFill/>
        </p:spPr>
        <p:txBody>
          <a:bodyPr wrap="square" rtlCol="0">
            <a:spAutoFit/>
          </a:bodyPr>
          <a:lstStyle/>
          <a:p>
            <a:r>
              <a:rPr lang="en-US" altLang="zh-TW" sz="1600" b="1" dirty="0">
                <a:solidFill>
                  <a:srgbClr val="003399"/>
                </a:solidFill>
              </a:rPr>
              <a:t> </a:t>
            </a:r>
            <a:r>
              <a:rPr lang="en-US" altLang="zh-TW" sz="1600" b="1" dirty="0">
                <a:solidFill>
                  <a:srgbClr val="C00000"/>
                </a:solidFill>
              </a:rPr>
              <a:t>(</a:t>
            </a:r>
            <a:r>
              <a:rPr lang="zh-TW" altLang="en-US" sz="1600" b="1" dirty="0">
                <a:solidFill>
                  <a:srgbClr val="C00000"/>
                </a:solidFill>
              </a:rPr>
              <a:t>注</a:t>
            </a:r>
            <a:r>
              <a:rPr lang="en-US" altLang="zh-TW" sz="1600" b="1" dirty="0">
                <a:solidFill>
                  <a:srgbClr val="C00000"/>
                </a:solidFill>
              </a:rPr>
              <a:t>1 ): </a:t>
            </a:r>
            <a:r>
              <a:rPr lang="zh-TW" altLang="en-US" sz="1600" b="1" dirty="0">
                <a:solidFill>
                  <a:srgbClr val="003399"/>
                </a:solidFill>
                <a:highlight>
                  <a:srgbClr val="FFFF00"/>
                </a:highlight>
              </a:rPr>
              <a:t>「 </a:t>
            </a:r>
            <a:r>
              <a:rPr lang="zh-TW" altLang="zh-TW" sz="1600" b="1" dirty="0">
                <a:solidFill>
                  <a:srgbClr val="003399"/>
                </a:solidFill>
                <a:highlight>
                  <a:srgbClr val="FFFF00"/>
                </a:highlight>
              </a:rPr>
              <a:t>無狀態</a:t>
            </a:r>
            <a:r>
              <a:rPr lang="zh-TW" altLang="en-US" sz="1600" b="1" dirty="0">
                <a:solidFill>
                  <a:srgbClr val="003399"/>
                </a:solidFill>
                <a:highlight>
                  <a:srgbClr val="FFFF00"/>
                </a:highlight>
              </a:rPr>
              <a:t>」 </a:t>
            </a:r>
            <a:r>
              <a:rPr lang="zh-TW" altLang="zh-TW" sz="1600" b="1" dirty="0">
                <a:solidFill>
                  <a:srgbClr val="003399"/>
                </a:solidFill>
              </a:rPr>
              <a:t>指的是在通信過程中，每個請求和回應之間都是相互獨立、不相關的，伺服器不會在不同請求之間保留任何</a:t>
            </a:r>
            <a:endParaRPr lang="en-US" altLang="zh-TW" sz="1600" b="1" dirty="0">
              <a:solidFill>
                <a:srgbClr val="003399"/>
              </a:solidFill>
            </a:endParaRPr>
          </a:p>
          <a:p>
            <a:r>
              <a:rPr lang="en-US" altLang="zh-TW" sz="1600" b="1" dirty="0">
                <a:solidFill>
                  <a:srgbClr val="003399"/>
                </a:solidFill>
              </a:rPr>
              <a:t>             </a:t>
            </a:r>
            <a:r>
              <a:rPr lang="zh-TW" altLang="zh-TW" sz="1600" b="1" dirty="0">
                <a:solidFill>
                  <a:srgbClr val="003399"/>
                </a:solidFill>
              </a:rPr>
              <a:t>關於用戶端的資訊或狀態。每個</a:t>
            </a:r>
            <a:r>
              <a:rPr lang="en-US" altLang="zh-TW" sz="1600" b="1" dirty="0">
                <a:solidFill>
                  <a:srgbClr val="003399"/>
                </a:solidFill>
              </a:rPr>
              <a:t>HTTP</a:t>
            </a:r>
            <a:r>
              <a:rPr lang="zh-TW" altLang="zh-TW" sz="1600" b="1" dirty="0">
                <a:solidFill>
                  <a:srgbClr val="003399"/>
                </a:solidFill>
              </a:rPr>
              <a:t>請求都包含足夠的資訊以獨立處理，而不需要依賴之前的請求或任何伺服器端存儲</a:t>
            </a:r>
            <a:r>
              <a:rPr lang="en-US" altLang="zh-TW" sz="1600" b="1" dirty="0">
                <a:solidFill>
                  <a:srgbClr val="003399"/>
                </a:solidFill>
              </a:rPr>
              <a:t> </a:t>
            </a:r>
          </a:p>
          <a:p>
            <a:r>
              <a:rPr lang="en-US" altLang="zh-TW" sz="1600" b="1" dirty="0">
                <a:solidFill>
                  <a:srgbClr val="003399"/>
                </a:solidFill>
              </a:rPr>
              <a:t>             </a:t>
            </a:r>
            <a:r>
              <a:rPr lang="zh-TW" altLang="zh-TW" sz="1600" b="1" dirty="0">
                <a:solidFill>
                  <a:srgbClr val="003399"/>
                </a:solidFill>
              </a:rPr>
              <a:t>的資訊。</a:t>
            </a:r>
          </a:p>
          <a:p>
            <a:r>
              <a:rPr lang="zh-CN" altLang="en-US" sz="1600" b="1" dirty="0">
                <a:solidFill>
                  <a:srgbClr val="003399"/>
                </a:solidFill>
              </a:rPr>
              <a:t>             具體來說，</a:t>
            </a:r>
            <a:r>
              <a:rPr lang="en-US" altLang="zh-CN" sz="1600" b="1" dirty="0">
                <a:solidFill>
                  <a:srgbClr val="003399"/>
                </a:solidFill>
              </a:rPr>
              <a:t>HTTP</a:t>
            </a:r>
            <a:r>
              <a:rPr lang="zh-CN" altLang="en-US" sz="1600" b="1" dirty="0">
                <a:solidFill>
                  <a:srgbClr val="003399"/>
                </a:solidFill>
              </a:rPr>
              <a:t>協定是無狀態的體現在以下幾個方面</a:t>
            </a:r>
            <a:r>
              <a:rPr lang="zh-CN" altLang="en-US" sz="1600" b="1" dirty="0">
                <a:solidFill>
                  <a:srgbClr val="003399"/>
                </a:solidFill>
                <a:highlight>
                  <a:srgbClr val="FFFF00"/>
                </a:highlight>
              </a:rPr>
              <a:t>：</a:t>
            </a:r>
          </a:p>
          <a:p>
            <a:r>
              <a:rPr lang="zh-CN" altLang="en-US" sz="1600" b="1" dirty="0">
                <a:solidFill>
                  <a:srgbClr val="003399"/>
                </a:solidFill>
              </a:rPr>
              <a:t>             </a:t>
            </a:r>
            <a:r>
              <a:rPr lang="zh-CN" altLang="en-US" sz="1600" b="1" dirty="0">
                <a:solidFill>
                  <a:srgbClr val="003399"/>
                </a:solidFill>
                <a:highlight>
                  <a:srgbClr val="FFFF00"/>
                </a:highlight>
              </a:rPr>
              <a:t>每個請求獨立處理</a:t>
            </a:r>
            <a:r>
              <a:rPr lang="zh-CN" altLang="en-US" sz="1600" b="1" dirty="0">
                <a:solidFill>
                  <a:srgbClr val="003399"/>
                </a:solidFill>
              </a:rPr>
              <a:t>： 伺服器接收到一個</a:t>
            </a:r>
            <a:r>
              <a:rPr lang="en-US" altLang="zh-CN" sz="1600" b="1" dirty="0">
                <a:solidFill>
                  <a:srgbClr val="003399"/>
                </a:solidFill>
              </a:rPr>
              <a:t>HTTP</a:t>
            </a:r>
            <a:r>
              <a:rPr lang="zh-CN" altLang="en-US" sz="1600" b="1" dirty="0">
                <a:solidFill>
                  <a:srgbClr val="003399"/>
                </a:solidFill>
              </a:rPr>
              <a:t>請求時，它只關心當前請求的內容和要執行的操作，不關心之前的請求，也 </a:t>
            </a:r>
            <a:endParaRPr lang="en-US" altLang="zh-CN" sz="1600" b="1" dirty="0">
              <a:solidFill>
                <a:srgbClr val="003399"/>
              </a:solidFill>
            </a:endParaRPr>
          </a:p>
          <a:p>
            <a:r>
              <a:rPr lang="en-US" altLang="zh-CN" sz="1600" b="1" dirty="0">
                <a:solidFill>
                  <a:srgbClr val="003399"/>
                </a:solidFill>
              </a:rPr>
              <a:t>                                                    </a:t>
            </a:r>
            <a:r>
              <a:rPr lang="zh-CN" altLang="en-US" sz="1600" b="1" dirty="0">
                <a:solidFill>
                  <a:srgbClr val="003399"/>
                </a:solidFill>
              </a:rPr>
              <a:t>不會將之前請求的資訊保存下來。</a:t>
            </a:r>
          </a:p>
          <a:p>
            <a:br>
              <a:rPr lang="zh-CN" altLang="en-US" sz="1600" b="1" dirty="0">
                <a:solidFill>
                  <a:srgbClr val="003399"/>
                </a:solidFill>
              </a:rPr>
            </a:br>
            <a:r>
              <a:rPr lang="zh-CN" altLang="en-US" sz="1600" b="1" dirty="0">
                <a:solidFill>
                  <a:srgbClr val="003399"/>
                </a:solidFill>
              </a:rPr>
              <a:t>            </a:t>
            </a:r>
            <a:r>
              <a:rPr lang="zh-CN" altLang="en-US" sz="1600" b="1" dirty="0">
                <a:solidFill>
                  <a:srgbClr val="003399"/>
                </a:solidFill>
                <a:highlight>
                  <a:srgbClr val="FFFF00"/>
                </a:highlight>
              </a:rPr>
              <a:t>不保留用戶端狀態</a:t>
            </a:r>
            <a:r>
              <a:rPr lang="zh-CN" altLang="en-US" sz="1600" b="1" dirty="0">
                <a:solidFill>
                  <a:srgbClr val="003399"/>
                </a:solidFill>
              </a:rPr>
              <a:t>： </a:t>
            </a:r>
            <a:r>
              <a:rPr lang="en-US" altLang="zh-CN" sz="1600" b="1" dirty="0">
                <a:solidFill>
                  <a:srgbClr val="003399"/>
                </a:solidFill>
              </a:rPr>
              <a:t>HTTP</a:t>
            </a:r>
            <a:r>
              <a:rPr lang="zh-CN" altLang="en-US" sz="1600" b="1" dirty="0">
                <a:solidFill>
                  <a:srgbClr val="003399"/>
                </a:solidFill>
              </a:rPr>
              <a:t>伺服器不會在不同請求之間保留用戶端的狀態資訊。每次用戶端發送請求時，伺服器都要求用           </a:t>
            </a:r>
            <a:endParaRPr lang="en-US" altLang="zh-CN" sz="1600" b="1" dirty="0">
              <a:solidFill>
                <a:srgbClr val="003399"/>
              </a:solidFill>
            </a:endParaRPr>
          </a:p>
          <a:p>
            <a:r>
              <a:rPr lang="en-US" altLang="zh-CN" sz="1600" b="1" dirty="0">
                <a:solidFill>
                  <a:srgbClr val="003399"/>
                </a:solidFill>
              </a:rPr>
              <a:t>                                                    </a:t>
            </a:r>
            <a:r>
              <a:rPr lang="zh-CN" altLang="en-US" sz="1600" b="1" dirty="0">
                <a:solidFill>
                  <a:srgbClr val="003399"/>
                </a:solidFill>
              </a:rPr>
              <a:t>戶端提供足夠的資訊以理解該請求。</a:t>
            </a:r>
          </a:p>
          <a:p>
            <a:r>
              <a:rPr lang="zh-CN" altLang="en-US" sz="1600" b="1" dirty="0">
                <a:solidFill>
                  <a:srgbClr val="003399"/>
                </a:solidFill>
              </a:rPr>
              <a:t>            </a:t>
            </a:r>
            <a:r>
              <a:rPr lang="zh-CN" altLang="en-US" sz="1600" b="1" dirty="0">
                <a:solidFill>
                  <a:srgbClr val="003399"/>
                </a:solidFill>
                <a:highlight>
                  <a:srgbClr val="FFFF00"/>
                </a:highlight>
              </a:rPr>
              <a:t>伺服器不保存用戶端歷史資訊</a:t>
            </a:r>
            <a:r>
              <a:rPr lang="zh-CN" altLang="en-US" sz="1600" b="1" dirty="0">
                <a:solidFill>
                  <a:srgbClr val="003399"/>
                </a:solidFill>
              </a:rPr>
              <a:t>： 伺服器不會維護用戶端的歷史請求資訊，也不會知道用戶端的上一次請求是什麼。</a:t>
            </a:r>
            <a:endParaRPr lang="zh-TW" altLang="en-US" sz="1600" b="1" dirty="0">
              <a:solidFill>
                <a:srgbClr val="00339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FB740BE-0C92-4247-B1B3-E2CBA799B797}"/>
              </a:ext>
            </a:extLst>
          </p:cNvPr>
          <p:cNvSpPr>
            <a:spLocks noGrp="1" noChangeArrowheads="1"/>
          </p:cNvSpPr>
          <p:nvPr>
            <p:ph type="title"/>
          </p:nvPr>
        </p:nvSpPr>
        <p:spPr>
          <a:xfrm>
            <a:off x="407894" y="112526"/>
            <a:ext cx="11239609" cy="500033"/>
          </a:xfrm>
          <a:solidFill>
            <a:srgbClr val="08045C"/>
          </a:solidFill>
        </p:spPr>
        <p:txBody>
          <a:bodyPr>
            <a:noAutofit/>
          </a:bodyPr>
          <a:lstStyle/>
          <a:p>
            <a:r>
              <a:rPr lang="en-US" altLang="zh-TW" sz="1800" dirty="0">
                <a:solidFill>
                  <a:schemeClr val="bg1"/>
                </a:solidFill>
              </a:rPr>
              <a:t>+ B2C </a:t>
            </a:r>
            <a:r>
              <a:rPr lang="zh-TW" altLang="en-US" sz="1800" dirty="0">
                <a:solidFill>
                  <a:schemeClr val="bg1"/>
                </a:solidFill>
                <a:ea typeface="新細明體" panose="02020500000000000000" pitchFamily="18" charset="-120"/>
              </a:rPr>
              <a:t>體驗導向 </a:t>
            </a:r>
            <a:r>
              <a:rPr lang="en-US" altLang="zh-TW" sz="1800" dirty="0">
                <a:solidFill>
                  <a:schemeClr val="bg1"/>
                </a:solidFill>
                <a:ea typeface="新細明體" panose="02020500000000000000" pitchFamily="18" charset="-120"/>
              </a:rPr>
              <a:t>/ </a:t>
            </a:r>
            <a:r>
              <a:rPr lang="zh-TW" altLang="en-US" sz="1800" dirty="0">
                <a:solidFill>
                  <a:schemeClr val="bg1"/>
                </a:solidFill>
                <a:ea typeface="新細明體" panose="02020500000000000000" pitchFamily="18" charset="-120"/>
              </a:rPr>
              <a:t>活動參與型（</a:t>
            </a:r>
            <a:r>
              <a:rPr lang="en-US" altLang="zh-TW" sz="1800" dirty="0">
                <a:solidFill>
                  <a:schemeClr val="bg1"/>
                </a:solidFill>
                <a:ea typeface="新細明體" panose="02020500000000000000" pitchFamily="18" charset="-120"/>
              </a:rPr>
              <a:t>Experience-based / Engagement-driven</a:t>
            </a:r>
            <a:r>
              <a:rPr lang="zh-TW" altLang="en-US" sz="1800" dirty="0">
                <a:solidFill>
                  <a:schemeClr val="bg1"/>
                </a:solidFill>
                <a:ea typeface="新細明體" panose="02020500000000000000" pitchFamily="18" charset="-120"/>
              </a:rPr>
              <a:t>）模式 </a:t>
            </a:r>
            <a:r>
              <a:rPr lang="en-US" altLang="zh-TW" sz="1800" dirty="0">
                <a:solidFill>
                  <a:schemeClr val="bg1"/>
                </a:solidFill>
                <a:ea typeface="新細明體" panose="02020500000000000000" pitchFamily="18" charset="-120"/>
              </a:rPr>
              <a:t>:</a:t>
            </a:r>
            <a:r>
              <a:rPr lang="zh-TW" altLang="en-US" sz="1800" dirty="0">
                <a:solidFill>
                  <a:schemeClr val="bg1"/>
                </a:solidFill>
                <a:ea typeface="新細明體" panose="02020500000000000000" pitchFamily="18" charset="-120"/>
              </a:rPr>
              <a:t>  </a:t>
            </a:r>
            <a:r>
              <a:rPr lang="en-US" altLang="zh-TW" sz="1800" dirty="0">
                <a:solidFill>
                  <a:schemeClr val="bg1"/>
                </a:solidFill>
                <a:ea typeface="新細明體" panose="02020500000000000000" pitchFamily="18" charset="-120"/>
              </a:rPr>
              <a:t> 'Follow JC Go' </a:t>
            </a:r>
          </a:p>
        </p:txBody>
      </p:sp>
      <p:sp>
        <p:nvSpPr>
          <p:cNvPr id="55299" name="Rectangle 3">
            <a:extLst>
              <a:ext uri="{FF2B5EF4-FFF2-40B4-BE49-F238E27FC236}">
                <a16:creationId xmlns:a16="http://schemas.microsoft.com/office/drawing/2014/main" id="{80D63DE5-F759-4F69-B909-0C1CFDFBCD1E}"/>
              </a:ext>
            </a:extLst>
          </p:cNvPr>
          <p:cNvSpPr>
            <a:spLocks noGrp="1" noChangeArrowheads="1"/>
          </p:cNvSpPr>
          <p:nvPr>
            <p:ph idx="1"/>
          </p:nvPr>
        </p:nvSpPr>
        <p:spPr>
          <a:xfrm>
            <a:off x="407894" y="836289"/>
            <a:ext cx="11576960" cy="5718855"/>
          </a:xfrm>
        </p:spPr>
        <p:txBody>
          <a:bodyPr>
            <a:normAutofit fontScale="85000" lnSpcReduction="20000"/>
          </a:bodyPr>
          <a:lstStyle/>
          <a:p>
            <a:pPr marL="0" indent="0">
              <a:spcAft>
                <a:spcPts val="1200"/>
              </a:spcAft>
              <a:buNone/>
              <a:defRPr/>
            </a:pPr>
            <a:r>
              <a:rPr lang="en-US" altLang="zh-TW" sz="1400" dirty="0">
                <a:ea typeface="新細明體" pitchFamily="18" charset="-120"/>
              </a:rPr>
              <a:t> </a:t>
            </a:r>
            <a:r>
              <a:rPr lang="en-US" altLang="zh-TW" sz="1800" b="1" dirty="0"/>
              <a:t>(18.10.29</a:t>
            </a:r>
            <a:r>
              <a:rPr lang="en-US" altLang="zh-TW" sz="1800" b="1" dirty="0">
                <a:solidFill>
                  <a:srgbClr val="003399"/>
                </a:solidFill>
              </a:rPr>
              <a:t>) </a:t>
            </a:r>
            <a:r>
              <a:rPr lang="zh-TW" altLang="zh-TW" sz="1900" b="1" dirty="0">
                <a:solidFill>
                  <a:srgbClr val="003399"/>
                </a:solidFill>
                <a:highlight>
                  <a:srgbClr val="FFFF00"/>
                </a:highlight>
              </a:rPr>
              <a:t>教會也「抓寶」</a:t>
            </a:r>
            <a:r>
              <a:rPr lang="zh-TW" altLang="zh-TW" sz="1900" b="1" dirty="0">
                <a:solidFill>
                  <a:srgbClr val="003399"/>
                </a:solidFill>
              </a:rPr>
              <a:t> 推信仰版寶可夢</a:t>
            </a:r>
            <a:r>
              <a:rPr lang="en-US" altLang="zh-TW" sz="1800" b="1" dirty="0">
                <a:solidFill>
                  <a:srgbClr val="003399"/>
                </a:solidFill>
              </a:rPr>
              <a:t> Collect Biblical characters in 'Follow JC Go,' a '</a:t>
            </a:r>
            <a:r>
              <a:rPr lang="en-US" altLang="zh-TW" sz="1800" b="1" dirty="0" err="1">
                <a:solidFill>
                  <a:srgbClr val="003399"/>
                </a:solidFill>
              </a:rPr>
              <a:t>Pokemon</a:t>
            </a:r>
            <a:r>
              <a:rPr lang="en-US" altLang="zh-TW" sz="1800" b="1" dirty="0">
                <a:solidFill>
                  <a:srgbClr val="003399"/>
                </a:solidFill>
              </a:rPr>
              <a:t> Go' Clone</a:t>
            </a:r>
            <a:endParaRPr lang="zh-TW" altLang="zh-TW" sz="1800" dirty="0">
              <a:solidFill>
                <a:srgbClr val="003399"/>
              </a:solidFill>
            </a:endParaRPr>
          </a:p>
          <a:p>
            <a:pPr marL="0" indent="0">
              <a:buNone/>
            </a:pPr>
            <a:r>
              <a:rPr lang="zh-TW" altLang="en-US" sz="1800" b="1" dirty="0">
                <a:solidFill>
                  <a:srgbClr val="003399"/>
                </a:solidFill>
              </a:rPr>
              <a:t>    </a:t>
            </a:r>
            <a:r>
              <a:rPr lang="en-US" altLang="zh-TW" sz="1600" b="1" dirty="0">
                <a:solidFill>
                  <a:srgbClr val="003399"/>
                </a:solidFill>
              </a:rPr>
              <a:t>The massive success of mobile augmented reality (AR) game </a:t>
            </a:r>
            <a:r>
              <a:rPr lang="en-US" altLang="zh-TW" sz="1600" b="1" dirty="0" err="1">
                <a:solidFill>
                  <a:srgbClr val="003399"/>
                </a:solidFill>
              </a:rPr>
              <a:t>Pokemon</a:t>
            </a:r>
            <a:r>
              <a:rPr lang="en-US" altLang="zh-TW" sz="1600" b="1" dirty="0">
                <a:solidFill>
                  <a:srgbClr val="003399"/>
                </a:solidFill>
              </a:rPr>
              <a:t> Go has inspired the </a:t>
            </a:r>
            <a:r>
              <a:rPr lang="en-US" altLang="zh-TW" sz="1600" b="1" dirty="0">
                <a:solidFill>
                  <a:srgbClr val="003399"/>
                </a:solidFill>
                <a:highlight>
                  <a:srgbClr val="FFFF00"/>
                </a:highlight>
              </a:rPr>
              <a:t>creation of numerous copies.</a:t>
            </a:r>
            <a:r>
              <a:rPr lang="en-US" altLang="zh-TW" sz="1600" b="1" dirty="0">
                <a:solidFill>
                  <a:srgbClr val="003399"/>
                </a:solidFill>
              </a:rPr>
              <a:t> Some copies have incorporated existing intellectual properties, such </a:t>
            </a:r>
            <a:r>
              <a:rPr lang="en-US" altLang="zh-TW" sz="1600" b="1" dirty="0">
                <a:solidFill>
                  <a:srgbClr val="003399"/>
                </a:solidFill>
                <a:highlight>
                  <a:srgbClr val="FFFF00"/>
                </a:highlight>
              </a:rPr>
              <a:t>as Jurassic Park and Ghostbusters</a:t>
            </a:r>
            <a:r>
              <a:rPr lang="en-US" altLang="zh-TW" sz="1600" b="1" dirty="0">
                <a:solidFill>
                  <a:srgbClr val="003399"/>
                </a:solidFill>
              </a:rPr>
              <a:t>, into </a:t>
            </a:r>
            <a:r>
              <a:rPr lang="en-US" altLang="zh-TW" sz="1600" b="1" dirty="0" err="1">
                <a:solidFill>
                  <a:srgbClr val="003399"/>
                </a:solidFill>
              </a:rPr>
              <a:t>Pokemon</a:t>
            </a:r>
            <a:r>
              <a:rPr lang="en-US" altLang="zh-TW" sz="1600" b="1" dirty="0">
                <a:solidFill>
                  <a:srgbClr val="003399"/>
                </a:solidFill>
              </a:rPr>
              <a:t> Go’s explore and collect gameplay</a:t>
            </a:r>
            <a:r>
              <a:rPr lang="en-US" altLang="zh-TW" sz="1800" b="1" dirty="0">
                <a:solidFill>
                  <a:srgbClr val="003399"/>
                </a:solidFill>
              </a:rPr>
              <a:t>.</a:t>
            </a:r>
          </a:p>
          <a:p>
            <a:pPr marL="0" indent="0">
              <a:buNone/>
            </a:pPr>
            <a:r>
              <a:rPr lang="zh-TW" altLang="en-US" sz="1800" b="1" dirty="0">
                <a:solidFill>
                  <a:srgbClr val="003399"/>
                </a:solidFill>
              </a:rPr>
              <a:t>        移動</a:t>
            </a:r>
            <a:r>
              <a:rPr lang="zh-TW" altLang="en-US" sz="1800" b="1" dirty="0">
                <a:solidFill>
                  <a:srgbClr val="003399"/>
                </a:solidFill>
                <a:highlight>
                  <a:srgbClr val="FFFF00"/>
                </a:highlight>
              </a:rPr>
              <a:t>增強現實 </a:t>
            </a:r>
            <a:r>
              <a:rPr lang="en-US" altLang="zh-TW" sz="1800" b="1" dirty="0">
                <a:solidFill>
                  <a:srgbClr val="003399"/>
                </a:solidFill>
                <a:highlight>
                  <a:srgbClr val="FFFF00"/>
                </a:highlight>
              </a:rPr>
              <a:t>(AR) </a:t>
            </a:r>
            <a:r>
              <a:rPr lang="zh-TW" altLang="en-US" sz="1800" b="1" dirty="0">
                <a:solidFill>
                  <a:srgbClr val="003399"/>
                </a:solidFill>
                <a:highlight>
                  <a:srgbClr val="FFFF00"/>
                </a:highlight>
              </a:rPr>
              <a:t>遊戲 </a:t>
            </a:r>
            <a:r>
              <a:rPr lang="en-US" altLang="zh-TW" sz="1800" b="1" dirty="0" err="1">
                <a:solidFill>
                  <a:srgbClr val="003399"/>
                </a:solidFill>
              </a:rPr>
              <a:t>Pokemon</a:t>
            </a:r>
            <a:r>
              <a:rPr lang="en-US" altLang="zh-TW" sz="1800" b="1" dirty="0">
                <a:solidFill>
                  <a:srgbClr val="003399"/>
                </a:solidFill>
              </a:rPr>
              <a:t> Go </a:t>
            </a:r>
            <a:r>
              <a:rPr lang="zh-TW" altLang="en-US" sz="1800" b="1" dirty="0">
                <a:solidFill>
                  <a:srgbClr val="003399"/>
                </a:solidFill>
              </a:rPr>
              <a:t>的巨大成功激發了眾多副本的創作。 一些副本將現有的</a:t>
            </a:r>
            <a:r>
              <a:rPr lang="zh-TW" altLang="en-US" sz="1800" b="1" dirty="0">
                <a:solidFill>
                  <a:srgbClr val="003399"/>
                </a:solidFill>
                <a:highlight>
                  <a:srgbClr val="FFFF00"/>
                </a:highlight>
              </a:rPr>
              <a:t>知識產權（例如</a:t>
            </a:r>
            <a:r>
              <a:rPr lang="en-US" altLang="zh-TW" sz="1800" b="1" dirty="0">
                <a:solidFill>
                  <a:srgbClr val="003399"/>
                </a:solidFill>
                <a:highlight>
                  <a:srgbClr val="FFFF00"/>
                </a:highlight>
              </a:rPr>
              <a:t>《</a:t>
            </a:r>
            <a:r>
              <a:rPr lang="zh-TW" altLang="en-US" sz="1800" b="1" dirty="0">
                <a:solidFill>
                  <a:srgbClr val="003399"/>
                </a:solidFill>
                <a:highlight>
                  <a:srgbClr val="FFFF00"/>
                </a:highlight>
              </a:rPr>
              <a:t>侏羅紀公園</a:t>
            </a:r>
            <a:r>
              <a:rPr lang="en-US" altLang="zh-TW" sz="1800" b="1" dirty="0">
                <a:solidFill>
                  <a:srgbClr val="003399"/>
                </a:solidFill>
                <a:highlight>
                  <a:srgbClr val="FFFF00"/>
                </a:highlight>
              </a:rPr>
              <a:t>》</a:t>
            </a:r>
            <a:r>
              <a:rPr lang="zh-TW" altLang="en-US" sz="1800" b="1" dirty="0">
                <a:solidFill>
                  <a:srgbClr val="003399"/>
                </a:solidFill>
                <a:highlight>
                  <a:srgbClr val="FFFF00"/>
                </a:highlight>
              </a:rPr>
              <a:t>和</a:t>
            </a:r>
            <a:r>
              <a:rPr lang="en-US" altLang="zh-TW" sz="1800" b="1" dirty="0">
                <a:solidFill>
                  <a:srgbClr val="003399"/>
                </a:solidFill>
                <a:highlight>
                  <a:srgbClr val="FFFF00"/>
                </a:highlight>
              </a:rPr>
              <a:t>《</a:t>
            </a:r>
            <a:r>
              <a:rPr lang="zh-TW" altLang="en-US" sz="1800" b="1" dirty="0">
                <a:solidFill>
                  <a:srgbClr val="003399"/>
                </a:solidFill>
                <a:highlight>
                  <a:srgbClr val="FFFF00"/>
                </a:highlight>
              </a:rPr>
              <a:t>捉</a:t>
            </a:r>
            <a:endParaRPr lang="en-US" altLang="zh-TW" sz="1800" b="1" dirty="0">
              <a:solidFill>
                <a:srgbClr val="003399"/>
              </a:solidFill>
              <a:highlight>
                <a:srgbClr val="FFFF00"/>
              </a:highlight>
            </a:endParaRPr>
          </a:p>
          <a:p>
            <a:pPr marL="0" indent="0">
              <a:buNone/>
            </a:pPr>
            <a:r>
              <a:rPr lang="zh-TW" altLang="en-US" sz="1800" b="1" dirty="0">
                <a:solidFill>
                  <a:srgbClr val="003399"/>
                </a:solidFill>
                <a:highlight>
                  <a:srgbClr val="FFFF00"/>
                </a:highlight>
              </a:rPr>
              <a:t>鬼敢死隊</a:t>
            </a:r>
            <a:r>
              <a:rPr lang="en-US" altLang="zh-TW" sz="1600" b="1" dirty="0">
                <a:solidFill>
                  <a:srgbClr val="003399"/>
                </a:solidFill>
              </a:rPr>
              <a:t>》Ghostbusters</a:t>
            </a:r>
            <a:r>
              <a:rPr lang="zh-TW" altLang="en-US" sz="1800" b="1" dirty="0">
                <a:solidFill>
                  <a:srgbClr val="003399"/>
                </a:solidFill>
                <a:highlight>
                  <a:srgbClr val="FFFF00"/>
                </a:highlight>
              </a:rPr>
              <a:t>）融入到</a:t>
            </a:r>
            <a:r>
              <a:rPr lang="en-US" altLang="zh-TW" sz="1800" b="1" dirty="0">
                <a:solidFill>
                  <a:srgbClr val="003399"/>
                </a:solidFill>
                <a:highlight>
                  <a:srgbClr val="FFFF00"/>
                </a:highlight>
              </a:rPr>
              <a:t>《</a:t>
            </a:r>
            <a:r>
              <a:rPr lang="en-US" altLang="zh-TW" sz="1800" b="1" dirty="0" err="1">
                <a:solidFill>
                  <a:srgbClr val="003399"/>
                </a:solidFill>
                <a:highlight>
                  <a:srgbClr val="FFFF00"/>
                </a:highlight>
              </a:rPr>
              <a:t>Pokemon</a:t>
            </a:r>
            <a:r>
              <a:rPr lang="en-US" altLang="zh-TW" sz="1800" b="1" dirty="0">
                <a:solidFill>
                  <a:srgbClr val="003399"/>
                </a:solidFill>
                <a:highlight>
                  <a:srgbClr val="FFFF00"/>
                </a:highlight>
              </a:rPr>
              <a:t> Go》</a:t>
            </a:r>
            <a:r>
              <a:rPr lang="zh-TW" altLang="en-US" sz="1800" b="1" dirty="0">
                <a:solidFill>
                  <a:srgbClr val="003399"/>
                </a:solidFill>
                <a:highlight>
                  <a:srgbClr val="FFFF00"/>
                </a:highlight>
              </a:rPr>
              <a:t>的探索</a:t>
            </a:r>
            <a:r>
              <a:rPr lang="zh-TW" altLang="en-US" sz="1800" b="1" dirty="0">
                <a:solidFill>
                  <a:srgbClr val="003399"/>
                </a:solidFill>
              </a:rPr>
              <a:t>和</a:t>
            </a:r>
            <a:r>
              <a:rPr lang="zh-TW" altLang="en-US" sz="1800" b="1" dirty="0">
                <a:solidFill>
                  <a:srgbClr val="003399"/>
                </a:solidFill>
                <a:highlight>
                  <a:srgbClr val="FFFF00"/>
                </a:highlight>
              </a:rPr>
              <a:t>收集遊戲玩</a:t>
            </a:r>
            <a:r>
              <a:rPr lang="zh-TW" altLang="en-US" sz="1800" b="1" dirty="0">
                <a:solidFill>
                  <a:srgbClr val="003399"/>
                </a:solidFill>
              </a:rPr>
              <a:t>法中。</a:t>
            </a:r>
            <a:br>
              <a:rPr lang="en-US" altLang="zh-TW" sz="1800" b="1" dirty="0">
                <a:solidFill>
                  <a:srgbClr val="003399"/>
                </a:solidFill>
              </a:rPr>
            </a:br>
            <a:endParaRPr lang="en-US" altLang="zh-TW" sz="1800" b="1" dirty="0">
              <a:solidFill>
                <a:srgbClr val="003399"/>
              </a:solidFill>
            </a:endParaRPr>
          </a:p>
          <a:p>
            <a:pPr marL="0" indent="0">
              <a:buNone/>
            </a:pPr>
            <a:r>
              <a:rPr lang="en-US" altLang="zh-TW" sz="1800" b="1" dirty="0">
                <a:solidFill>
                  <a:srgbClr val="003399"/>
                </a:solidFill>
              </a:rPr>
              <a:t>The latest copy, however, is not based on any property. Instead, players embark on a spiritual journey centered around the </a:t>
            </a:r>
          </a:p>
          <a:p>
            <a:pPr marL="0" indent="0">
              <a:buNone/>
            </a:pPr>
            <a:r>
              <a:rPr lang="en-US" altLang="zh-TW" sz="1800" b="1" dirty="0">
                <a:solidFill>
                  <a:srgbClr val="003399"/>
                </a:solidFill>
                <a:highlight>
                  <a:srgbClr val="FFFF00"/>
                </a:highlight>
              </a:rPr>
              <a:t>Catholic religion in the faith-based mobile game </a:t>
            </a:r>
            <a:r>
              <a:rPr lang="en-US" altLang="zh-TW" sz="1800" b="1" dirty="0">
                <a:solidFill>
                  <a:srgbClr val="003399"/>
                </a:solidFill>
              </a:rPr>
              <a:t>called Follow JC Go!</a:t>
            </a:r>
            <a:r>
              <a:rPr lang="zh-TW" altLang="en-US" sz="1800" b="1" dirty="0">
                <a:solidFill>
                  <a:srgbClr val="003399"/>
                </a:solidFill>
              </a:rPr>
              <a:t>                                                                                                                                 </a:t>
            </a:r>
            <a:endParaRPr lang="en-US" altLang="zh-TW" sz="1800" b="1" dirty="0">
              <a:solidFill>
                <a:srgbClr val="003399"/>
              </a:solidFill>
            </a:endParaRPr>
          </a:p>
          <a:p>
            <a:pPr marL="0" indent="0">
              <a:buNone/>
            </a:pPr>
            <a:r>
              <a:rPr lang="zh-TW" altLang="en-US" sz="1800" b="1" dirty="0">
                <a:solidFill>
                  <a:srgbClr val="003399"/>
                </a:solidFill>
              </a:rPr>
              <a:t>       然而，最新的副本並不基於任何財產。 相反，玩家在名為“</a:t>
            </a:r>
            <a:r>
              <a:rPr lang="en-US" altLang="zh-TW" sz="1800" b="1" dirty="0">
                <a:solidFill>
                  <a:srgbClr val="003399"/>
                </a:solidFill>
              </a:rPr>
              <a:t>Follow JC Go!”</a:t>
            </a:r>
            <a:r>
              <a:rPr lang="zh-TW" altLang="en-US" sz="1800" b="1" dirty="0">
                <a:solidFill>
                  <a:srgbClr val="003399"/>
                </a:solidFill>
              </a:rPr>
              <a:t>的信仰手機遊戲中踏上以</a:t>
            </a:r>
            <a:r>
              <a:rPr lang="zh-TW" altLang="en-US" sz="1800" b="1" dirty="0">
                <a:solidFill>
                  <a:srgbClr val="003399"/>
                </a:solidFill>
                <a:highlight>
                  <a:srgbClr val="FFFF00"/>
                </a:highlight>
              </a:rPr>
              <a:t>天主教為中心</a:t>
            </a:r>
            <a:r>
              <a:rPr lang="zh-TW" altLang="en-US" sz="1800" b="1" dirty="0">
                <a:solidFill>
                  <a:srgbClr val="003399"/>
                </a:solidFill>
              </a:rPr>
              <a:t>的精神之旅！</a:t>
            </a:r>
            <a:endParaRPr lang="en-US" altLang="zh-TW" sz="1800" b="1" dirty="0">
              <a:solidFill>
                <a:srgbClr val="003399"/>
              </a:solidFill>
            </a:endParaRPr>
          </a:p>
          <a:p>
            <a:pPr marL="0" indent="0">
              <a:spcAft>
                <a:spcPts val="1200"/>
              </a:spcAft>
              <a:buNone/>
              <a:defRPr/>
            </a:pPr>
            <a:endParaRPr lang="en-US" altLang="zh-TW" sz="1800" b="1" dirty="0">
              <a:solidFill>
                <a:srgbClr val="003399"/>
              </a:solidFill>
            </a:endParaRPr>
          </a:p>
          <a:p>
            <a:pPr marL="0" indent="0">
              <a:spcAft>
                <a:spcPts val="1200"/>
              </a:spcAft>
              <a:buNone/>
              <a:defRPr/>
            </a:pPr>
            <a:endParaRPr lang="en-US" altLang="zh-TW" sz="1800" b="1" dirty="0">
              <a:solidFill>
                <a:srgbClr val="003399"/>
              </a:solidFill>
            </a:endParaRPr>
          </a:p>
          <a:p>
            <a:pPr marL="0" indent="0">
              <a:spcAft>
                <a:spcPts val="1200"/>
              </a:spcAft>
              <a:buNone/>
              <a:defRPr/>
            </a:pPr>
            <a:endParaRPr lang="en-US" altLang="zh-TW" sz="1800" b="1" dirty="0">
              <a:solidFill>
                <a:srgbClr val="003399"/>
              </a:solidFill>
            </a:endParaRPr>
          </a:p>
          <a:p>
            <a:pPr marL="0" indent="0">
              <a:spcAft>
                <a:spcPts val="1200"/>
              </a:spcAft>
              <a:buNone/>
              <a:defRPr/>
            </a:pPr>
            <a:endParaRPr lang="en-US" altLang="zh-TW" sz="1800" b="1" dirty="0">
              <a:solidFill>
                <a:srgbClr val="003399"/>
              </a:solidFill>
            </a:endParaRPr>
          </a:p>
          <a:p>
            <a:pPr marL="0" indent="0">
              <a:spcAft>
                <a:spcPts val="1200"/>
              </a:spcAft>
              <a:buNone/>
              <a:defRPr/>
            </a:pPr>
            <a:r>
              <a:rPr lang="zh-TW" altLang="en-US" sz="1700" b="1" dirty="0">
                <a:solidFill>
                  <a:srgbClr val="003399"/>
                </a:solidFill>
              </a:rPr>
              <a:t>      </a:t>
            </a:r>
            <a:r>
              <a:rPr lang="zh-TW" altLang="zh-TW" sz="1700" b="1" dirty="0">
                <a:solidFill>
                  <a:srgbClr val="003399"/>
                </a:solidFill>
              </a:rPr>
              <a:t>據《基督徒郵報》報導，這款名為《</a:t>
            </a:r>
            <a:r>
              <a:rPr lang="en-US" altLang="zh-TW" sz="1700" b="1" dirty="0">
                <a:solidFill>
                  <a:srgbClr val="003399"/>
                </a:solidFill>
                <a:highlight>
                  <a:srgbClr val="FFFF00"/>
                </a:highlight>
              </a:rPr>
              <a:t>Follow JC Go</a:t>
            </a:r>
            <a:r>
              <a:rPr lang="zh-TW" altLang="zh-TW" sz="1700" b="1" dirty="0">
                <a:solidFill>
                  <a:srgbClr val="003399"/>
                </a:solidFill>
                <a:highlight>
                  <a:srgbClr val="FFFF00"/>
                </a:highlight>
              </a:rPr>
              <a:t>》的遊戲</a:t>
            </a:r>
            <a:r>
              <a:rPr lang="zh-TW" altLang="zh-TW" sz="1700" b="1" dirty="0">
                <a:solidFill>
                  <a:srgbClr val="003399"/>
                </a:solidFill>
              </a:rPr>
              <a:t>可讓玩家尋找</a:t>
            </a:r>
            <a:r>
              <a:rPr lang="zh-TW" altLang="zh-TW" sz="1700" b="1" dirty="0">
                <a:solidFill>
                  <a:srgbClr val="003399"/>
                </a:solidFill>
                <a:highlight>
                  <a:srgbClr val="FFFF00"/>
                </a:highlight>
              </a:rPr>
              <a:t>聖人、信仰經文與聖經人物</a:t>
            </a:r>
            <a:r>
              <a:rPr lang="zh-TW" altLang="zh-TW" sz="1700" b="1" dirty="0">
                <a:solidFill>
                  <a:srgbClr val="003399"/>
                </a:solidFill>
              </a:rPr>
              <a:t>，玩家藉由</a:t>
            </a:r>
            <a:r>
              <a:rPr lang="zh-TW" altLang="zh-TW" sz="1700" b="1" dirty="0">
                <a:solidFill>
                  <a:srgbClr val="003399"/>
                </a:solidFill>
                <a:highlight>
                  <a:srgbClr val="FFFF00"/>
                </a:highlight>
              </a:rPr>
              <a:t>回答問題</a:t>
            </a:r>
            <a:r>
              <a:rPr lang="zh-TW" altLang="zh-TW" sz="1700" b="1" dirty="0">
                <a:solidFill>
                  <a:srgbClr val="003399"/>
                </a:solidFill>
              </a:rPr>
              <a:t>找到聖人並</a:t>
            </a:r>
            <a:r>
              <a:rPr lang="zh-TW" altLang="zh-TW" sz="1700" b="1" dirty="0">
                <a:solidFill>
                  <a:srgbClr val="003399"/>
                </a:solidFill>
                <a:highlight>
                  <a:srgbClr val="FFFF00"/>
                </a:highlight>
              </a:rPr>
              <a:t>收集虛擬寶</a:t>
            </a:r>
            <a:endParaRPr lang="en-US" altLang="zh-TW" sz="1700" b="1" dirty="0">
              <a:solidFill>
                <a:srgbClr val="003399"/>
              </a:solidFill>
              <a:highlight>
                <a:srgbClr val="FFFF00"/>
              </a:highlight>
            </a:endParaRPr>
          </a:p>
          <a:p>
            <a:pPr marL="0" indent="0">
              <a:spcAft>
                <a:spcPts val="1200"/>
              </a:spcAft>
              <a:buNone/>
              <a:defRPr/>
            </a:pPr>
            <a:r>
              <a:rPr lang="zh-TW" altLang="zh-TW" sz="1700" b="1" dirty="0">
                <a:solidFill>
                  <a:srgbClr val="003399"/>
                </a:solidFill>
                <a:highlight>
                  <a:srgbClr val="FFFF00"/>
                </a:highlight>
              </a:rPr>
              <a:t>物</a:t>
            </a:r>
            <a:r>
              <a:rPr lang="zh-TW" altLang="zh-TW" sz="1700" b="1" dirty="0">
                <a:solidFill>
                  <a:srgbClr val="003399"/>
                </a:solidFill>
              </a:rPr>
              <a:t>，而且還可以到</a:t>
            </a:r>
            <a:r>
              <a:rPr lang="zh-TW" altLang="zh-TW" sz="1700" b="1" dirty="0">
                <a:solidFill>
                  <a:srgbClr val="003399"/>
                </a:solidFill>
                <a:highlight>
                  <a:srgbClr val="FFFF00"/>
                </a:highlight>
              </a:rPr>
              <a:t>附近教會提出自己禱告的需要</a:t>
            </a:r>
            <a:r>
              <a:rPr lang="zh-TW" altLang="zh-TW" sz="1700" b="1" dirty="0">
                <a:solidFill>
                  <a:srgbClr val="003399"/>
                </a:solidFill>
              </a:rPr>
              <a:t>。</a:t>
            </a:r>
            <a:endParaRPr lang="en-US" altLang="zh-TW" sz="1700" b="1" dirty="0">
              <a:solidFill>
                <a:srgbClr val="003399"/>
              </a:solidFill>
            </a:endParaRPr>
          </a:p>
          <a:p>
            <a:pPr marL="0" indent="0">
              <a:spcAft>
                <a:spcPts val="1200"/>
              </a:spcAft>
              <a:buNone/>
              <a:defRPr/>
            </a:pPr>
            <a:r>
              <a:rPr lang="zh-TW" altLang="en-US" sz="1800" dirty="0"/>
              <a:t>        玩家在現實世界中走動時，</a:t>
            </a:r>
            <a:r>
              <a:rPr lang="zh-TW" altLang="en-US" sz="1800" b="1" dirty="0"/>
              <a:t>可以</a:t>
            </a:r>
            <a:r>
              <a:rPr lang="zh-TW" altLang="en-US" sz="1800" b="1" dirty="0">
                <a:highlight>
                  <a:srgbClr val="FFFF00"/>
                </a:highlight>
              </a:rPr>
              <a:t>使用全球定位系統（</a:t>
            </a:r>
            <a:r>
              <a:rPr lang="en-US" altLang="zh-TW" sz="1800" b="1" dirty="0">
                <a:highlight>
                  <a:srgbClr val="FFFF00"/>
                </a:highlight>
              </a:rPr>
              <a:t>GPS</a:t>
            </a:r>
            <a:r>
              <a:rPr lang="zh-TW" altLang="en-US" sz="1800" b="1" dirty="0">
                <a:highlight>
                  <a:srgbClr val="FFFF00"/>
                </a:highlight>
              </a:rPr>
              <a:t>）和 </a:t>
            </a:r>
            <a:r>
              <a:rPr lang="en-US" altLang="zh-TW" sz="1800" b="1" dirty="0">
                <a:highlight>
                  <a:srgbClr val="FFFF00"/>
                </a:highlight>
              </a:rPr>
              <a:t>AR </a:t>
            </a:r>
            <a:r>
              <a:rPr lang="zh-TW" altLang="en-US" sz="1800" b="1" dirty="0">
                <a:highlight>
                  <a:srgbClr val="FFFF00"/>
                </a:highlight>
              </a:rPr>
              <a:t>技術來「發現」和「收集」各種聖人</a:t>
            </a:r>
            <a:r>
              <a:rPr lang="zh-TW" altLang="en-US" sz="1800" b="1" dirty="0"/>
              <a:t>、聖經人物以及瑪利亞的形象等。</a:t>
            </a:r>
            <a:endParaRPr lang="zh-TW" altLang="zh-TW" sz="1700" b="1" dirty="0">
              <a:solidFill>
                <a:srgbClr val="003399"/>
              </a:solidFill>
            </a:endParaRPr>
          </a:p>
          <a:p>
            <a:pPr marL="0" indent="0">
              <a:spcAft>
                <a:spcPts val="1200"/>
              </a:spcAft>
              <a:buNone/>
              <a:defRPr/>
            </a:pPr>
            <a:endParaRPr lang="zh-TW" altLang="zh-TW" sz="2000" dirty="0">
              <a:ea typeface="新細明體" pitchFamily="18" charset="-120"/>
            </a:endParaRPr>
          </a:p>
          <a:p>
            <a:pPr lvl="1">
              <a:spcAft>
                <a:spcPts val="600"/>
              </a:spcAft>
              <a:buNone/>
              <a:defRPr/>
            </a:pPr>
            <a:endParaRPr lang="zh-TW" altLang="en-US" sz="2000" dirty="0">
              <a:ea typeface="新細明體" pitchFamily="18" charset="-120"/>
            </a:endParaRPr>
          </a:p>
        </p:txBody>
      </p:sp>
      <p:pic>
        <p:nvPicPr>
          <p:cNvPr id="32772" name="圖片 2" descr="一張含有 文字, 地圖 的圖片&#10;&#10;描述是以非常高的可信度產生">
            <a:extLst>
              <a:ext uri="{FF2B5EF4-FFF2-40B4-BE49-F238E27FC236}">
                <a16:creationId xmlns:a16="http://schemas.microsoft.com/office/drawing/2014/main" id="{AEA39E20-124F-4FDF-82CA-7B20E2DA9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911" y="3429000"/>
            <a:ext cx="2510423" cy="141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7">
            <a:extLst>
              <a:ext uri="{FF2B5EF4-FFF2-40B4-BE49-F238E27FC236}">
                <a16:creationId xmlns:a16="http://schemas.microsoft.com/office/drawing/2014/main" id="{A108942A-87DC-72A1-44DE-0FCC48C04BDF}"/>
              </a:ext>
            </a:extLst>
          </p:cNvPr>
          <p:cNvSpPr>
            <a:spLocks noGrp="1" noChangeArrowheads="1"/>
          </p:cNvSpPr>
          <p:nvPr>
            <p:ph idx="1"/>
          </p:nvPr>
        </p:nvSpPr>
        <p:spPr>
          <a:xfrm>
            <a:off x="550415" y="708819"/>
            <a:ext cx="11190136" cy="5996780"/>
          </a:xfrm>
        </p:spPr>
        <p:txBody>
          <a:bodyPr>
            <a:normAutofit/>
          </a:bodyPr>
          <a:lstStyle/>
          <a:p>
            <a:pPr>
              <a:defRPr/>
            </a:pPr>
            <a:r>
              <a:rPr lang="en-US" altLang="zh-TW" sz="2000" b="1" dirty="0"/>
              <a:t>Augmented reality games   </a:t>
            </a:r>
            <a:r>
              <a:rPr lang="en-US" altLang="zh-TW" sz="2000" dirty="0"/>
              <a:t>Build your own app -&gt;</a:t>
            </a:r>
            <a:r>
              <a:rPr lang="en-US" altLang="zh-TW" sz="2000" dirty="0">
                <a:ea typeface="新細明體" panose="02020500000000000000" pitchFamily="18" charset="-120"/>
              </a:rPr>
              <a:t>  Download SDK</a:t>
            </a:r>
          </a:p>
          <a:p>
            <a:pPr eaLnBrk="1" hangingPunct="1">
              <a:defRPr/>
            </a:pPr>
            <a:r>
              <a:rPr lang="en-US" altLang="zh-TW" sz="2000" dirty="0">
                <a:solidFill>
                  <a:srgbClr val="003399"/>
                </a:solidFill>
                <a:ea typeface="新細明體" panose="02020500000000000000" pitchFamily="18" charset="-120"/>
              </a:rPr>
              <a:t>Have you used any augmented reality (</a:t>
            </a:r>
            <a:r>
              <a:rPr lang="zh-TW" altLang="en-US" sz="2000" dirty="0">
                <a:solidFill>
                  <a:srgbClr val="003399"/>
                </a:solidFill>
                <a:ea typeface="新細明體" panose="02020500000000000000" pitchFamily="18" charset="-120"/>
              </a:rPr>
              <a:t>擴增實境</a:t>
            </a:r>
            <a:r>
              <a:rPr lang="en-US" altLang="zh-TW" sz="2000" dirty="0">
                <a:solidFill>
                  <a:srgbClr val="003399"/>
                </a:solidFill>
                <a:ea typeface="新細明體" panose="02020500000000000000" pitchFamily="18" charset="-120"/>
              </a:rPr>
              <a:t>) applications? If so, has it been useful; if not, is it a service that seems interesting? Why or why not</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                                                                                                                                                                  </a:t>
            </a:r>
            <a:endParaRPr lang="en-US" altLang="zh-TW" sz="1600" b="1" dirty="0">
              <a:solidFill>
                <a:srgbClr val="003399"/>
              </a:solidFill>
              <a:ea typeface="新細明體" panose="02020500000000000000" pitchFamily="18" charset="-120"/>
            </a:endParaRPr>
          </a:p>
          <a:p>
            <a:pPr marL="0" indent="0">
              <a:buNone/>
              <a:defRPr/>
            </a:pPr>
            <a:r>
              <a:rPr lang="zh-TW" altLang="en-US" sz="1600" b="1" dirty="0">
                <a:solidFill>
                  <a:srgbClr val="003399"/>
                </a:solidFill>
                <a:ea typeface="新細明體" panose="02020500000000000000" pitchFamily="18" charset="-120"/>
              </a:rPr>
              <a:t>           你有沒有使用任何</a:t>
            </a:r>
            <a:r>
              <a:rPr lang="zh-TW" altLang="en-US" sz="1600" b="1" dirty="0">
                <a:solidFill>
                  <a:srgbClr val="003399"/>
                </a:solidFill>
                <a:highlight>
                  <a:srgbClr val="FFFF00"/>
                </a:highlight>
                <a:ea typeface="新細明體" panose="02020500000000000000" pitchFamily="18" charset="-120"/>
              </a:rPr>
              <a:t>增強現實（擴增實境）</a:t>
            </a:r>
            <a:r>
              <a:rPr lang="zh-TW" altLang="en-US" sz="1600" b="1" dirty="0">
                <a:solidFill>
                  <a:srgbClr val="003399"/>
                </a:solidFill>
                <a:ea typeface="新細明體" panose="02020500000000000000" pitchFamily="18" charset="-120"/>
              </a:rPr>
              <a:t>，應用程序？如果是這樣，它是有益的</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 如果沒有，是不是這似乎有趣的服務？為什麼或者為什麼不呢？</a:t>
            </a:r>
            <a:r>
              <a:rPr lang="en-US" altLang="zh-TW" sz="1600" b="1" dirty="0">
                <a:solidFill>
                  <a:srgbClr val="003399"/>
                </a:solidFill>
                <a:ea typeface="新細明體" panose="02020500000000000000" pitchFamily="18" charset="-120"/>
              </a:rPr>
              <a:t>)</a:t>
            </a:r>
          </a:p>
          <a:p>
            <a:pPr marL="0" indent="0">
              <a:buNone/>
              <a:defRPr/>
            </a:pPr>
            <a:endParaRPr lang="en-US" altLang="zh-TW" b="1" dirty="0">
              <a:solidFill>
                <a:srgbClr val="003399"/>
              </a:solidFill>
              <a:ea typeface="新細明體" panose="02020500000000000000" pitchFamily="18" charset="-120"/>
            </a:endParaRPr>
          </a:p>
          <a:p>
            <a:pPr>
              <a:defRPr/>
            </a:pPr>
            <a:r>
              <a:rPr lang="en-US" altLang="zh-TW" sz="1600" dirty="0">
                <a:solidFill>
                  <a:srgbClr val="003399"/>
                </a:solidFill>
                <a:ea typeface="新細明體" panose="02020500000000000000" pitchFamily="18" charset="-120"/>
              </a:rPr>
              <a:t>(0716.16) </a:t>
            </a:r>
            <a:r>
              <a:rPr lang="zh-TW" altLang="zh-TW" sz="1600" b="1" dirty="0">
                <a:solidFill>
                  <a:srgbClr val="003399"/>
                </a:solidFill>
                <a:ea typeface="新細明體" panose="02020500000000000000" pitchFamily="18" charset="-120"/>
              </a:rPr>
              <a:t>近來爆紅的任天堂手機遊戲「精靈寶可夢</a:t>
            </a:r>
            <a:r>
              <a:rPr lang="en-US" altLang="zh-TW" sz="1600" b="1" dirty="0">
                <a:solidFill>
                  <a:srgbClr val="003399"/>
                </a:solidFill>
                <a:ea typeface="新細明體" panose="02020500000000000000" pitchFamily="18" charset="-120"/>
              </a:rPr>
              <a:t>Go</a:t>
            </a:r>
            <a:r>
              <a:rPr lang="zh-TW" altLang="zh-TW"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 </a:t>
            </a:r>
            <a:r>
              <a:rPr lang="en-US" altLang="zh-TW" sz="1600" b="1" dirty="0" err="1">
                <a:solidFill>
                  <a:srgbClr val="003399"/>
                </a:solidFill>
                <a:ea typeface="新細明體" panose="02020500000000000000" pitchFamily="18" charset="-120"/>
              </a:rPr>
              <a:t>Pokemon</a:t>
            </a:r>
            <a:r>
              <a:rPr lang="en-US" altLang="zh-TW" sz="1600" b="1" dirty="0">
                <a:solidFill>
                  <a:srgbClr val="003399"/>
                </a:solidFill>
                <a:ea typeface="新細明體" panose="02020500000000000000" pitchFamily="18" charset="-120"/>
              </a:rPr>
              <a:t> GO</a:t>
            </a:r>
            <a:r>
              <a:rPr lang="zh-TW" altLang="zh-TW" sz="1600" b="1" dirty="0">
                <a:solidFill>
                  <a:srgbClr val="003399"/>
                </a:solidFill>
                <a:ea typeface="新細明體" panose="02020500000000000000" pitchFamily="18" charset="-120"/>
              </a:rPr>
              <a:t>」全民瘋狂，</a:t>
            </a:r>
            <a:r>
              <a:rPr lang="zh-TW" altLang="zh-TW" sz="1600" b="1" dirty="0">
                <a:solidFill>
                  <a:srgbClr val="003399"/>
                </a:solidFill>
                <a:highlight>
                  <a:srgbClr val="FFFF00"/>
                </a:highlight>
                <a:ea typeface="新細明體" panose="02020500000000000000" pitchFamily="18" charset="-120"/>
              </a:rPr>
              <a:t>甚至在一定程度上促進當地經濟</a:t>
            </a:r>
            <a:r>
              <a:rPr lang="zh-TW" altLang="zh-TW" sz="1600" b="1" dirty="0">
                <a:solidFill>
                  <a:srgbClr val="003399"/>
                </a:solidFill>
                <a:ea typeface="新細明體" panose="02020500000000000000" pitchFamily="18" charset="-120"/>
              </a:rPr>
              <a:t>。由於</a:t>
            </a:r>
            <a:r>
              <a:rPr lang="zh-TW" altLang="zh-TW" sz="1600" b="1" dirty="0">
                <a:solidFill>
                  <a:srgbClr val="003399"/>
                </a:solidFill>
                <a:highlight>
                  <a:srgbClr val="FFFF00"/>
                </a:highlight>
                <a:ea typeface="新細明體" panose="02020500000000000000" pitchFamily="18" charset="-120"/>
              </a:rPr>
              <a:t>該手遊需要玩家在戶外到處捕捉「口袋精靈」</a:t>
            </a:r>
            <a:r>
              <a:rPr lang="zh-TW" altLang="zh-TW" sz="1600" b="1" dirty="0">
                <a:solidFill>
                  <a:srgbClr val="003399"/>
                </a:solidFill>
                <a:ea typeface="新細明體" panose="02020500000000000000" pitchFamily="18" charset="-120"/>
              </a:rPr>
              <a:t>，一些原本並不外出的「</a:t>
            </a:r>
            <a:r>
              <a:rPr lang="ja-JP" altLang="en-US" sz="1600" b="1" dirty="0">
                <a:solidFill>
                  <a:srgbClr val="003399"/>
                </a:solidFill>
                <a:highlight>
                  <a:srgbClr val="FFFF00"/>
                </a:highlight>
                <a:ea typeface="新細明體" panose="02020500000000000000" pitchFamily="18" charset="-120"/>
              </a:rPr>
              <a:t>御宅族</a:t>
            </a:r>
            <a:r>
              <a:rPr lang="en-US" altLang="ja-JP" sz="1600" b="1" dirty="0">
                <a:solidFill>
                  <a:srgbClr val="003399"/>
                </a:solidFill>
                <a:highlight>
                  <a:srgbClr val="FFFF00"/>
                </a:highlight>
                <a:ea typeface="新細明體" panose="02020500000000000000" pitchFamily="18" charset="-120"/>
              </a:rPr>
              <a:t> </a:t>
            </a:r>
            <a:r>
              <a:rPr lang="zh-TW" altLang="zh-TW" sz="1600" b="1" dirty="0">
                <a:solidFill>
                  <a:srgbClr val="003399"/>
                </a:solidFill>
                <a:highlight>
                  <a:srgbClr val="FFFF00"/>
                </a:highlight>
                <a:ea typeface="新細明體" panose="02020500000000000000" pitchFamily="18" charset="-120"/>
              </a:rPr>
              <a:t>」</a:t>
            </a:r>
            <a:r>
              <a:rPr lang="en-US" altLang="zh-TW" sz="1600" b="1" dirty="0">
                <a:solidFill>
                  <a:srgbClr val="003399"/>
                </a:solidFill>
                <a:highlight>
                  <a:srgbClr val="FFFF00"/>
                </a:highlight>
                <a:ea typeface="新細明體" panose="02020500000000000000" pitchFamily="18" charset="-120"/>
              </a:rPr>
              <a:t>(</a:t>
            </a:r>
            <a:r>
              <a:rPr lang="ja-JP" altLang="en-US" sz="1600" b="1" dirty="0">
                <a:solidFill>
                  <a:srgbClr val="003399"/>
                </a:solidFill>
                <a:highlight>
                  <a:srgbClr val="FFFF00"/>
                </a:highlight>
                <a:ea typeface="新細明體" panose="02020500000000000000" pitchFamily="18" charset="-120"/>
              </a:rPr>
              <a:t>おたく</a:t>
            </a:r>
            <a:r>
              <a:rPr lang="en-US" altLang="ja-JP" sz="1600" b="1" dirty="0">
                <a:solidFill>
                  <a:srgbClr val="003399"/>
                </a:solidFill>
                <a:highlight>
                  <a:srgbClr val="FFFF00"/>
                </a:highlight>
                <a:ea typeface="新細明體" panose="02020500000000000000" pitchFamily="18" charset="-120"/>
              </a:rPr>
              <a:t>)</a:t>
            </a:r>
            <a:r>
              <a:rPr lang="zh-TW" altLang="zh-TW" sz="1600" b="1" dirty="0">
                <a:solidFill>
                  <a:srgbClr val="003399"/>
                </a:solidFill>
                <a:ea typeface="新細明體" panose="02020500000000000000" pitchFamily="18" charset="-120"/>
              </a:rPr>
              <a:t>也因此出門，帶動當地原本</a:t>
            </a:r>
            <a:r>
              <a:rPr lang="zh-TW" altLang="zh-TW" sz="1600" b="1" dirty="0">
                <a:solidFill>
                  <a:srgbClr val="003399"/>
                </a:solidFill>
                <a:highlight>
                  <a:srgbClr val="FFFF00"/>
                </a:highlight>
                <a:ea typeface="新細明體" panose="02020500000000000000" pitchFamily="18" charset="-120"/>
              </a:rPr>
              <a:t>沉悶的商業經濟</a:t>
            </a:r>
            <a:r>
              <a:rPr lang="zh-TW" altLang="zh-TW"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a:buFont typeface="Wingdings" panose="05000000000000000000" pitchFamily="2" charset="2"/>
              <a:buNone/>
              <a:defRPr/>
            </a:pPr>
            <a:endParaRPr lang="zh-TW" altLang="zh-TW" sz="1600" dirty="0">
              <a:solidFill>
                <a:srgbClr val="003399"/>
              </a:solidFill>
              <a:ea typeface="新細明體" panose="02020500000000000000" pitchFamily="18" charset="-120"/>
            </a:endParaRPr>
          </a:p>
          <a:p>
            <a:pPr>
              <a:buFont typeface="Wingdings" panose="05000000000000000000" pitchFamily="2" charset="2"/>
              <a:buNone/>
              <a:defRPr/>
            </a:pPr>
            <a:r>
              <a:rPr lang="en-US" altLang="zh-TW" sz="16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      </a:t>
            </a:r>
            <a:r>
              <a:rPr lang="zh-TW" altLang="zh-TW" sz="1600" b="1" dirty="0">
                <a:solidFill>
                  <a:srgbClr val="003399"/>
                </a:solidFill>
                <a:ea typeface="新細明體" panose="02020500000000000000" pitchFamily="18" charset="-120"/>
              </a:rPr>
              <a:t>美國新澤西州</a:t>
            </a:r>
            <a:r>
              <a:rPr lang="zh-TW" altLang="zh-TW" sz="1600" b="1" dirty="0">
                <a:solidFill>
                  <a:srgbClr val="003399"/>
                </a:solidFill>
                <a:highlight>
                  <a:srgbClr val="FFFF00"/>
                </a:highlight>
                <a:ea typeface="新細明體" panose="02020500000000000000" pitchFamily="18" charset="-120"/>
              </a:rPr>
              <a:t>韋恩市</a:t>
            </a:r>
            <a:r>
              <a:rPr lang="zh-TW" altLang="zh-TW"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Wayne</a:t>
            </a:r>
            <a:r>
              <a:rPr lang="zh-TW" altLang="zh-TW" sz="1600" b="1" dirty="0">
                <a:solidFill>
                  <a:srgbClr val="003399"/>
                </a:solidFill>
                <a:ea typeface="新細明體" panose="02020500000000000000" pitchFamily="18" charset="-120"/>
              </a:rPr>
              <a:t>）波西塔諾餐廳（</a:t>
            </a:r>
            <a:r>
              <a:rPr lang="en-US" altLang="zh-TW" sz="1600" b="1" dirty="0" err="1">
                <a:solidFill>
                  <a:srgbClr val="003399"/>
                </a:solidFill>
                <a:ea typeface="新細明體" panose="02020500000000000000" pitchFamily="18" charset="-120"/>
              </a:rPr>
              <a:t>Positano</a:t>
            </a:r>
            <a:r>
              <a:rPr lang="en-US" altLang="zh-TW" sz="1600" b="1" dirty="0">
                <a:solidFill>
                  <a:srgbClr val="003399"/>
                </a:solidFill>
                <a:ea typeface="新細明體" panose="02020500000000000000" pitchFamily="18" charset="-120"/>
              </a:rPr>
              <a:t> Restaurant</a:t>
            </a:r>
            <a:r>
              <a:rPr lang="zh-TW" altLang="zh-TW" sz="1600" b="1" dirty="0">
                <a:solidFill>
                  <a:srgbClr val="003399"/>
                </a:solidFill>
                <a:ea typeface="新細明體" panose="02020500000000000000" pitchFamily="18" charset="-120"/>
              </a:rPr>
              <a:t>）</a:t>
            </a:r>
            <a:r>
              <a:rPr lang="zh-TW" altLang="zh-TW" sz="1600" b="1" dirty="0">
                <a:solidFill>
                  <a:srgbClr val="003399"/>
                </a:solidFill>
                <a:highlight>
                  <a:srgbClr val="FFFF00"/>
                </a:highlight>
                <a:ea typeface="新細明體" panose="02020500000000000000" pitchFamily="18" charset="-120"/>
              </a:rPr>
              <a:t>原本周一晚門可羅雀，</a:t>
            </a:r>
            <a:r>
              <a:rPr lang="zh-TW" altLang="zh-TW" sz="1600" b="1" dirty="0">
                <a:solidFill>
                  <a:srgbClr val="003399"/>
                </a:solidFill>
                <a:ea typeface="新細明體" panose="02020500000000000000" pitchFamily="18" charset="-120"/>
              </a:rPr>
              <a:t>但近來</a:t>
            </a:r>
            <a:r>
              <a:rPr lang="zh-TW" altLang="zh-TW" sz="1600" b="1" dirty="0">
                <a:solidFill>
                  <a:srgbClr val="003399"/>
                </a:solidFill>
                <a:highlight>
                  <a:srgbClr val="FFFF00"/>
                </a:highlight>
                <a:ea typeface="新細明體" panose="02020500000000000000" pitchFamily="18" charset="-120"/>
              </a:rPr>
              <a:t>店主</a:t>
            </a:r>
            <a:r>
              <a:rPr lang="zh-TW" altLang="zh-TW" sz="1600" b="1" dirty="0">
                <a:solidFill>
                  <a:srgbClr val="003399"/>
                </a:solidFill>
                <a:ea typeface="新細明體" panose="02020500000000000000" pitchFamily="18" charset="-120"/>
              </a:rPr>
              <a:t>卻驚奇發現，越來越多客人在短時間內湧入餐廳，人數甚至直逼周末高峰時段。</a:t>
            </a:r>
            <a:endParaRPr lang="en-US" altLang="zh-TW" sz="1600" b="1" dirty="0">
              <a:solidFill>
                <a:srgbClr val="003399"/>
              </a:solidFill>
              <a:ea typeface="新細明體" panose="02020500000000000000" pitchFamily="18" charset="-120"/>
            </a:endParaRPr>
          </a:p>
          <a:p>
            <a:pPr>
              <a:buFont typeface="Wingdings" panose="05000000000000000000" pitchFamily="2" charset="2"/>
              <a:buNone/>
              <a:defRPr/>
            </a:pPr>
            <a:endParaRPr lang="en-US" altLang="zh-TW" sz="1600" b="1" dirty="0">
              <a:solidFill>
                <a:srgbClr val="003399"/>
              </a:solidFill>
              <a:ea typeface="新細明體" panose="02020500000000000000" pitchFamily="18" charset="-120"/>
            </a:endParaRPr>
          </a:p>
          <a:p>
            <a:pPr>
              <a:buFont typeface="Wingdings" panose="05000000000000000000" pitchFamily="2" charset="2"/>
              <a:buNone/>
              <a:defRPr/>
            </a:pPr>
            <a:r>
              <a:rPr lang="en-US" altLang="zh-TW" sz="16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      </a:t>
            </a:r>
            <a:r>
              <a:rPr lang="zh-TW" altLang="zh-TW" sz="1600" b="1" dirty="0">
                <a:solidFill>
                  <a:srgbClr val="003399"/>
                </a:solidFill>
                <a:ea typeface="新細明體" panose="02020500000000000000" pitchFamily="18" charset="-120"/>
              </a:rPr>
              <a:t>「精靈寶可夢</a:t>
            </a:r>
            <a:r>
              <a:rPr lang="en-US" altLang="zh-TW" sz="1600" b="1" dirty="0">
                <a:solidFill>
                  <a:srgbClr val="003399"/>
                </a:solidFill>
                <a:ea typeface="新細明體" panose="02020500000000000000" pitchFamily="18" charset="-120"/>
              </a:rPr>
              <a:t>Go</a:t>
            </a:r>
            <a:r>
              <a:rPr lang="zh-TW" altLang="zh-TW" sz="1600" b="1" dirty="0">
                <a:solidFill>
                  <a:srgbClr val="003399"/>
                </a:solidFill>
                <a:ea typeface="新細明體" panose="02020500000000000000" pitchFamily="18" charset="-120"/>
              </a:rPr>
              <a:t>」</a:t>
            </a:r>
            <a:r>
              <a:rPr lang="zh-TW" altLang="zh-TW" sz="1600" b="1" dirty="0">
                <a:solidFill>
                  <a:srgbClr val="003399"/>
                </a:solidFill>
                <a:highlight>
                  <a:srgbClr val="FFFF00"/>
                </a:highlight>
                <a:ea typeface="新細明體" panose="02020500000000000000" pitchFamily="18" charset="-120"/>
              </a:rPr>
              <a:t>遊戲</a:t>
            </a:r>
            <a:r>
              <a:rPr lang="zh-TW" altLang="zh-TW" sz="1600" b="1" dirty="0">
                <a:solidFill>
                  <a:srgbClr val="003399"/>
                </a:solidFill>
                <a:highlight>
                  <a:srgbClr val="00FF00"/>
                </a:highlight>
                <a:ea typeface="新細明體" panose="02020500000000000000" pitchFamily="18" charset="-120"/>
              </a:rPr>
              <a:t>結合地圖定位追蹤技術 </a:t>
            </a:r>
            <a:r>
              <a:rPr lang="en-US" altLang="zh-TW" sz="1600" b="1" dirty="0">
                <a:solidFill>
                  <a:srgbClr val="003399"/>
                </a:solidFill>
                <a:highlight>
                  <a:srgbClr val="00FF00"/>
                </a:highlight>
                <a:ea typeface="新細明體" panose="02020500000000000000" pitchFamily="18" charset="-120"/>
              </a:rPr>
              <a:t>(</a:t>
            </a:r>
            <a:r>
              <a:rPr lang="zh-TW" altLang="en-US" sz="1600" b="1" dirty="0">
                <a:solidFill>
                  <a:srgbClr val="003399"/>
                </a:solidFill>
                <a:highlight>
                  <a:srgbClr val="00FF00"/>
                </a:highlight>
                <a:ea typeface="新細明體" panose="02020500000000000000" pitchFamily="18" charset="-120"/>
              </a:rPr>
              <a:t> </a:t>
            </a:r>
            <a:r>
              <a:rPr lang="en-US" altLang="zh-TW" sz="1600" b="1" dirty="0">
                <a:solidFill>
                  <a:srgbClr val="003399"/>
                </a:solidFill>
                <a:highlight>
                  <a:srgbClr val="00FF00"/>
                </a:highlight>
                <a:ea typeface="新細明體" panose="02020500000000000000" pitchFamily="18" charset="-120"/>
              </a:rPr>
              <a:t>Pokémon Go is a geolocation-based game )</a:t>
            </a:r>
            <a:r>
              <a:rPr lang="zh-TW" altLang="zh-TW" sz="1600" b="1" dirty="0">
                <a:solidFill>
                  <a:srgbClr val="003399"/>
                </a:solidFill>
                <a:ea typeface="新細明體" panose="02020500000000000000" pitchFamily="18" charset="-120"/>
              </a:rPr>
              <a:t>和</a:t>
            </a:r>
            <a:r>
              <a:rPr lang="zh-TW" altLang="zh-TW" sz="1600" b="1" dirty="0">
                <a:solidFill>
                  <a:srgbClr val="003399"/>
                </a:solidFill>
                <a:highlight>
                  <a:srgbClr val="FFFF00"/>
                </a:highlight>
                <a:ea typeface="新細明體" panose="02020500000000000000" pitchFamily="18" charset="-120"/>
              </a:rPr>
              <a:t>擴增實境</a:t>
            </a:r>
            <a:r>
              <a:rPr lang="zh-TW" altLang="zh-TW" sz="1600" b="1" dirty="0">
                <a:solidFill>
                  <a:srgbClr val="003399"/>
                </a:solidFill>
                <a:ea typeface="新細明體" panose="02020500000000000000" pitchFamily="18" charset="-120"/>
              </a:rPr>
              <a:t>，玩家可以藉由監</a:t>
            </a:r>
            <a:endParaRPr lang="en-US" altLang="zh-TW" sz="1600" b="1" dirty="0">
              <a:solidFill>
                <a:srgbClr val="003399"/>
              </a:solidFill>
              <a:ea typeface="新細明體" panose="02020500000000000000" pitchFamily="18" charset="-120"/>
            </a:endParaRPr>
          </a:p>
          <a:p>
            <a:pPr>
              <a:buFont typeface="Wingdings" panose="05000000000000000000" pitchFamily="2" charset="2"/>
              <a:buNone/>
              <a:defRPr/>
            </a:pPr>
            <a:r>
              <a:rPr lang="zh-TW" altLang="zh-TW" sz="1600" b="1" dirty="0">
                <a:solidFill>
                  <a:srgbClr val="003399"/>
                </a:solidFill>
                <a:ea typeface="新細明體" panose="02020500000000000000" pitchFamily="18" charset="-120"/>
              </a:rPr>
              <a:t>看手機，發現這些「</a:t>
            </a:r>
            <a:r>
              <a:rPr lang="zh-TW" altLang="zh-TW" sz="1600" b="1" dirty="0">
                <a:solidFill>
                  <a:srgbClr val="003399"/>
                </a:solidFill>
                <a:highlight>
                  <a:srgbClr val="FFFF00"/>
                </a:highlight>
                <a:ea typeface="新細明體" panose="02020500000000000000" pitchFamily="18" charset="-120"/>
              </a:rPr>
              <a:t>精靈」的蹤跡</a:t>
            </a:r>
            <a:r>
              <a:rPr lang="zh-TW" altLang="zh-TW" sz="1600" b="1" dirty="0">
                <a:solidFill>
                  <a:srgbClr val="003399"/>
                </a:solidFill>
                <a:ea typeface="新細明體" panose="02020500000000000000" pitchFamily="18" charset="-120"/>
              </a:rPr>
              <a:t>，才剛上線便在全球掀起追捕神奇寶貝的狂熱。與此同時，遊戲</a:t>
            </a:r>
            <a:r>
              <a:rPr lang="zh-TW" altLang="zh-TW" sz="1600" b="1" dirty="0">
                <a:solidFill>
                  <a:srgbClr val="003399"/>
                </a:solidFill>
                <a:highlight>
                  <a:srgbClr val="FFFF00"/>
                </a:highlight>
                <a:ea typeface="新細明體" panose="02020500000000000000" pitchFamily="18" charset="-120"/>
              </a:rPr>
              <a:t>將現實中各個地標設為</a:t>
            </a:r>
            <a:endParaRPr lang="en-US" altLang="zh-TW" sz="1600" b="1" dirty="0">
              <a:solidFill>
                <a:srgbClr val="003399"/>
              </a:solidFill>
              <a:highlight>
                <a:srgbClr val="FFFF00"/>
              </a:highlight>
              <a:ea typeface="新細明體" panose="02020500000000000000" pitchFamily="18" charset="-120"/>
            </a:endParaRPr>
          </a:p>
          <a:p>
            <a:pPr>
              <a:buFont typeface="Wingdings" panose="05000000000000000000" pitchFamily="2" charset="2"/>
              <a:buNone/>
              <a:defRPr/>
            </a:pPr>
            <a:r>
              <a:rPr lang="zh-TW" altLang="zh-TW" sz="1600" b="1" dirty="0">
                <a:solidFill>
                  <a:srgbClr val="003399"/>
                </a:solidFill>
                <a:ea typeface="新細明體" panose="02020500000000000000" pitchFamily="18" charset="-120"/>
              </a:rPr>
              <a:t>「</a:t>
            </a:r>
            <a:r>
              <a:rPr lang="zh-TW" altLang="zh-TW" sz="1600" b="1" dirty="0">
                <a:solidFill>
                  <a:srgbClr val="003399"/>
                </a:solidFill>
                <a:highlight>
                  <a:srgbClr val="FFFF00"/>
                </a:highlight>
                <a:ea typeface="新細明體" panose="02020500000000000000" pitchFamily="18" charset="-120"/>
              </a:rPr>
              <a:t>補給站</a:t>
            </a:r>
            <a:r>
              <a:rPr lang="zh-TW" altLang="zh-TW" sz="1600" b="1" dirty="0">
                <a:solidFill>
                  <a:srgbClr val="003399"/>
                </a:solidFill>
                <a:ea typeface="新細明體" panose="02020500000000000000" pitchFamily="18" charset="-120"/>
              </a:rPr>
              <a:t>」</a:t>
            </a:r>
            <a:r>
              <a:rPr lang="en-US" altLang="zh-TW" sz="1600" b="1" dirty="0">
                <a:solidFill>
                  <a:srgbClr val="003399"/>
                </a:solidFill>
                <a:highlight>
                  <a:srgbClr val="FFFF00"/>
                </a:highlight>
                <a:ea typeface="新細明體" panose="02020500000000000000" pitchFamily="18" charset="-120"/>
              </a:rPr>
              <a:t> (</a:t>
            </a:r>
            <a:r>
              <a:rPr lang="en-US" altLang="zh-TW" sz="1600" b="1" dirty="0" err="1">
                <a:solidFill>
                  <a:srgbClr val="003399"/>
                </a:solidFill>
                <a:highlight>
                  <a:srgbClr val="FFFF00"/>
                </a:highlight>
                <a:ea typeface="新細明體" panose="02020500000000000000" pitchFamily="18" charset="-120"/>
              </a:rPr>
              <a:t>Pokéstop</a:t>
            </a:r>
            <a:r>
              <a:rPr lang="en-US" altLang="zh-TW" sz="1600" b="1" dirty="0">
                <a:solidFill>
                  <a:srgbClr val="003399"/>
                </a:solidFill>
                <a:highlight>
                  <a:srgbClr val="FFFF00"/>
                </a:highlight>
                <a:ea typeface="新細明體" panose="02020500000000000000" pitchFamily="18" charset="-120"/>
              </a:rPr>
              <a:t> </a:t>
            </a:r>
            <a:r>
              <a:rPr lang="en-US" altLang="zh-TW" sz="1600" dirty="0">
                <a:solidFill>
                  <a:srgbClr val="003399"/>
                </a:solidFill>
                <a:highlight>
                  <a:srgbClr val="FFFF00"/>
                </a:highlight>
                <a:ea typeface="新細明體" panose="02020500000000000000" pitchFamily="18" charset="-120"/>
              </a:rPr>
              <a:t>)</a:t>
            </a:r>
            <a:r>
              <a:rPr lang="zh-TW" altLang="zh-TW" sz="1600" b="1" dirty="0">
                <a:solidFill>
                  <a:srgbClr val="003399"/>
                </a:solidFill>
                <a:ea typeface="新細明體" panose="02020500000000000000" pitchFamily="18" charset="-120"/>
              </a:rPr>
              <a:t>，</a:t>
            </a:r>
            <a:r>
              <a:rPr lang="zh-TW" altLang="zh-TW" sz="1600" b="1" dirty="0">
                <a:solidFill>
                  <a:srgbClr val="003399"/>
                </a:solidFill>
                <a:highlight>
                  <a:srgbClr val="FFFF00"/>
                </a:highlight>
                <a:ea typeface="新細明體" panose="02020500000000000000" pitchFamily="18" charset="-120"/>
              </a:rPr>
              <a:t>玩家需要靠近這些補給站才能獲得道具，從中瞭解當地歷史文化。</a:t>
            </a:r>
            <a:endParaRPr lang="en-US" altLang="zh-TW" sz="1600" b="1" dirty="0">
              <a:solidFill>
                <a:srgbClr val="003399"/>
              </a:solidFill>
              <a:highlight>
                <a:srgbClr val="FFFF00"/>
              </a:highlight>
              <a:ea typeface="新細明體" panose="02020500000000000000" pitchFamily="18" charset="-120"/>
            </a:endParaRPr>
          </a:p>
          <a:p>
            <a:pPr>
              <a:buNone/>
              <a:defRPr/>
            </a:pPr>
            <a:r>
              <a:rPr lang="en-US" altLang="zh-TW" sz="1800" dirty="0"/>
              <a:t>         </a:t>
            </a:r>
            <a:r>
              <a:rPr lang="zh-TW" altLang="zh-TW" sz="1800" dirty="0"/>
              <a:t>捕捉寶可夢時，可以使用 </a:t>
            </a:r>
            <a:r>
              <a:rPr lang="en-US" altLang="zh-TW" sz="1800" b="1" dirty="0"/>
              <a:t>AR </a:t>
            </a:r>
            <a:r>
              <a:rPr lang="zh-TW" altLang="zh-TW" sz="1800" b="1" dirty="0"/>
              <a:t>功能</a:t>
            </a:r>
            <a:r>
              <a:rPr lang="zh-TW" altLang="zh-TW" sz="1800" dirty="0"/>
              <a:t>，讓寶可夢疊加顯示在手機鏡頭拍攝到的現實環境畫面中。</a:t>
            </a:r>
            <a:endParaRPr lang="en-US" altLang="zh-TW" sz="1800" dirty="0">
              <a:ea typeface="新細明體" panose="02020500000000000000" pitchFamily="18" charset="-120"/>
            </a:endParaRPr>
          </a:p>
        </p:txBody>
      </p:sp>
      <p:sp>
        <p:nvSpPr>
          <p:cNvPr id="10243" name="文字方塊 5">
            <a:extLst>
              <a:ext uri="{FF2B5EF4-FFF2-40B4-BE49-F238E27FC236}">
                <a16:creationId xmlns:a16="http://schemas.microsoft.com/office/drawing/2014/main" id="{2A4361F9-EAF2-5D9F-7550-B427371EC055}"/>
              </a:ext>
            </a:extLst>
          </p:cNvPr>
          <p:cNvSpPr txBox="1">
            <a:spLocks noChangeArrowheads="1"/>
          </p:cNvSpPr>
          <p:nvPr/>
        </p:nvSpPr>
        <p:spPr bwMode="auto">
          <a:xfrm>
            <a:off x="1524000" y="152401"/>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
        <p:nvSpPr>
          <p:cNvPr id="7" name="Rectangle 2">
            <a:extLst>
              <a:ext uri="{FF2B5EF4-FFF2-40B4-BE49-F238E27FC236}">
                <a16:creationId xmlns:a16="http://schemas.microsoft.com/office/drawing/2014/main" id="{20218511-3DF7-C6A8-9ECD-1F383D1CDB04}"/>
              </a:ext>
            </a:extLst>
          </p:cNvPr>
          <p:cNvSpPr txBox="1">
            <a:spLocks noChangeArrowheads="1"/>
          </p:cNvSpPr>
          <p:nvPr/>
        </p:nvSpPr>
        <p:spPr bwMode="auto">
          <a:xfrm>
            <a:off x="1616075" y="138113"/>
            <a:ext cx="9067800" cy="493712"/>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10245" name="文字方塊 7">
            <a:extLst>
              <a:ext uri="{FF2B5EF4-FFF2-40B4-BE49-F238E27FC236}">
                <a16:creationId xmlns:a16="http://schemas.microsoft.com/office/drawing/2014/main" id="{16CBEDB3-4B73-49C0-4EAE-A9C585ABFD33}"/>
              </a:ext>
            </a:extLst>
          </p:cNvPr>
          <p:cNvSpPr txBox="1">
            <a:spLocks noChangeArrowheads="1"/>
          </p:cNvSpPr>
          <p:nvPr/>
        </p:nvSpPr>
        <p:spPr bwMode="auto">
          <a:xfrm>
            <a:off x="2590801" y="119064"/>
            <a:ext cx="7313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a:solidFill>
                  <a:schemeClr val="bg1"/>
                </a:solidFill>
                <a:latin typeface="Tahoma" panose="020B0604030504040204" pitchFamily="34" charset="0"/>
                <a:ea typeface="新細明體" panose="02020500000000000000" pitchFamily="18" charset="-120"/>
              </a:rPr>
              <a:t>         Augment My Reality</a:t>
            </a:r>
            <a:endParaRPr lang="zh-TW" altLang="en-US">
              <a:solidFill>
                <a:schemeClr val="bg1"/>
              </a:solidFill>
              <a:latin typeface="Tahoma" panose="020B0604030504040204" pitchFamily="34" charset="0"/>
              <a:ea typeface="新細明體" panose="02020500000000000000" pitchFamily="18"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D84002CB-F503-4B1A-A859-FD26EB4F6EB4}"/>
              </a:ext>
            </a:extLst>
          </p:cNvPr>
          <p:cNvSpPr>
            <a:spLocks noGrp="1" noChangeArrowheads="1"/>
          </p:cNvSpPr>
          <p:nvPr>
            <p:ph type="body" idx="1"/>
          </p:nvPr>
        </p:nvSpPr>
        <p:spPr>
          <a:xfrm>
            <a:off x="432065" y="578688"/>
            <a:ext cx="11327870" cy="5983919"/>
          </a:xfrm>
        </p:spPr>
        <p:txBody>
          <a:bodyPr>
            <a:normAutofit/>
          </a:bodyPr>
          <a:lstStyle/>
          <a:p>
            <a:pPr>
              <a:defRPr/>
            </a:pPr>
            <a:r>
              <a:rPr lang="en-US" altLang="zh-TW" sz="2000" dirty="0">
                <a:ea typeface="新細明體" panose="02020500000000000000" pitchFamily="18" charset="-120"/>
              </a:rPr>
              <a:t> </a:t>
            </a:r>
            <a:r>
              <a:rPr lang="en-US" altLang="zh-TW" sz="1800" b="1" dirty="0">
                <a:solidFill>
                  <a:srgbClr val="003399"/>
                </a:solidFill>
                <a:ea typeface="新細明體" panose="02020500000000000000" pitchFamily="18" charset="-120"/>
              </a:rPr>
              <a:t>(05.21.2014) </a:t>
            </a:r>
            <a:r>
              <a:rPr lang="zh-TW" altLang="zh-TW" sz="2000" b="1" dirty="0">
                <a:solidFill>
                  <a:srgbClr val="003399"/>
                </a:solidFill>
                <a:highlight>
                  <a:srgbClr val="FFFF00"/>
                </a:highlight>
                <a:ea typeface="新細明體" panose="02020500000000000000" pitchFamily="18" charset="-120"/>
              </a:rPr>
              <a:t>「壞女孩」執行長曾是小偷 今變身網拍巨擘</a:t>
            </a:r>
            <a:r>
              <a:rPr lang="en-US" altLang="zh-TW" sz="2000" b="1" dirty="0">
                <a:solidFill>
                  <a:srgbClr val="003399"/>
                </a:solidFill>
                <a:highlight>
                  <a:srgbClr val="FFFF00"/>
                </a:highlight>
                <a:ea typeface="新細明體" panose="02020500000000000000" pitchFamily="18" charset="-120"/>
              </a:rPr>
              <a:t> Nasty Gal‘s Sophia </a:t>
            </a:r>
            <a:r>
              <a:rPr lang="en-US" altLang="zh-TW" sz="2000" b="1" dirty="0" err="1">
                <a:solidFill>
                  <a:srgbClr val="003399"/>
                </a:solidFill>
                <a:highlight>
                  <a:srgbClr val="FFFF00"/>
                </a:highlight>
                <a:ea typeface="新細明體" panose="02020500000000000000" pitchFamily="18" charset="-120"/>
              </a:rPr>
              <a:t>Amoruso</a:t>
            </a:r>
            <a:r>
              <a:rPr lang="en-US" altLang="zh-TW" sz="2000" b="1" dirty="0">
                <a:solidFill>
                  <a:srgbClr val="003399"/>
                </a:solidFill>
                <a:highlight>
                  <a:srgbClr val="FFFF00"/>
                </a:highlight>
                <a:ea typeface="新細明體" panose="02020500000000000000" pitchFamily="18" charset="-120"/>
              </a:rPr>
              <a:t>: ’Shoplifting saved my life‘ </a:t>
            </a:r>
            <a:r>
              <a:rPr lang="en-US" altLang="zh-TW" sz="2400" b="1" dirty="0">
                <a:solidFill>
                  <a:srgbClr val="003399"/>
                </a:solidFill>
                <a:ea typeface="新細明體" panose="02020500000000000000" pitchFamily="18" charset="-120"/>
              </a:rPr>
              <a:t>–</a:t>
            </a:r>
          </a:p>
          <a:p>
            <a:pPr marL="0" indent="0">
              <a:buNone/>
              <a:defRPr/>
            </a:pPr>
            <a:r>
              <a:rPr lang="en-US" altLang="zh-TW" sz="2400" b="1" dirty="0">
                <a:ea typeface="新細明體" panose="02020500000000000000" pitchFamily="18" charset="-120"/>
              </a:rPr>
              <a:t>    </a:t>
            </a:r>
            <a:r>
              <a:rPr lang="zh-TW" altLang="en-US" sz="1600" b="1" dirty="0">
                <a:solidFill>
                  <a:srgbClr val="003399"/>
                </a:solidFill>
                <a:ea typeface="新細明體" panose="02020500000000000000" pitchFamily="18" charset="-120"/>
              </a:rPr>
              <a:t>其</a:t>
            </a:r>
            <a:r>
              <a:rPr lang="en-US" altLang="zh-TW" sz="2400" b="1" dirty="0">
                <a:solidFill>
                  <a:srgbClr val="003399"/>
                </a:solidFill>
                <a:ea typeface="新細明體" panose="02020500000000000000" pitchFamily="18" charset="-120"/>
              </a:rPr>
              <a:t> </a:t>
            </a:r>
            <a:r>
              <a:rPr lang="en-US" altLang="zh-TW" sz="1600" b="1" dirty="0">
                <a:solidFill>
                  <a:srgbClr val="003399"/>
                </a:solidFill>
                <a:highlight>
                  <a:srgbClr val="FFFF00"/>
                </a:highlight>
                <a:ea typeface="新細明體" panose="02020500000000000000" pitchFamily="18" charset="-120"/>
              </a:rPr>
              <a:t>TA (Target Audience</a:t>
            </a:r>
            <a:r>
              <a:rPr lang="en-US" altLang="zh-TW" sz="16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是 </a:t>
            </a:r>
            <a:r>
              <a:rPr lang="en-US" altLang="zh-TW" sz="1600" b="1" dirty="0">
                <a:solidFill>
                  <a:srgbClr val="003399"/>
                </a:solidFill>
                <a:ea typeface="新細明體" panose="02020500000000000000" pitchFamily="18" charset="-120"/>
              </a:rPr>
              <a:t>20-30 </a:t>
            </a:r>
            <a:r>
              <a:rPr lang="zh-TW" altLang="en-US" sz="1600" b="1" dirty="0">
                <a:solidFill>
                  <a:srgbClr val="003399"/>
                </a:solidFill>
                <a:ea typeface="新細明體" panose="02020500000000000000" pitchFamily="18" charset="-120"/>
              </a:rPr>
              <a:t>歲，喜歡</a:t>
            </a:r>
            <a:r>
              <a:rPr lang="zh-TW" altLang="en-US" sz="1600" b="1" dirty="0">
                <a:solidFill>
                  <a:srgbClr val="003399"/>
                </a:solidFill>
                <a:highlight>
                  <a:srgbClr val="FFFF00"/>
                </a:highlight>
                <a:ea typeface="新細明體" panose="02020500000000000000" pitchFamily="18" charset="-120"/>
              </a:rPr>
              <a:t>復古風 </a:t>
            </a:r>
            <a:r>
              <a:rPr lang="en-US" altLang="zh-TW" sz="1600" b="1" dirty="0">
                <a:solidFill>
                  <a:srgbClr val="003399"/>
                </a:solidFill>
                <a:highlight>
                  <a:srgbClr val="FFFF00"/>
                </a:highlight>
                <a:ea typeface="新細明體" panose="02020500000000000000" pitchFamily="18" charset="-120"/>
              </a:rPr>
              <a:t>(vintage-inspired) </a:t>
            </a:r>
            <a:r>
              <a:rPr lang="zh-TW" altLang="en-US" sz="1600" b="1" dirty="0">
                <a:solidFill>
                  <a:srgbClr val="003399"/>
                </a:solidFill>
                <a:highlight>
                  <a:srgbClr val="FFFF00"/>
                </a:highlight>
                <a:ea typeface="新細明體" panose="02020500000000000000" pitchFamily="18" charset="-120"/>
              </a:rPr>
              <a:t>設計</a:t>
            </a:r>
            <a:r>
              <a:rPr lang="zh-TW" altLang="en-US" sz="1600" b="1" dirty="0">
                <a:solidFill>
                  <a:srgbClr val="003399"/>
                </a:solidFill>
                <a:ea typeface="新細明體" panose="02020500000000000000" pitchFamily="18" charset="-120"/>
              </a:rPr>
              <a:t>的女孩們。從在</a:t>
            </a:r>
            <a:r>
              <a:rPr lang="en-US" altLang="zh-TW" sz="1600" b="1" dirty="0">
                <a:solidFill>
                  <a:srgbClr val="003399"/>
                </a:solidFill>
                <a:highlight>
                  <a:srgbClr val="FFFF00"/>
                </a:highlight>
                <a:ea typeface="新細明體" panose="02020500000000000000" pitchFamily="18" charset="-120"/>
              </a:rPr>
              <a:t>Myspace </a:t>
            </a:r>
            <a:r>
              <a:rPr lang="zh-TW" altLang="en-US" sz="1600" b="1" dirty="0">
                <a:solidFill>
                  <a:srgbClr val="003399"/>
                </a:solidFill>
                <a:ea typeface="新細明體" panose="02020500000000000000" pitchFamily="18" charset="-120"/>
              </a:rPr>
              <a:t>開了一個 </a:t>
            </a:r>
            <a:r>
              <a:rPr lang="en-US" altLang="zh-TW" sz="1600" b="1" dirty="0">
                <a:solidFill>
                  <a:srgbClr val="003399"/>
                </a:solidFill>
                <a:ea typeface="新細明體" panose="02020500000000000000" pitchFamily="18" charset="-120"/>
              </a:rPr>
              <a:t>Nasty Gal </a:t>
            </a:r>
            <a:r>
              <a:rPr lang="zh-TW" altLang="en-US" sz="1600" b="1" dirty="0">
                <a:solidFill>
                  <a:srgbClr val="003399"/>
                </a:solidFill>
                <a:ea typeface="新細明體" panose="02020500000000000000" pitchFamily="18" charset="-120"/>
              </a:rPr>
              <a:t>的個人檔案到自己蓋自己的 </a:t>
            </a:r>
            <a:r>
              <a:rPr lang="en-US" altLang="zh-TW" sz="1600" b="1" dirty="0">
                <a:solidFill>
                  <a:srgbClr val="003399"/>
                </a:solidFill>
                <a:ea typeface="新細明體" panose="02020500000000000000" pitchFamily="18" charset="-120"/>
              </a:rPr>
              <a:t>EC </a:t>
            </a:r>
            <a:r>
              <a:rPr lang="zh-TW" altLang="en-US" sz="1600" b="1" dirty="0">
                <a:solidFill>
                  <a:srgbClr val="003399"/>
                </a:solidFill>
                <a:ea typeface="新細明體" panose="02020500000000000000" pitchFamily="18" charset="-120"/>
              </a:rPr>
              <a:t>網站</a:t>
            </a:r>
            <a:r>
              <a:rPr lang="zh-TW"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目前，</a:t>
            </a:r>
            <a:r>
              <a:rPr lang="en-US" altLang="zh-TW" sz="1600" b="1" dirty="0">
                <a:solidFill>
                  <a:srgbClr val="003399"/>
                </a:solidFill>
                <a:ea typeface="新細明體" panose="02020500000000000000" pitchFamily="18" charset="-120"/>
              </a:rPr>
              <a:t>Nasty Gal </a:t>
            </a:r>
            <a:r>
              <a:rPr lang="zh-TW" altLang="en-US" sz="1600" b="1" dirty="0">
                <a:solidFill>
                  <a:srgbClr val="003399"/>
                </a:solidFill>
                <a:ea typeface="新細明體" panose="02020500000000000000" pitchFamily="18" charset="-120"/>
              </a:rPr>
              <a:t>的網站每月有 </a:t>
            </a:r>
            <a:r>
              <a:rPr lang="en-US" altLang="zh-TW" sz="1600" b="1" dirty="0">
                <a:solidFill>
                  <a:srgbClr val="003399"/>
                </a:solidFill>
                <a:ea typeface="新細明體" panose="02020500000000000000" pitchFamily="18" charset="-120"/>
              </a:rPr>
              <a:t>600 </a:t>
            </a:r>
            <a:r>
              <a:rPr lang="zh-TW" altLang="en-US" sz="1600" b="1" dirty="0">
                <a:solidFill>
                  <a:srgbClr val="003399"/>
                </a:solidFill>
                <a:ea typeface="新細明體" panose="02020500000000000000" pitchFamily="18" charset="-120"/>
              </a:rPr>
              <a:t>萬人次到訪，</a:t>
            </a:r>
            <a:r>
              <a:rPr lang="zh-TW" altLang="en-US" sz="1600" b="1" dirty="0">
                <a:solidFill>
                  <a:srgbClr val="003399"/>
                </a:solidFill>
                <a:highlight>
                  <a:srgbClr val="FFFF00"/>
                </a:highlight>
                <a:ea typeface="新細明體" panose="02020500000000000000" pitchFamily="18" charset="-120"/>
              </a:rPr>
              <a:t>在 </a:t>
            </a:r>
            <a:r>
              <a:rPr lang="en-US" altLang="zh-TW" sz="1600" b="1" dirty="0">
                <a:solidFill>
                  <a:srgbClr val="003399"/>
                </a:solidFill>
                <a:highlight>
                  <a:srgbClr val="FFFF00"/>
                </a:highlight>
                <a:ea typeface="新細明體" panose="02020500000000000000" pitchFamily="18" charset="-120"/>
              </a:rPr>
              <a:t>Facebook </a:t>
            </a:r>
            <a:r>
              <a:rPr lang="zh-TW" altLang="en-US" sz="1600" b="1" dirty="0">
                <a:solidFill>
                  <a:srgbClr val="003399"/>
                </a:solidFill>
                <a:highlight>
                  <a:srgbClr val="FFFF00"/>
                </a:highlight>
                <a:ea typeface="新細明體" panose="02020500000000000000" pitchFamily="18" charset="-120"/>
              </a:rPr>
              <a:t>與 </a:t>
            </a:r>
            <a:r>
              <a:rPr lang="en-US" altLang="zh-TW" sz="1600" b="1" dirty="0">
                <a:solidFill>
                  <a:srgbClr val="003399"/>
                </a:solidFill>
                <a:highlight>
                  <a:srgbClr val="FFFF00"/>
                </a:highlight>
                <a:ea typeface="新細明體" panose="02020500000000000000" pitchFamily="18" charset="-120"/>
              </a:rPr>
              <a:t>Instagram </a:t>
            </a:r>
            <a:r>
              <a:rPr lang="zh-TW" altLang="en-US" sz="1600" b="1" dirty="0">
                <a:solidFill>
                  <a:srgbClr val="003399"/>
                </a:solidFill>
                <a:ea typeface="新細明體" panose="02020500000000000000" pitchFamily="18" charset="-120"/>
              </a:rPr>
              <a:t>上各有超過 </a:t>
            </a:r>
            <a:r>
              <a:rPr lang="en-US" altLang="zh-TW" sz="1600" b="1" dirty="0">
                <a:solidFill>
                  <a:srgbClr val="003399"/>
                </a:solidFill>
                <a:ea typeface="新細明體" panose="02020500000000000000" pitchFamily="18" charset="-120"/>
              </a:rPr>
              <a:t>60 </a:t>
            </a:r>
            <a:r>
              <a:rPr lang="zh-TW" altLang="en-US" sz="1600" b="1" dirty="0">
                <a:solidFill>
                  <a:srgbClr val="003399"/>
                </a:solidFill>
                <a:ea typeface="新細明體" panose="02020500000000000000" pitchFamily="18" charset="-120"/>
              </a:rPr>
              <a:t>萬的粉絲</a:t>
            </a:r>
            <a:r>
              <a:rPr lang="zh-TW" altLang="zh-TW"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a:defRPr/>
            </a:pPr>
            <a:endParaRPr lang="en-US" altLang="zh-TW" sz="2400" b="1" dirty="0">
              <a:solidFill>
                <a:srgbClr val="003399"/>
              </a:solidFill>
              <a:ea typeface="新細明體" panose="02020500000000000000" pitchFamily="18" charset="-120"/>
            </a:endParaRPr>
          </a:p>
          <a:p>
            <a:pPr>
              <a:defRPr/>
            </a:pPr>
            <a:endParaRPr lang="en-US" altLang="zh-TW" sz="2400" b="1" dirty="0">
              <a:ea typeface="新細明體" panose="02020500000000000000" pitchFamily="18" charset="-120"/>
            </a:endParaRPr>
          </a:p>
          <a:p>
            <a:pPr>
              <a:defRPr/>
            </a:pPr>
            <a:endParaRPr lang="en-US" altLang="zh-TW" sz="2400" b="1" dirty="0">
              <a:ea typeface="新細明體" panose="02020500000000000000" pitchFamily="18" charset="-120"/>
            </a:endParaRPr>
          </a:p>
          <a:p>
            <a:pPr>
              <a:defRPr/>
            </a:pPr>
            <a:endParaRPr lang="en-US" altLang="zh-TW" sz="2400" b="1" dirty="0">
              <a:ea typeface="新細明體" panose="02020500000000000000" pitchFamily="18" charset="-120"/>
            </a:endParaRPr>
          </a:p>
          <a:p>
            <a:pPr marL="0" indent="0">
              <a:buNone/>
              <a:defRPr/>
            </a:pPr>
            <a:endParaRPr lang="en-US" altLang="zh-TW" sz="2400" b="1" dirty="0">
              <a:ea typeface="新細明體" panose="02020500000000000000" pitchFamily="18" charset="-120"/>
            </a:endParaRPr>
          </a:p>
          <a:p>
            <a:r>
              <a:rPr lang="zh-TW" altLang="en-US" sz="1700" b="1" dirty="0">
                <a:solidFill>
                  <a:srgbClr val="003399"/>
                </a:solidFill>
                <a:highlight>
                  <a:srgbClr val="FFFF00"/>
                </a:highlight>
                <a:ea typeface="新細明體" panose="02020500000000000000" pitchFamily="18" charset="-120"/>
              </a:rPr>
              <a:t>過度依賴品牌個性，而忽略了業務的可持續性和零售行業的快速變化</a:t>
            </a:r>
            <a:r>
              <a:rPr lang="zh-TW" altLang="en-US" sz="1700" b="1" dirty="0">
                <a:solidFill>
                  <a:srgbClr val="003399"/>
                </a:solidFill>
                <a:ea typeface="新細明體" panose="02020500000000000000" pitchFamily="18" charset="-120"/>
              </a:rPr>
              <a:t>。遇到物流、法律訴訟、以及市場競爭的挑戰，資金周轉困難。因而</a:t>
            </a:r>
            <a:r>
              <a:rPr lang="en-US" altLang="zh-TW" sz="1700" b="1" dirty="0">
                <a:solidFill>
                  <a:srgbClr val="003399"/>
                </a:solidFill>
                <a:ea typeface="新細明體" panose="02020500000000000000" pitchFamily="18" charset="-120"/>
              </a:rPr>
              <a:t>2016 </a:t>
            </a:r>
            <a:r>
              <a:rPr lang="zh-TW" altLang="zh-TW" sz="1700" b="1" dirty="0">
                <a:solidFill>
                  <a:srgbClr val="003399"/>
                </a:solidFill>
                <a:ea typeface="新細明體" panose="02020500000000000000" pitchFamily="18" charset="-120"/>
              </a:rPr>
              <a:t>年</a:t>
            </a:r>
            <a:r>
              <a:rPr lang="en-US" altLang="zh-TW" sz="1700" b="1" dirty="0">
                <a:solidFill>
                  <a:srgbClr val="003399"/>
                </a:solidFill>
                <a:ea typeface="新細明體" panose="02020500000000000000" pitchFamily="18" charset="-120"/>
              </a:rPr>
              <a:t> 11 </a:t>
            </a:r>
            <a:r>
              <a:rPr lang="zh-TW" altLang="zh-TW" sz="1700" b="1" dirty="0">
                <a:solidFill>
                  <a:srgbClr val="003399"/>
                </a:solidFill>
                <a:ea typeface="新細明體" panose="02020500000000000000" pitchFamily="18" charset="-120"/>
              </a:rPr>
              <a:t>月申請破產保護</a:t>
            </a:r>
            <a:r>
              <a:rPr lang="zh-TW" altLang="en-US" sz="1800" b="1" dirty="0">
                <a:solidFill>
                  <a:srgbClr val="003399"/>
                </a:solidFill>
              </a:rPr>
              <a:t>，</a:t>
            </a:r>
            <a:r>
              <a:rPr lang="zh-TW" altLang="en-US" sz="1700" b="1" dirty="0">
                <a:solidFill>
                  <a:srgbClr val="003399"/>
                </a:solidFill>
                <a:ea typeface="新細明體" panose="02020500000000000000" pitchFamily="18" charset="-120"/>
              </a:rPr>
              <a:t>退出電商務市場</a:t>
            </a:r>
            <a:r>
              <a:rPr lang="zh-TW" altLang="en-US" sz="1700" b="1" dirty="0">
                <a:solidFill>
                  <a:srgbClr val="003399"/>
                </a:solidFill>
              </a:rPr>
              <a:t>。</a:t>
            </a:r>
            <a:endParaRPr lang="zh-TW" altLang="en-US" sz="1700" b="1" dirty="0">
              <a:solidFill>
                <a:srgbClr val="003399"/>
              </a:solidFill>
              <a:ea typeface="新細明體" panose="02020500000000000000" pitchFamily="18" charset="-120"/>
            </a:endParaRPr>
          </a:p>
          <a:p>
            <a:pPr marL="0" indent="0">
              <a:buNone/>
            </a:pPr>
            <a:br>
              <a:rPr lang="zh-TW" altLang="en-US" sz="2400" dirty="0"/>
            </a:br>
            <a:r>
              <a:rPr lang="en-US" altLang="zh-TW" sz="1700" dirty="0">
                <a:highlight>
                  <a:srgbClr val="FFFF00"/>
                </a:highlight>
              </a:rPr>
              <a:t>Virtual Merchant(</a:t>
            </a:r>
            <a:r>
              <a:rPr lang="zh-TW" altLang="en-US" sz="1800" b="1" dirty="0">
                <a:solidFill>
                  <a:srgbClr val="003399"/>
                </a:solidFill>
                <a:highlight>
                  <a:srgbClr val="FFFF00"/>
                </a:highlight>
              </a:rPr>
              <a:t>虛擬商家</a:t>
            </a:r>
            <a:r>
              <a:rPr lang="en-US" altLang="zh-TW" sz="1800" b="1" dirty="0">
                <a:solidFill>
                  <a:srgbClr val="003399"/>
                </a:solidFill>
                <a:highlight>
                  <a:srgbClr val="FFFF00"/>
                </a:highlight>
              </a:rPr>
              <a:t>)</a:t>
            </a:r>
            <a:r>
              <a:rPr lang="zh-TW" altLang="en-US" sz="1700" dirty="0"/>
              <a:t>指的是：</a:t>
            </a:r>
          </a:p>
          <a:p>
            <a:pPr marL="0" indent="0">
              <a:buNone/>
            </a:pPr>
            <a:r>
              <a:rPr lang="zh-TW" altLang="en-US" sz="1700" dirty="0"/>
              <a:t>       沒有</a:t>
            </a:r>
            <a:r>
              <a:rPr lang="zh-TW" altLang="en-US" sz="1700" dirty="0">
                <a:highlight>
                  <a:srgbClr val="FFFF00"/>
                </a:highlight>
              </a:rPr>
              <a:t>實體門市</a:t>
            </a:r>
            <a:r>
              <a:rPr lang="zh-TW" altLang="en-US" sz="1700" dirty="0"/>
              <a:t>為主營通路透過網路（電商平台）直接銷售商品線上完成下單、付款、配送程序。</a:t>
            </a:r>
            <a:r>
              <a:rPr lang="en-US" altLang="zh-TW" sz="1700" dirty="0"/>
              <a:t>Nasty Gal </a:t>
            </a:r>
            <a:r>
              <a:rPr lang="zh-TW" altLang="en-US" sz="1700" dirty="0"/>
              <a:t>在創業初期是從 </a:t>
            </a:r>
            <a:r>
              <a:rPr lang="en-US" altLang="zh-TW" sz="1700" dirty="0">
                <a:highlight>
                  <a:srgbClr val="FFFF00"/>
                </a:highlight>
              </a:rPr>
              <a:t>eBay </a:t>
            </a:r>
            <a:r>
              <a:rPr lang="zh-TW" altLang="en-US" sz="1700" dirty="0">
                <a:highlight>
                  <a:srgbClr val="FFFF00"/>
                </a:highlight>
              </a:rPr>
              <a:t>開店起家，完全線上銷售。後來才擴大為獨立品牌網站（</a:t>
            </a:r>
            <a:r>
              <a:rPr lang="en-US" altLang="zh-TW" sz="1700" dirty="0">
                <a:highlight>
                  <a:srgbClr val="FFFF00"/>
                </a:highlight>
              </a:rPr>
              <a:t>nastygal.com</a:t>
            </a:r>
            <a:r>
              <a:rPr lang="zh-TW" altLang="en-US" sz="1700" dirty="0">
                <a:highlight>
                  <a:srgbClr val="FFFF00"/>
                </a:highlight>
              </a:rPr>
              <a:t>）。</a:t>
            </a:r>
            <a:endParaRPr lang="en-US" altLang="zh-TW" sz="1700" dirty="0">
              <a:highlight>
                <a:srgbClr val="FFFF00"/>
              </a:highlight>
            </a:endParaRPr>
          </a:p>
          <a:p>
            <a:pPr marL="0" indent="0">
              <a:buNone/>
            </a:pPr>
            <a:endParaRPr lang="en-US" altLang="zh-TW" sz="1700" b="1" dirty="0">
              <a:ea typeface="新細明體" panose="02020500000000000000" pitchFamily="18" charset="-120"/>
            </a:endParaRPr>
          </a:p>
          <a:p>
            <a:pPr>
              <a:defRPr/>
            </a:pPr>
            <a:endParaRPr lang="en-US" altLang="zh-TW" sz="2000" b="1" dirty="0">
              <a:solidFill>
                <a:srgbClr val="FF0000"/>
              </a:solidFill>
              <a:ea typeface="新細明體" panose="02020500000000000000" pitchFamily="18" charset="-120"/>
            </a:endParaRPr>
          </a:p>
          <a:p>
            <a:pPr>
              <a:defRPr/>
            </a:pPr>
            <a:endParaRPr lang="zh-TW" altLang="zh-TW" sz="2000" b="1" dirty="0">
              <a:ea typeface="新細明體" panose="02020500000000000000" pitchFamily="18" charset="-120"/>
            </a:endParaRPr>
          </a:p>
          <a:p>
            <a:pPr>
              <a:buFont typeface="Wingdings" panose="05000000000000000000" pitchFamily="2" charset="2"/>
              <a:buNone/>
              <a:defRPr/>
            </a:pPr>
            <a:endParaRPr lang="en-US" altLang="zh-TW" sz="2000" b="1" dirty="0">
              <a:ea typeface="新細明體" panose="02020500000000000000" pitchFamily="18" charset="-120"/>
            </a:endParaRPr>
          </a:p>
        </p:txBody>
      </p:sp>
      <p:sp>
        <p:nvSpPr>
          <p:cNvPr id="66563" name="Text Box 5">
            <a:extLst>
              <a:ext uri="{FF2B5EF4-FFF2-40B4-BE49-F238E27FC236}">
                <a16:creationId xmlns:a16="http://schemas.microsoft.com/office/drawing/2014/main" id="{9F6AB3B6-F99C-43E5-80BD-451B8A782DE4}"/>
              </a:ext>
            </a:extLst>
          </p:cNvPr>
          <p:cNvSpPr txBox="1">
            <a:spLocks noChangeArrowheads="1"/>
          </p:cNvSpPr>
          <p:nvPr/>
        </p:nvSpPr>
        <p:spPr bwMode="auto">
          <a:xfrm>
            <a:off x="6494" y="0"/>
            <a:ext cx="12192000" cy="400110"/>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實例  </a:t>
            </a:r>
            <a:r>
              <a:rPr lang="en-US" altLang="zh-TW" sz="1800" b="1" dirty="0">
                <a:solidFill>
                  <a:schemeClr val="bg1"/>
                </a:solidFill>
                <a:latin typeface="Tahoma" panose="020B0604030504040204" pitchFamily="34" charset="0"/>
                <a:ea typeface="新細明體" panose="02020500000000000000" pitchFamily="18" charset="-120"/>
              </a:rPr>
              <a:t>B2C</a:t>
            </a:r>
            <a:r>
              <a:rPr lang="zh-TW" altLang="zh-TW" sz="1800" b="1" dirty="0">
                <a:solidFill>
                  <a:schemeClr val="bg1"/>
                </a:solidFill>
                <a:latin typeface="Tahoma" panose="020B0604030504040204" pitchFamily="34" charset="0"/>
                <a:ea typeface="新細明體" panose="02020500000000000000" pitchFamily="18" charset="-120"/>
              </a:rPr>
              <a:t>（</a:t>
            </a:r>
            <a:r>
              <a:rPr lang="en-US" altLang="zh-TW" sz="1800" b="1" dirty="0">
                <a:solidFill>
                  <a:schemeClr val="bg1"/>
                </a:solidFill>
                <a:latin typeface="Tahoma" panose="020B0604030504040204" pitchFamily="34" charset="0"/>
                <a:ea typeface="新細明體" panose="02020500000000000000" pitchFamily="18" charset="-120"/>
              </a:rPr>
              <a:t>Business-to-Consumer</a:t>
            </a:r>
            <a:r>
              <a:rPr lang="zh-TW" altLang="zh-TW" sz="1800" b="1" dirty="0">
                <a:solidFill>
                  <a:schemeClr val="bg1"/>
                </a:solidFill>
                <a:latin typeface="Tahoma" panose="020B0604030504040204" pitchFamily="34" charset="0"/>
                <a:ea typeface="新細明體" panose="02020500000000000000" pitchFamily="18" charset="-120"/>
              </a:rPr>
              <a:t>）的</a:t>
            </a:r>
            <a:r>
              <a:rPr lang="en-US" altLang="zh-TW" sz="1800" b="1" dirty="0">
                <a:solidFill>
                  <a:schemeClr val="bg1"/>
                </a:solidFill>
                <a:latin typeface="Tahoma" panose="020B0604030504040204" pitchFamily="34" charset="0"/>
                <a:ea typeface="新細明體" panose="02020500000000000000" pitchFamily="18" charset="-120"/>
              </a:rPr>
              <a:t> Virtual Merchant</a:t>
            </a:r>
            <a:r>
              <a:rPr lang="zh-TW" altLang="zh-TW" sz="1800" b="1" dirty="0">
                <a:solidFill>
                  <a:schemeClr val="bg1"/>
                </a:solidFill>
                <a:latin typeface="Tahoma" panose="020B0604030504040204" pitchFamily="34" charset="0"/>
                <a:ea typeface="新細明體" panose="02020500000000000000" pitchFamily="18" charset="-120"/>
              </a:rPr>
              <a:t>（虛擬商家）</a:t>
            </a:r>
            <a:r>
              <a:rPr lang="en-US" altLang="zh-TW" sz="1800" b="1" dirty="0">
                <a:solidFill>
                  <a:schemeClr val="bg1"/>
                </a:solidFill>
                <a:latin typeface="Tahoma" panose="020B0604030504040204" pitchFamily="34" charset="0"/>
                <a:ea typeface="新細明體" panose="02020500000000000000" pitchFamily="18" charset="-120"/>
              </a:rPr>
              <a:t>:</a:t>
            </a:r>
            <a:r>
              <a:rPr lang="en-US" altLang="zh-TW" sz="1800" b="1" dirty="0">
                <a:solidFill>
                  <a:schemeClr val="bg1"/>
                </a:solidFill>
                <a:latin typeface="Tahoma" panose="020B0604030504040204" pitchFamily="34" charset="0"/>
              </a:rPr>
              <a:t> Nasty Gal</a:t>
            </a:r>
            <a:r>
              <a:rPr lang="zh-TW" altLang="en-US" sz="1800" b="1" dirty="0">
                <a:solidFill>
                  <a:schemeClr val="bg1"/>
                </a:solidFill>
                <a:latin typeface="Tahoma" panose="020B0604030504040204" pitchFamily="34" charset="0"/>
              </a:rPr>
              <a:t> 的發跡 </a:t>
            </a:r>
            <a:endParaRPr lang="zh-TW" altLang="en-US" sz="2000" b="1" dirty="0">
              <a:solidFill>
                <a:schemeClr val="bg1"/>
              </a:solidFill>
              <a:latin typeface="Tahoma" panose="020B0604030504040204" pitchFamily="34" charset="0"/>
              <a:ea typeface="新細明體" panose="02020500000000000000" pitchFamily="18" charset="-120"/>
            </a:endParaRPr>
          </a:p>
        </p:txBody>
      </p:sp>
      <p:pic>
        <p:nvPicPr>
          <p:cNvPr id="66564" name="Picture 4">
            <a:extLst>
              <a:ext uri="{FF2B5EF4-FFF2-40B4-BE49-F238E27FC236}">
                <a16:creationId xmlns:a16="http://schemas.microsoft.com/office/drawing/2014/main" id="{59CD3946-A814-4B21-B2B1-D500F168C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130" y="2250755"/>
            <a:ext cx="2330843" cy="174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4266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7">
            <a:extLst>
              <a:ext uri="{FF2B5EF4-FFF2-40B4-BE49-F238E27FC236}">
                <a16:creationId xmlns:a16="http://schemas.microsoft.com/office/drawing/2014/main" id="{6112371A-B293-D6A5-F48F-5CE5B8A7F816}"/>
              </a:ext>
            </a:extLst>
          </p:cNvPr>
          <p:cNvSpPr>
            <a:spLocks noGrp="1" noChangeArrowheads="1"/>
          </p:cNvSpPr>
          <p:nvPr>
            <p:ph idx="1"/>
          </p:nvPr>
        </p:nvSpPr>
        <p:spPr>
          <a:xfrm>
            <a:off x="310553" y="581026"/>
            <a:ext cx="11559394" cy="5945095"/>
          </a:xfrm>
        </p:spPr>
        <p:txBody>
          <a:bodyPr>
            <a:normAutofit lnSpcReduction="10000"/>
          </a:bodyPr>
          <a:lstStyle/>
          <a:p>
            <a:pPr eaLnBrk="1" hangingPunct="1">
              <a:defRPr/>
            </a:pPr>
            <a:r>
              <a:rPr lang="en-US" altLang="zh-TW" sz="2000" dirty="0">
                <a:solidFill>
                  <a:srgbClr val="003399"/>
                </a:solidFill>
                <a:ea typeface="新細明體" panose="02020500000000000000" pitchFamily="18" charset="-120"/>
              </a:rPr>
              <a:t>Are there any privacy issues raised by augmented reality applications</a:t>
            </a:r>
            <a:r>
              <a:rPr lang="en-US" altLang="zh-TW" sz="1800" dirty="0">
                <a:solidFill>
                  <a:srgbClr val="003399"/>
                </a:solidFill>
                <a:ea typeface="新細明體" panose="02020500000000000000" pitchFamily="18" charset="-120"/>
              </a:rPr>
              <a:t>?</a:t>
            </a:r>
            <a:r>
              <a:rPr lang="zh-TW" altLang="en-US" sz="2400"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是否有</a:t>
            </a:r>
            <a:r>
              <a:rPr lang="zh-TW" altLang="en-US" sz="1600" b="1" dirty="0">
                <a:solidFill>
                  <a:srgbClr val="003399"/>
                </a:solidFill>
                <a:highlight>
                  <a:srgbClr val="FFFF00"/>
                </a:highlight>
                <a:ea typeface="新細明體" panose="02020500000000000000" pitchFamily="18" charset="-120"/>
              </a:rPr>
              <a:t>擴增實境</a:t>
            </a:r>
            <a:r>
              <a:rPr lang="zh-TW" altLang="en-US" sz="1600" b="1" dirty="0">
                <a:solidFill>
                  <a:srgbClr val="003399"/>
                </a:solidFill>
                <a:ea typeface="新細明體" panose="02020500000000000000" pitchFamily="18" charset="-120"/>
              </a:rPr>
              <a:t>應用程序提出的任何</a:t>
            </a:r>
            <a:r>
              <a:rPr lang="zh-TW" altLang="en-US" sz="1600" b="1" dirty="0">
                <a:solidFill>
                  <a:srgbClr val="003399"/>
                </a:solidFill>
                <a:highlight>
                  <a:srgbClr val="FFFF00"/>
                </a:highlight>
                <a:ea typeface="新細明體" panose="02020500000000000000" pitchFamily="18" charset="-120"/>
              </a:rPr>
              <a:t>隱私問題</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 </a:t>
            </a:r>
            <a:endParaRPr lang="en-US" altLang="zh-TW" sz="1600" b="1" dirty="0">
              <a:solidFill>
                <a:srgbClr val="003399"/>
              </a:solidFill>
              <a:ea typeface="新細明體" panose="02020500000000000000" pitchFamily="18" charset="-120"/>
            </a:endParaRPr>
          </a:p>
          <a:p>
            <a:pPr marL="0" indent="0" eaLnBrk="1" hangingPunct="1">
              <a:buNone/>
              <a:defRPr/>
            </a:pPr>
            <a:endParaRPr lang="en-US" altLang="zh-TW" sz="1800" b="1" dirty="0">
              <a:solidFill>
                <a:srgbClr val="003399"/>
              </a:solidFill>
              <a:ea typeface="新細明體" panose="02020500000000000000" pitchFamily="18" charset="-120"/>
            </a:endParaRPr>
          </a:p>
          <a:p>
            <a:pPr>
              <a:buFontTx/>
              <a:buChar char="-"/>
              <a:defRPr/>
            </a:pPr>
            <a:r>
              <a:rPr lang="zh-TW" altLang="zh-TW" sz="1600" dirty="0"/>
              <a:t>利用遊戲中的「</a:t>
            </a:r>
            <a:r>
              <a:rPr lang="zh-TW" altLang="zh-TW" sz="1600" dirty="0">
                <a:highlight>
                  <a:srgbClr val="FFFF00"/>
                </a:highlight>
              </a:rPr>
              <a:t>補給站」或「道館」等地點</a:t>
            </a:r>
            <a:r>
              <a:rPr lang="zh-TW" altLang="zh-TW" sz="1600" dirty="0"/>
              <a:t>聚集玩家的特性，將這些地點設為</a:t>
            </a:r>
            <a:r>
              <a:rPr lang="zh-TW" altLang="zh-TW" sz="1600" b="1" dirty="0"/>
              <a:t>誘餌</a:t>
            </a:r>
            <a:r>
              <a:rPr lang="zh-TW" altLang="zh-TW" sz="1600" dirty="0"/>
              <a:t>，然後在附近進行</a:t>
            </a:r>
            <a:r>
              <a:rPr lang="zh-TW" altLang="zh-TW" sz="1600" b="1" dirty="0"/>
              <a:t>搶劫</a:t>
            </a:r>
            <a:r>
              <a:rPr lang="zh-TW" altLang="zh-TW" sz="1600" dirty="0"/>
              <a:t>的事件，犯罪分子會選擇在偏僻、昏暗或人煙稀少的補給站放置</a:t>
            </a:r>
            <a:r>
              <a:rPr lang="zh-TW" altLang="zh-TW" sz="1600" dirty="0">
                <a:highlight>
                  <a:srgbClr val="FFFF00"/>
                </a:highlight>
              </a:rPr>
              <a:t>誘餌模組</a:t>
            </a:r>
            <a:r>
              <a:rPr lang="en-US" altLang="zh-TW" sz="1600" dirty="0">
                <a:highlight>
                  <a:srgbClr val="FFFF00"/>
                </a:highlight>
              </a:rPr>
              <a:t>(</a:t>
            </a:r>
            <a:r>
              <a:rPr lang="zh-TW" altLang="zh-TW" sz="1600" dirty="0">
                <a:highlight>
                  <a:srgbClr val="FFFF00"/>
                </a:highlight>
              </a:rPr>
              <a:t>（</a:t>
            </a:r>
            <a:r>
              <a:rPr lang="en-US" altLang="zh-TW" sz="1600" dirty="0">
                <a:highlight>
                  <a:srgbClr val="FFFF00"/>
                </a:highlight>
              </a:rPr>
              <a:t>Lure Module</a:t>
            </a:r>
            <a:r>
              <a:rPr lang="zh-TW" altLang="zh-TW" sz="1600" dirty="0">
                <a:highlight>
                  <a:srgbClr val="FFFF00"/>
                </a:highlight>
              </a:rPr>
              <a:t>）</a:t>
            </a:r>
            <a:r>
              <a:rPr lang="zh-TW" altLang="zh-TW" sz="1600" dirty="0"/>
              <a:t>。</a:t>
            </a:r>
            <a:r>
              <a:rPr lang="zh-TW" altLang="en-US" sz="1600" dirty="0"/>
              <a:t> </a:t>
            </a:r>
            <a:r>
              <a:rPr lang="en-US" altLang="zh-TW" sz="1600" dirty="0"/>
              <a:t>2016 </a:t>
            </a:r>
            <a:r>
              <a:rPr lang="zh-TW" altLang="en-US" sz="1600" dirty="0"/>
              <a:t>年在阿拉巴馬州（</a:t>
            </a:r>
            <a:r>
              <a:rPr lang="en-US" altLang="zh-TW" sz="1600" dirty="0"/>
              <a:t>Alabama, USA</a:t>
            </a:r>
            <a:r>
              <a:rPr lang="zh-TW" altLang="en-US" sz="1600" dirty="0"/>
              <a:t>）  奧本大學（</a:t>
            </a:r>
            <a:r>
              <a:rPr lang="en-US" altLang="zh-TW" sz="1600" dirty="0"/>
              <a:t>Auburn University</a:t>
            </a:r>
            <a:r>
              <a:rPr lang="zh-TW" altLang="en-US" sz="1600" dirty="0"/>
              <a:t>）附近發生在凌晨約 </a:t>
            </a:r>
            <a:r>
              <a:rPr lang="en-US" altLang="zh-TW" sz="1600" dirty="0"/>
              <a:t>3:00  </a:t>
            </a:r>
            <a:r>
              <a:rPr lang="zh-TW" altLang="en-US" sz="1600" dirty="0"/>
              <a:t>搶劫嫌疑犯被認為是利用</a:t>
            </a:r>
            <a:r>
              <a:rPr lang="en-US" altLang="zh-TW" sz="1600" dirty="0"/>
              <a:t>《Pokémon GO》</a:t>
            </a:r>
            <a:r>
              <a:rPr lang="zh-TW" altLang="en-US" sz="1600" dirty="0"/>
              <a:t>這款遊戲來鎖定受害者，將其引誘到該地點進行搶劫。</a:t>
            </a:r>
            <a:endParaRPr lang="en-US" altLang="zh-TW" sz="1600" dirty="0"/>
          </a:p>
          <a:p>
            <a:pPr>
              <a:buFontTx/>
              <a:buChar char="-"/>
              <a:defRPr/>
            </a:pPr>
            <a:endParaRPr lang="en-US" altLang="zh-TW" sz="1600" dirty="0"/>
          </a:p>
          <a:p>
            <a:pPr>
              <a:buFontTx/>
              <a:buChar char="-"/>
              <a:defRPr/>
            </a:pPr>
            <a:r>
              <a:rPr lang="zh-TW" altLang="zh-TW" sz="1600" dirty="0"/>
              <a:t>在紐約、以色列等地，都有</a:t>
            </a:r>
            <a:r>
              <a:rPr lang="zh-TW" altLang="zh-TW" sz="1600" dirty="0">
                <a:highlight>
                  <a:srgbClr val="FFFF00"/>
                </a:highlight>
              </a:rPr>
              <a:t>玩家因跌倒或騎車時分心</a:t>
            </a:r>
            <a:r>
              <a:rPr lang="zh-TW" altLang="zh-TW" sz="1600" dirty="0"/>
              <a:t>而受傷的報導。</a:t>
            </a:r>
            <a:r>
              <a:rPr lang="en-US" altLang="zh-TW" sz="1600" dirty="0"/>
              <a:t> 2016 </a:t>
            </a:r>
            <a:r>
              <a:rPr lang="zh-TW" altLang="zh-TW" sz="1600" dirty="0"/>
              <a:t>年</a:t>
            </a:r>
            <a:r>
              <a:rPr lang="en-US" altLang="zh-TW" sz="1600" dirty="0"/>
              <a:t> </a:t>
            </a:r>
            <a:r>
              <a:rPr lang="zh-TW" altLang="zh-TW" sz="1600" dirty="0"/>
              <a:t>一名 </a:t>
            </a:r>
            <a:r>
              <a:rPr lang="en-US" altLang="zh-TW" sz="1600" dirty="0"/>
              <a:t>35 </a:t>
            </a:r>
            <a:r>
              <a:rPr lang="zh-TW" altLang="zh-TW" sz="1600" dirty="0"/>
              <a:t>歲以色列的男子因</a:t>
            </a:r>
            <a:r>
              <a:rPr lang="zh-TW" altLang="zh-TW" sz="1600" dirty="0">
                <a:highlight>
                  <a:srgbClr val="FFFF00"/>
                </a:highlight>
              </a:rPr>
              <a:t>過於專注手機螢幕，直接撞破了一扇玻璃門</a:t>
            </a:r>
            <a:r>
              <a:rPr lang="zh-TW" altLang="zh-TW" sz="1600" dirty="0"/>
              <a:t>，導致腿部嚴重割傷並骨折。</a:t>
            </a:r>
            <a:endParaRPr lang="en-US" altLang="zh-TW" sz="1600" dirty="0"/>
          </a:p>
          <a:p>
            <a:pPr>
              <a:buFontTx/>
              <a:buChar char="-"/>
              <a:defRPr/>
            </a:pPr>
            <a:endParaRPr lang="en-US" altLang="zh-TW" sz="1600" dirty="0"/>
          </a:p>
          <a:p>
            <a:pPr eaLnBrk="1" hangingPunct="1">
              <a:defRPr/>
            </a:pPr>
            <a:r>
              <a:rPr lang="en-US" altLang="zh-TW" sz="2000" dirty="0">
                <a:solidFill>
                  <a:srgbClr val="003399"/>
                </a:solidFill>
                <a:ea typeface="新細明體" panose="02020500000000000000" pitchFamily="18" charset="-120"/>
              </a:rPr>
              <a:t>What are the potential benefits of augmented reality </a:t>
            </a:r>
            <a:r>
              <a:rPr lang="en-US" altLang="zh-TW" sz="1600" dirty="0"/>
              <a:t>applications</a:t>
            </a:r>
            <a:r>
              <a:rPr lang="en-US" altLang="zh-TW" sz="1800" dirty="0">
                <a:solidFill>
                  <a:srgbClr val="003399"/>
                </a:solidFill>
                <a:ea typeface="新細明體" panose="02020500000000000000" pitchFamily="18" charset="-120"/>
              </a:rPr>
              <a:t>?</a:t>
            </a:r>
            <a:r>
              <a:rPr lang="en-US" altLang="zh-TW" sz="2000" dirty="0">
                <a:solidFill>
                  <a:srgbClr val="003399"/>
                </a:solidFill>
                <a:ea typeface="新細明體" panose="02020500000000000000" pitchFamily="18" charset="-120"/>
              </a:rPr>
              <a:t> Are there any disadvantages</a:t>
            </a:r>
            <a:r>
              <a:rPr lang="en-US" altLang="zh-TW" sz="1400" b="1" dirty="0">
                <a:solidFill>
                  <a:srgbClr val="003399"/>
                </a:solidFill>
                <a:ea typeface="新細明體" panose="02020500000000000000" pitchFamily="18" charset="-120"/>
              </a:rPr>
              <a:t>? </a:t>
            </a:r>
            <a:r>
              <a:rPr lang="zh-TW" altLang="en-US" sz="14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什麼是</a:t>
            </a:r>
            <a:r>
              <a:rPr lang="zh-TW" altLang="en-US" sz="1600" b="1" dirty="0">
                <a:solidFill>
                  <a:srgbClr val="003399"/>
                </a:solidFill>
                <a:highlight>
                  <a:srgbClr val="FFFF00"/>
                </a:highlight>
                <a:ea typeface="新細明體" panose="02020500000000000000" pitchFamily="18" charset="-120"/>
              </a:rPr>
              <a:t>擴增實境</a:t>
            </a:r>
            <a:r>
              <a:rPr lang="zh-TW" altLang="en-US" sz="1600" b="1" dirty="0">
                <a:solidFill>
                  <a:srgbClr val="003399"/>
                </a:solidFill>
                <a:ea typeface="新細明體" panose="02020500000000000000" pitchFamily="18" charset="-120"/>
              </a:rPr>
              <a:t>應用的</a:t>
            </a:r>
            <a:r>
              <a:rPr lang="zh-TW" altLang="en-US" sz="1600" b="1" dirty="0">
                <a:solidFill>
                  <a:srgbClr val="003399"/>
                </a:solidFill>
                <a:highlight>
                  <a:srgbClr val="FFFF00"/>
                </a:highlight>
                <a:ea typeface="新細明體" panose="02020500000000000000" pitchFamily="18" charset="-120"/>
              </a:rPr>
              <a:t>潛在好處</a:t>
            </a:r>
            <a:r>
              <a:rPr lang="zh-TW" altLang="en-US" sz="1600" b="1" dirty="0">
                <a:solidFill>
                  <a:srgbClr val="003399"/>
                </a:solidFill>
                <a:ea typeface="新細明體" panose="02020500000000000000" pitchFamily="18" charset="-120"/>
              </a:rPr>
              <a:t>？有什麼</a:t>
            </a:r>
            <a:r>
              <a:rPr lang="zh-TW" altLang="en-US" sz="1600" b="1" dirty="0">
                <a:solidFill>
                  <a:srgbClr val="003399"/>
                </a:solidFill>
                <a:highlight>
                  <a:srgbClr val="FFFF00"/>
                </a:highlight>
                <a:ea typeface="新細明體" panose="02020500000000000000" pitchFamily="18" charset="-120"/>
              </a:rPr>
              <a:t>缺點</a:t>
            </a:r>
            <a:r>
              <a:rPr lang="zh-TW" altLang="en-US"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eaLnBrk="1" hangingPunct="1">
              <a:buFont typeface="Wingdings" panose="05000000000000000000" pitchFamily="2" charset="2"/>
              <a:buNone/>
              <a:defRPr/>
            </a:pPr>
            <a:endParaRPr lang="en-US" altLang="zh-TW" sz="1400" b="1" dirty="0">
              <a:solidFill>
                <a:srgbClr val="003399"/>
              </a:solidFill>
              <a:ea typeface="新細明體" panose="02020500000000000000" pitchFamily="18" charset="-120"/>
            </a:endParaRPr>
          </a:p>
          <a:p>
            <a:pPr eaLnBrk="1" hangingPunct="1">
              <a:buFont typeface="Wingdings" panose="05000000000000000000" pitchFamily="2" charset="2"/>
              <a:buNone/>
              <a:defRPr/>
            </a:pPr>
            <a:r>
              <a:rPr lang="zh-TW" altLang="en-US" sz="1400" b="1" dirty="0">
                <a:solidFill>
                  <a:srgbClr val="003399"/>
                </a:solidFill>
                <a:ea typeface="新細明體" panose="02020500000000000000" pitchFamily="18" charset="-120"/>
              </a:rPr>
              <a:t>       </a:t>
            </a:r>
            <a:r>
              <a:rPr lang="zh-TW" altLang="zh-TW" sz="1600" b="1" dirty="0">
                <a:solidFill>
                  <a:srgbClr val="003399"/>
                </a:solidFill>
                <a:ea typeface="新細明體" panose="02020500000000000000" pitchFamily="18" charset="-120"/>
              </a:rPr>
              <a:t>看到</a:t>
            </a:r>
            <a:r>
              <a:rPr lang="zh-TW" altLang="zh-TW" sz="1600" b="1" dirty="0">
                <a:solidFill>
                  <a:srgbClr val="003399"/>
                </a:solidFill>
                <a:highlight>
                  <a:srgbClr val="FFFF00"/>
                </a:highlight>
                <a:ea typeface="新細明體" panose="02020500000000000000" pitchFamily="18" charset="-120"/>
              </a:rPr>
              <a:t>「補給站」</a:t>
            </a:r>
            <a:r>
              <a:rPr lang="en-US" altLang="zh-TW" sz="1600" b="1" dirty="0">
                <a:solidFill>
                  <a:srgbClr val="003399"/>
                </a:solidFill>
                <a:highlight>
                  <a:srgbClr val="FFFF00"/>
                </a:highlight>
                <a:ea typeface="新細明體" panose="02020500000000000000" pitchFamily="18" charset="-120"/>
              </a:rPr>
              <a:t>(</a:t>
            </a:r>
            <a:r>
              <a:rPr lang="en-US" altLang="zh-TW" sz="1600" b="1" dirty="0" err="1">
                <a:solidFill>
                  <a:srgbClr val="003399"/>
                </a:solidFill>
                <a:highlight>
                  <a:srgbClr val="FFFF00"/>
                </a:highlight>
                <a:ea typeface="新細明體" panose="02020500000000000000" pitchFamily="18" charset="-120"/>
              </a:rPr>
              <a:t>Pokéstop</a:t>
            </a:r>
            <a:r>
              <a:rPr lang="en-US" altLang="zh-TW" sz="1600" b="1" dirty="0">
                <a:solidFill>
                  <a:srgbClr val="003399"/>
                </a:solidFill>
                <a:highlight>
                  <a:srgbClr val="FFFF00"/>
                </a:highlight>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 </a:t>
            </a:r>
            <a:r>
              <a:rPr lang="zh-TW" altLang="zh-TW" sz="1600" b="1" dirty="0">
                <a:solidFill>
                  <a:srgbClr val="003399"/>
                </a:solidFill>
                <a:highlight>
                  <a:srgbClr val="FFFF00"/>
                </a:highlight>
                <a:ea typeface="新細明體" panose="02020500000000000000" pitchFamily="18" charset="-120"/>
              </a:rPr>
              <a:t>附近商家生意火爆</a:t>
            </a:r>
            <a:r>
              <a:rPr lang="zh-TW" altLang="zh-TW" sz="1600" b="1" dirty="0">
                <a:solidFill>
                  <a:srgbClr val="003399"/>
                </a:solidFill>
                <a:ea typeface="新細明體" panose="02020500000000000000" pitchFamily="18" charset="-120"/>
              </a:rPr>
              <a:t>，許多</a:t>
            </a:r>
            <a:r>
              <a:rPr lang="zh-TW" altLang="zh-TW" sz="1600" b="1" dirty="0">
                <a:solidFill>
                  <a:srgbClr val="003399"/>
                </a:solidFill>
                <a:highlight>
                  <a:srgbClr val="FFFF00"/>
                </a:highlight>
                <a:ea typeface="新細明體" panose="02020500000000000000" pitchFamily="18" charset="-120"/>
              </a:rPr>
              <a:t>不靠近補給站的商家也開始眼紅起來，</a:t>
            </a:r>
            <a:r>
              <a:rPr lang="zh-TW" altLang="zh-TW" sz="1600" b="1" dirty="0">
                <a:solidFill>
                  <a:srgbClr val="003399"/>
                </a:solidFill>
                <a:ea typeface="新細明體" panose="02020500000000000000" pitchFamily="18" charset="-120"/>
              </a:rPr>
              <a:t>希望在網上申請成為</a:t>
            </a:r>
            <a:r>
              <a:rPr lang="zh-TW" altLang="zh-TW" sz="1600" b="1" dirty="0">
                <a:solidFill>
                  <a:srgbClr val="003399"/>
                </a:solidFill>
                <a:highlight>
                  <a:srgbClr val="FFFF00"/>
                </a:highlight>
                <a:ea typeface="新細明體" panose="02020500000000000000" pitchFamily="18" charset="-120"/>
              </a:rPr>
              <a:t>新的「補給站」</a:t>
            </a:r>
            <a:r>
              <a:rPr lang="zh-TW" altLang="zh-TW"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eaLnBrk="1" hangingPunct="1">
              <a:buFont typeface="Wingdings" panose="05000000000000000000" pitchFamily="2" charset="2"/>
              <a:buNone/>
              <a:defRPr/>
            </a:pPr>
            <a:endParaRPr lang="en-US" altLang="zh-TW" sz="1600" b="1" dirty="0">
              <a:solidFill>
                <a:srgbClr val="003399"/>
              </a:solidFill>
              <a:ea typeface="新細明體" panose="02020500000000000000" pitchFamily="18" charset="-120"/>
            </a:endParaRPr>
          </a:p>
          <a:p>
            <a:pPr eaLnBrk="1" hangingPunct="1">
              <a:buFont typeface="Wingdings" panose="05000000000000000000" pitchFamily="2" charset="2"/>
              <a:buNone/>
              <a:defRPr/>
            </a:pPr>
            <a:r>
              <a:rPr lang="zh-TW" altLang="en-US" sz="1600" b="1" dirty="0">
                <a:solidFill>
                  <a:srgbClr val="003399"/>
                </a:solidFill>
                <a:ea typeface="新細明體" panose="02020500000000000000" pitchFamily="18" charset="-120"/>
              </a:rPr>
              <a:t>         </a:t>
            </a:r>
            <a:r>
              <a:rPr lang="en-US" altLang="zh-TW" sz="1600" b="1" dirty="0" err="1">
                <a:solidFill>
                  <a:srgbClr val="003399"/>
                </a:solidFill>
                <a:ea typeface="新細明體" panose="02020500000000000000" pitchFamily="18" charset="-120"/>
              </a:rPr>
              <a:t>Pokemon</a:t>
            </a:r>
            <a:r>
              <a:rPr lang="en-US" altLang="zh-TW" sz="1600" b="1" dirty="0">
                <a:solidFill>
                  <a:srgbClr val="003399"/>
                </a:solidFill>
                <a:ea typeface="新細明體" panose="02020500000000000000" pitchFamily="18" charset="-120"/>
              </a:rPr>
              <a:t> Go</a:t>
            </a:r>
            <a:r>
              <a:rPr lang="zh-TW" altLang="zh-TW" sz="1600" b="1" dirty="0">
                <a:solidFill>
                  <a:srgbClr val="003399"/>
                </a:solidFill>
                <a:ea typeface="新細明體" panose="02020500000000000000" pitchFamily="18" charset="-120"/>
              </a:rPr>
              <a:t>為例，玩家</a:t>
            </a:r>
            <a:r>
              <a:rPr lang="zh-TW" altLang="zh-TW" sz="1600" b="1" dirty="0">
                <a:solidFill>
                  <a:srgbClr val="003399"/>
                </a:solidFill>
                <a:highlight>
                  <a:srgbClr val="FFFF00"/>
                </a:highlight>
                <a:ea typeface="新細明體" panose="02020500000000000000" pitchFamily="18" charset="-120"/>
              </a:rPr>
              <a:t>免費下載軟體和付費購買道具</a:t>
            </a:r>
            <a:r>
              <a:rPr lang="zh-TW" altLang="zh-TW" sz="1600" b="1" dirty="0">
                <a:solidFill>
                  <a:srgbClr val="003399"/>
                </a:solidFill>
                <a:ea typeface="新細明體" panose="02020500000000000000" pitchFamily="18" charset="-120"/>
              </a:rPr>
              <a:t>，但</a:t>
            </a:r>
            <a:r>
              <a:rPr lang="zh-TW" altLang="zh-TW" sz="1600" b="1" dirty="0">
                <a:solidFill>
                  <a:srgbClr val="003399"/>
                </a:solidFill>
                <a:highlight>
                  <a:srgbClr val="FFFF00"/>
                </a:highlight>
                <a:ea typeface="新細明體" panose="02020500000000000000" pitchFamily="18" charset="-120"/>
              </a:rPr>
              <a:t>多數人不會付費</a:t>
            </a:r>
            <a:endParaRPr lang="en-US" altLang="zh-TW" sz="1600" b="1" dirty="0">
              <a:solidFill>
                <a:srgbClr val="003399"/>
              </a:solidFill>
              <a:highlight>
                <a:srgbClr val="FFFF00"/>
              </a:highlight>
              <a:ea typeface="新細明體" panose="02020500000000000000" pitchFamily="18" charset="-120"/>
            </a:endParaRPr>
          </a:p>
          <a:p>
            <a:pPr eaLnBrk="1" hangingPunct="1">
              <a:buFont typeface="Wingdings" panose="05000000000000000000" pitchFamily="2" charset="2"/>
              <a:buNone/>
              <a:defRPr/>
            </a:pPr>
            <a:endParaRPr lang="en-US" altLang="zh-TW" sz="1600" b="1" dirty="0">
              <a:solidFill>
                <a:srgbClr val="003399"/>
              </a:solidFill>
              <a:ea typeface="新細明體" panose="02020500000000000000" pitchFamily="18" charset="-120"/>
            </a:endParaRPr>
          </a:p>
          <a:p>
            <a:pPr eaLnBrk="1" hangingPunct="1">
              <a:defRPr/>
            </a:pPr>
            <a:r>
              <a:rPr lang="en-US" altLang="zh-TW" sz="1600" dirty="0">
                <a:solidFill>
                  <a:srgbClr val="003399"/>
                </a:solidFill>
                <a:highlight>
                  <a:srgbClr val="FFFF00"/>
                </a:highlight>
                <a:ea typeface="新細明體" panose="02020500000000000000" pitchFamily="18" charset="-120"/>
              </a:rPr>
              <a:t>What revenue models </a:t>
            </a:r>
            <a:r>
              <a:rPr lang="en-US" altLang="zh-TW" sz="1600" dirty="0">
                <a:solidFill>
                  <a:srgbClr val="003399"/>
                </a:solidFill>
                <a:ea typeface="新細明體" panose="02020500000000000000" pitchFamily="18" charset="-120"/>
              </a:rPr>
              <a:t>could work for providers of augmented services</a:t>
            </a:r>
            <a:r>
              <a:rPr lang="en-US" altLang="zh-TW" sz="1200" dirty="0">
                <a:solidFill>
                  <a:srgbClr val="003399"/>
                </a:solidFill>
                <a:ea typeface="新細明體" panose="02020500000000000000" pitchFamily="18" charset="-120"/>
              </a:rPr>
              <a:t>?</a:t>
            </a:r>
            <a:r>
              <a:rPr lang="zh-TW" altLang="en-US" sz="1600" dirty="0">
                <a:solidFill>
                  <a:srgbClr val="003399"/>
                </a:solidFill>
                <a:ea typeface="新細明體" panose="02020500000000000000" pitchFamily="18" charset="-120"/>
              </a:rPr>
              <a:t> </a:t>
            </a:r>
            <a:r>
              <a:rPr lang="zh-TW" altLang="en-US" sz="1800" dirty="0">
                <a:solidFill>
                  <a:srgbClr val="003399"/>
                </a:solidFill>
                <a:ea typeface="新細明體" panose="02020500000000000000" pitchFamily="18" charset="-120"/>
              </a:rPr>
              <a:t>                                                                          </a:t>
            </a:r>
            <a:r>
              <a:rPr lang="zh-TW" altLang="en-US" sz="12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可以為擴增服務提供商合作，有什麼獲利模式？ </a:t>
            </a:r>
            <a:endParaRPr lang="en-US" altLang="zh-TW" sz="1600" b="1" dirty="0">
              <a:solidFill>
                <a:srgbClr val="003399"/>
              </a:solidFill>
              <a:ea typeface="新細明體" panose="02020500000000000000" pitchFamily="18" charset="-120"/>
            </a:endParaRPr>
          </a:p>
        </p:txBody>
      </p:sp>
      <p:sp>
        <p:nvSpPr>
          <p:cNvPr id="14339" name="文字方塊 5">
            <a:extLst>
              <a:ext uri="{FF2B5EF4-FFF2-40B4-BE49-F238E27FC236}">
                <a16:creationId xmlns:a16="http://schemas.microsoft.com/office/drawing/2014/main" id="{06616071-4206-1DFB-2BC5-489909F87D2C}"/>
              </a:ext>
            </a:extLst>
          </p:cNvPr>
          <p:cNvSpPr txBox="1">
            <a:spLocks noChangeArrowheads="1"/>
          </p:cNvSpPr>
          <p:nvPr/>
        </p:nvSpPr>
        <p:spPr bwMode="auto">
          <a:xfrm>
            <a:off x="1524000" y="152401"/>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
        <p:nvSpPr>
          <p:cNvPr id="7" name="Rectangle 2">
            <a:extLst>
              <a:ext uri="{FF2B5EF4-FFF2-40B4-BE49-F238E27FC236}">
                <a16:creationId xmlns:a16="http://schemas.microsoft.com/office/drawing/2014/main" id="{D458E0AF-7FFC-F076-3C24-272CF74C0520}"/>
              </a:ext>
            </a:extLst>
          </p:cNvPr>
          <p:cNvSpPr txBox="1">
            <a:spLocks noChangeArrowheads="1"/>
          </p:cNvSpPr>
          <p:nvPr/>
        </p:nvSpPr>
        <p:spPr bwMode="auto">
          <a:xfrm>
            <a:off x="138023" y="1"/>
            <a:ext cx="12053977"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14341" name="文字方塊 7">
            <a:extLst>
              <a:ext uri="{FF2B5EF4-FFF2-40B4-BE49-F238E27FC236}">
                <a16:creationId xmlns:a16="http://schemas.microsoft.com/office/drawing/2014/main" id="{C075CCC1-5AEC-7103-4288-6C11EF6657D2}"/>
              </a:ext>
            </a:extLst>
          </p:cNvPr>
          <p:cNvSpPr txBox="1">
            <a:spLocks noChangeArrowheads="1"/>
          </p:cNvSpPr>
          <p:nvPr/>
        </p:nvSpPr>
        <p:spPr bwMode="auto">
          <a:xfrm>
            <a:off x="2263087" y="0"/>
            <a:ext cx="815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000" dirty="0">
                <a:solidFill>
                  <a:schemeClr val="bg1"/>
                </a:solidFill>
                <a:latin typeface="Tahoma" panose="020B0604030504040204" pitchFamily="34" charset="0"/>
                <a:ea typeface="新細明體" panose="02020500000000000000" pitchFamily="18" charset="-120"/>
              </a:rPr>
              <a:t>Augment My Reality</a:t>
            </a:r>
            <a:r>
              <a:rPr lang="zh-TW" altLang="en-US" sz="2000" dirty="0">
                <a:solidFill>
                  <a:schemeClr val="bg1"/>
                </a:solidFill>
                <a:latin typeface="Tahoma" panose="020B0604030504040204" pitchFamily="34" charset="0"/>
                <a:ea typeface="新細明體" panose="02020500000000000000" pitchFamily="18" charset="-120"/>
              </a:rPr>
              <a:t>  擴增我的實境 </a:t>
            </a:r>
            <a:endParaRPr lang="zh-TW" altLang="en-US" sz="2400" dirty="0">
              <a:solidFill>
                <a:schemeClr val="bg1"/>
              </a:solidFill>
              <a:latin typeface="Tahoma" panose="020B0604030504040204" pitchFamily="34" charset="0"/>
              <a:ea typeface="新細明體" panose="02020500000000000000" pitchFamily="18" charset="-12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字方塊 5">
            <a:extLst>
              <a:ext uri="{FF2B5EF4-FFF2-40B4-BE49-F238E27FC236}">
                <a16:creationId xmlns:a16="http://schemas.microsoft.com/office/drawing/2014/main" id="{ADE017E5-850C-8511-C267-09F74D8077CE}"/>
              </a:ext>
            </a:extLst>
          </p:cNvPr>
          <p:cNvSpPr txBox="1">
            <a:spLocks noChangeArrowheads="1"/>
          </p:cNvSpPr>
          <p:nvPr/>
        </p:nvSpPr>
        <p:spPr bwMode="auto">
          <a:xfrm>
            <a:off x="1524000" y="152401"/>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
        <p:nvSpPr>
          <p:cNvPr id="7" name="Rectangle 2">
            <a:extLst>
              <a:ext uri="{FF2B5EF4-FFF2-40B4-BE49-F238E27FC236}">
                <a16:creationId xmlns:a16="http://schemas.microsoft.com/office/drawing/2014/main" id="{8FF9A9DE-C8AF-B3AA-464A-7BC5C7F63F7C}"/>
              </a:ext>
            </a:extLst>
          </p:cNvPr>
          <p:cNvSpPr txBox="1">
            <a:spLocks noChangeArrowheads="1"/>
          </p:cNvSpPr>
          <p:nvPr/>
        </p:nvSpPr>
        <p:spPr bwMode="auto">
          <a:xfrm>
            <a:off x="366804" y="1"/>
            <a:ext cx="10301196"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16388" name="文字方塊 7">
            <a:extLst>
              <a:ext uri="{FF2B5EF4-FFF2-40B4-BE49-F238E27FC236}">
                <a16:creationId xmlns:a16="http://schemas.microsoft.com/office/drawing/2014/main" id="{9AF5B473-958C-FFE9-5287-454372A74BB2}"/>
              </a:ext>
            </a:extLst>
          </p:cNvPr>
          <p:cNvSpPr txBox="1">
            <a:spLocks noChangeArrowheads="1"/>
          </p:cNvSpPr>
          <p:nvPr/>
        </p:nvSpPr>
        <p:spPr bwMode="auto">
          <a:xfrm>
            <a:off x="2035175" y="60325"/>
            <a:ext cx="830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latin typeface="Tahoma" panose="020B0604030504040204" pitchFamily="34" charset="0"/>
                <a:ea typeface="新細明體" panose="02020500000000000000" pitchFamily="18" charset="-120"/>
              </a:rPr>
              <a:t>Augmented Reality</a:t>
            </a:r>
            <a:r>
              <a:rPr lang="en-US" altLang="zh-TW" sz="1800" b="1" dirty="0">
                <a:solidFill>
                  <a:schemeClr val="bg1"/>
                </a:solidFill>
                <a:latin typeface="Tahoma" panose="020B0604030504040204" pitchFamily="34" charset="0"/>
                <a:ea typeface="新細明體" panose="02020500000000000000" pitchFamily="18" charset="-120"/>
              </a:rPr>
              <a:t>(</a:t>
            </a:r>
            <a:r>
              <a:rPr lang="zh-TW" altLang="en-US" sz="1800" b="1" dirty="0">
                <a:solidFill>
                  <a:schemeClr val="bg1"/>
                </a:solidFill>
                <a:latin typeface="Tahoma" panose="020B0604030504040204" pitchFamily="34" charset="0"/>
                <a:ea typeface="新細明體" panose="02020500000000000000" pitchFamily="18" charset="-120"/>
              </a:rPr>
              <a:t>擴增實境</a:t>
            </a:r>
            <a:r>
              <a:rPr lang="en-US" altLang="zh-TW" sz="1800" b="1" dirty="0">
                <a:solidFill>
                  <a:schemeClr val="bg1"/>
                </a:solidFill>
                <a:latin typeface="Tahoma" panose="020B0604030504040204" pitchFamily="34" charset="0"/>
                <a:ea typeface="新細明體" panose="02020500000000000000" pitchFamily="18" charset="-120"/>
              </a:rPr>
              <a:t>)</a:t>
            </a:r>
            <a:endParaRPr lang="zh-TW" altLang="en-US" sz="3200" dirty="0">
              <a:solidFill>
                <a:schemeClr val="bg1"/>
              </a:solidFill>
              <a:latin typeface="Tahoma" panose="020B0604030504040204" pitchFamily="34" charset="0"/>
              <a:ea typeface="新細明體" panose="02020500000000000000" pitchFamily="18" charset="-120"/>
            </a:endParaRPr>
          </a:p>
        </p:txBody>
      </p:sp>
      <p:sp>
        <p:nvSpPr>
          <p:cNvPr id="15365" name="內容版面配置區 5">
            <a:extLst>
              <a:ext uri="{FF2B5EF4-FFF2-40B4-BE49-F238E27FC236}">
                <a16:creationId xmlns:a16="http://schemas.microsoft.com/office/drawing/2014/main" id="{7ED33228-2045-A5B6-55CE-622DF437F30A}"/>
              </a:ext>
            </a:extLst>
          </p:cNvPr>
          <p:cNvSpPr>
            <a:spLocks noGrp="1"/>
          </p:cNvSpPr>
          <p:nvPr>
            <p:ph idx="1"/>
          </p:nvPr>
        </p:nvSpPr>
        <p:spPr>
          <a:xfrm>
            <a:off x="715993" y="854015"/>
            <a:ext cx="10301196" cy="5413619"/>
          </a:xfrm>
        </p:spPr>
        <p:txBody>
          <a:bodyPr/>
          <a:lstStyle/>
          <a:p>
            <a:pPr marL="0" indent="0">
              <a:buNone/>
              <a:defRPr/>
            </a:pPr>
            <a:r>
              <a:rPr lang="zh-TW" altLang="en-US" sz="1800" b="1" dirty="0">
                <a:solidFill>
                  <a:schemeClr val="accent6">
                    <a:lumMod val="60000"/>
                    <a:lumOff val="40000"/>
                  </a:schemeClr>
                </a:solidFill>
                <a:ea typeface="新細明體" panose="02020500000000000000" pitchFamily="18" charset="-120"/>
              </a:rPr>
              <a:t>    </a:t>
            </a:r>
            <a:r>
              <a:rPr lang="zh-TW" altLang="en-US" sz="1600" b="1" dirty="0">
                <a:solidFill>
                  <a:srgbClr val="003399"/>
                </a:solidFill>
                <a:ea typeface="新細明體" panose="02020500000000000000" pitchFamily="18" charset="-120"/>
              </a:rPr>
              <a:t>目前對於</a:t>
            </a:r>
            <a:r>
              <a:rPr lang="zh-TW" altLang="en-US" sz="1600" b="1" dirty="0">
                <a:solidFill>
                  <a:srgbClr val="003399"/>
                </a:solidFill>
                <a:highlight>
                  <a:srgbClr val="FFFF00"/>
                </a:highlight>
                <a:ea typeface="新細明體" panose="02020500000000000000" pitchFamily="18" charset="-120"/>
              </a:rPr>
              <a:t>擴增實境</a:t>
            </a:r>
            <a:r>
              <a:rPr lang="en-US" altLang="zh-TW" sz="1600" b="1" dirty="0">
                <a:solidFill>
                  <a:srgbClr val="003399"/>
                </a:solidFill>
                <a:highlight>
                  <a:srgbClr val="FFFF00"/>
                </a:highlight>
                <a:ea typeface="新細明體" panose="02020500000000000000" pitchFamily="18" charset="-120"/>
              </a:rPr>
              <a:t>(AR)</a:t>
            </a:r>
            <a:r>
              <a:rPr lang="zh-TW" altLang="en-US" sz="1600" b="1" dirty="0">
                <a:solidFill>
                  <a:srgbClr val="003399"/>
                </a:solidFill>
                <a:ea typeface="新細明體" panose="02020500000000000000" pitchFamily="18" charset="-120"/>
              </a:rPr>
              <a:t>有兩種通用的定義。一是</a:t>
            </a:r>
            <a:r>
              <a:rPr lang="zh-TW" altLang="en-US" sz="1600" dirty="0">
                <a:solidFill>
                  <a:srgbClr val="003399"/>
                </a:solidFill>
                <a:highlight>
                  <a:srgbClr val="FFFF00"/>
                </a:highlight>
              </a:rPr>
              <a:t>北卡大學</a:t>
            </a:r>
            <a:r>
              <a:rPr lang="zh-TW" altLang="en-US" sz="1600" b="1" dirty="0">
                <a:solidFill>
                  <a:srgbClr val="003399"/>
                </a:solidFill>
                <a:ea typeface="新細明體" panose="02020500000000000000" pitchFamily="18" charset="-120"/>
              </a:rPr>
              <a:t>羅納德</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阿祖瑪（</a:t>
            </a:r>
            <a:r>
              <a:rPr lang="en-US" altLang="zh-TW" sz="1600" b="1" dirty="0">
                <a:solidFill>
                  <a:srgbClr val="003399"/>
                </a:solidFill>
                <a:ea typeface="新細明體" panose="02020500000000000000" pitchFamily="18" charset="-120"/>
              </a:rPr>
              <a:t>Ronald Azuma</a:t>
            </a:r>
            <a:r>
              <a:rPr lang="zh-TW" altLang="en-US" sz="1600" b="1" dirty="0">
                <a:solidFill>
                  <a:srgbClr val="003399"/>
                </a:solidFill>
                <a:ea typeface="新細明體" panose="02020500000000000000" pitchFamily="18" charset="-120"/>
              </a:rPr>
              <a:t>）於</a:t>
            </a:r>
            <a:r>
              <a:rPr lang="en-US" altLang="zh-TW" sz="1600" b="1" dirty="0">
                <a:solidFill>
                  <a:srgbClr val="003399"/>
                </a:solidFill>
                <a:ea typeface="新細明體" panose="02020500000000000000" pitchFamily="18" charset="-120"/>
              </a:rPr>
              <a:t>1997</a:t>
            </a:r>
            <a:r>
              <a:rPr lang="zh-TW" altLang="en-US" sz="1600" b="1" dirty="0">
                <a:solidFill>
                  <a:srgbClr val="003399"/>
                </a:solidFill>
                <a:ea typeface="新細明體" panose="02020500000000000000" pitchFamily="18" charset="-120"/>
              </a:rPr>
              <a:t>年提出的，他認為</a:t>
            </a:r>
            <a:r>
              <a:rPr lang="zh-TW" altLang="en-US" sz="1600" b="1" dirty="0">
                <a:solidFill>
                  <a:srgbClr val="003399"/>
                </a:solidFill>
                <a:highlight>
                  <a:srgbClr val="FFFF00"/>
                </a:highlight>
                <a:ea typeface="新細明體" panose="02020500000000000000" pitchFamily="18" charset="-120"/>
              </a:rPr>
              <a:t>擴增實境</a:t>
            </a:r>
            <a:r>
              <a:rPr lang="zh-TW" altLang="en-US" sz="1600" b="1" dirty="0">
                <a:solidFill>
                  <a:srgbClr val="003399"/>
                </a:solidFill>
                <a:ea typeface="新細明體" panose="02020500000000000000" pitchFamily="18" charset="-120"/>
              </a:rPr>
              <a:t>包括三個方面的內容：</a:t>
            </a:r>
            <a:endParaRPr lang="en-US" altLang="zh-TW" sz="1800" b="1" dirty="0">
              <a:solidFill>
                <a:srgbClr val="003399"/>
              </a:solidFill>
              <a:ea typeface="新細明體" panose="02020500000000000000" pitchFamily="18" charset="-120"/>
            </a:endParaRPr>
          </a:p>
          <a:p>
            <a:pPr>
              <a:buFont typeface="Wingdings" panose="05000000000000000000" pitchFamily="2" charset="2"/>
              <a:buNone/>
              <a:defRPr/>
            </a:pPr>
            <a:endParaRPr lang="zh-TW" altLang="en-US" sz="1800" b="1" dirty="0">
              <a:solidFill>
                <a:srgbClr val="003399"/>
              </a:solidFill>
              <a:ea typeface="新細明體" panose="02020500000000000000" pitchFamily="18" charset="-120"/>
            </a:endParaRPr>
          </a:p>
          <a:p>
            <a:pPr>
              <a:buFont typeface="Wingdings" panose="05000000000000000000" pitchFamily="2" charset="2"/>
              <a:buNone/>
              <a:defRPr/>
            </a:pPr>
            <a:r>
              <a:rPr lang="zh-TW" altLang="en-US" sz="18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將</a:t>
            </a:r>
            <a:r>
              <a:rPr lang="zh-TW" altLang="en-US" sz="1600" b="1" dirty="0">
                <a:solidFill>
                  <a:srgbClr val="003399"/>
                </a:solidFill>
                <a:highlight>
                  <a:srgbClr val="FFFF00"/>
                </a:highlight>
                <a:ea typeface="新細明體" panose="02020500000000000000" pitchFamily="18" charset="-120"/>
              </a:rPr>
              <a:t>虛擬</a:t>
            </a:r>
            <a:r>
              <a:rPr lang="zh-TW" altLang="en-US" sz="1600" b="1" dirty="0">
                <a:solidFill>
                  <a:srgbClr val="003399"/>
                </a:solidFill>
                <a:ea typeface="新細明體" panose="02020500000000000000" pitchFamily="18" charset="-120"/>
              </a:rPr>
              <a:t>物與</a:t>
            </a:r>
            <a:r>
              <a:rPr lang="zh-TW" altLang="en-US" sz="1600" b="1" dirty="0">
                <a:solidFill>
                  <a:srgbClr val="003399"/>
                </a:solidFill>
                <a:highlight>
                  <a:srgbClr val="FFFF00"/>
                </a:highlight>
                <a:ea typeface="新細明體" panose="02020500000000000000" pitchFamily="18" charset="-120"/>
              </a:rPr>
              <a:t>現實</a:t>
            </a:r>
            <a:r>
              <a:rPr lang="zh-TW" altLang="en-US" sz="1600" b="1" dirty="0">
                <a:solidFill>
                  <a:srgbClr val="003399"/>
                </a:solidFill>
                <a:ea typeface="新細明體" panose="02020500000000000000" pitchFamily="18" charset="-120"/>
              </a:rPr>
              <a:t>結合</a:t>
            </a:r>
          </a:p>
          <a:p>
            <a:pPr>
              <a:buFont typeface="Wingdings" panose="05000000000000000000" pitchFamily="2" charset="2"/>
              <a:buNone/>
              <a:defRPr/>
            </a:pPr>
            <a:r>
              <a:rPr lang="zh-TW" altLang="en-US" sz="1600" b="1" dirty="0">
                <a:solidFill>
                  <a:srgbClr val="003399"/>
                </a:solidFill>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即時互動</a:t>
            </a:r>
          </a:p>
          <a:p>
            <a:pPr>
              <a:buFont typeface="Wingdings" panose="05000000000000000000" pitchFamily="2" charset="2"/>
              <a:buNone/>
              <a:defRPr/>
            </a:pPr>
            <a:r>
              <a:rPr lang="zh-TW" altLang="en-US" sz="1600" b="1" dirty="0">
                <a:solidFill>
                  <a:srgbClr val="003399"/>
                </a:solidFill>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三維</a:t>
            </a:r>
            <a:endParaRPr lang="en-US" altLang="zh-TW" sz="1600" b="1" dirty="0">
              <a:solidFill>
                <a:srgbClr val="003399"/>
              </a:solidFill>
              <a:highlight>
                <a:srgbClr val="FFFF00"/>
              </a:highlight>
              <a:ea typeface="新細明體" panose="02020500000000000000" pitchFamily="18" charset="-120"/>
            </a:endParaRPr>
          </a:p>
          <a:p>
            <a:pPr marL="0" indent="0">
              <a:buNone/>
              <a:defRPr/>
            </a:pPr>
            <a:r>
              <a:rPr lang="zh-TW" altLang="en-US" sz="18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而另一種定義是</a:t>
            </a:r>
            <a:r>
              <a:rPr lang="en-US" altLang="zh-TW" sz="1600" b="1" dirty="0">
                <a:solidFill>
                  <a:srgbClr val="003399"/>
                </a:solidFill>
                <a:ea typeface="新細明體" panose="02020500000000000000" pitchFamily="18" charset="-120"/>
              </a:rPr>
              <a:t>1994</a:t>
            </a:r>
            <a:r>
              <a:rPr lang="zh-TW" altLang="en-US" sz="1600" b="1" dirty="0">
                <a:solidFill>
                  <a:srgbClr val="003399"/>
                </a:solidFill>
                <a:ea typeface="新細明體" panose="02020500000000000000" pitchFamily="18" charset="-120"/>
              </a:rPr>
              <a:t>年 </a:t>
            </a:r>
            <a:r>
              <a:rPr lang="en-US" altLang="zh-TW" sz="1600" b="1" dirty="0">
                <a:solidFill>
                  <a:srgbClr val="003399"/>
                </a:solidFill>
                <a:ea typeface="新細明體" panose="02020500000000000000" pitchFamily="18" charset="-120"/>
              </a:rPr>
              <a:t>Paul Milgram</a:t>
            </a:r>
            <a:r>
              <a:rPr lang="zh-TW" altLang="en-US" sz="1600" b="1" dirty="0">
                <a:solidFill>
                  <a:srgbClr val="003399"/>
                </a:solidFill>
                <a:ea typeface="新細明體" panose="02020500000000000000" pitchFamily="18" charset="-120"/>
              </a:rPr>
              <a:t>和 </a:t>
            </a:r>
            <a:r>
              <a:rPr lang="en-US" altLang="zh-TW" sz="1600" b="1" dirty="0">
                <a:solidFill>
                  <a:srgbClr val="003399"/>
                </a:solidFill>
                <a:ea typeface="新細明體" panose="02020500000000000000" pitchFamily="18" charset="-120"/>
              </a:rPr>
              <a:t>Fumio </a:t>
            </a:r>
            <a:r>
              <a:rPr lang="en-US" altLang="zh-TW" sz="1600" b="1" dirty="0" err="1">
                <a:solidFill>
                  <a:srgbClr val="003399"/>
                </a:solidFill>
                <a:ea typeface="新細明體" panose="02020500000000000000" pitchFamily="18" charset="-120"/>
              </a:rPr>
              <a:t>Kishino</a:t>
            </a:r>
            <a:r>
              <a:rPr lang="zh-TW" altLang="en-US" sz="1600" b="1" dirty="0">
                <a:solidFill>
                  <a:srgbClr val="003399"/>
                </a:solidFill>
                <a:ea typeface="新細明體" panose="02020500000000000000" pitchFamily="18" charset="-120"/>
              </a:rPr>
              <a:t> 提出的</a:t>
            </a:r>
            <a:r>
              <a:rPr lang="zh-TW" altLang="en-US" sz="1600" b="1" dirty="0">
                <a:solidFill>
                  <a:srgbClr val="003399"/>
                </a:solidFill>
                <a:highlight>
                  <a:srgbClr val="FFFF00"/>
                </a:highlight>
                <a:ea typeface="新細明體" panose="02020500000000000000" pitchFamily="18" charset="-120"/>
              </a:rPr>
              <a:t>現實 </a:t>
            </a:r>
            <a:r>
              <a:rPr lang="en-US" altLang="zh-TW" sz="1600" b="1" dirty="0">
                <a:solidFill>
                  <a:srgbClr val="003399"/>
                </a:solidFill>
                <a:highlight>
                  <a:srgbClr val="FFFF00"/>
                </a:highlight>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 虛擬連續性</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Milgram‘s Reality-</a:t>
            </a:r>
            <a:r>
              <a:rPr lang="en-US" altLang="zh-TW" sz="1600" b="1" dirty="0" err="1">
                <a:solidFill>
                  <a:srgbClr val="003399"/>
                </a:solidFill>
                <a:ea typeface="新細明體" panose="02020500000000000000" pitchFamily="18" charset="-120"/>
              </a:rPr>
              <a:t>Virtuality</a:t>
            </a:r>
            <a:r>
              <a:rPr lang="en-US" altLang="zh-TW" sz="1600" b="1" dirty="0">
                <a:solidFill>
                  <a:srgbClr val="003399"/>
                </a:solidFill>
                <a:ea typeface="新細明體" panose="02020500000000000000" pitchFamily="18" charset="-120"/>
              </a:rPr>
              <a:t> Continuum</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 </a:t>
            </a:r>
            <a:r>
              <a:rPr lang="en-US" altLang="zh-TW" sz="1200" b="1" dirty="0">
                <a:solidFill>
                  <a:srgbClr val="003399"/>
                </a:solidFill>
                <a:ea typeface="新細明體" panose="02020500000000000000" pitchFamily="18" charset="-120"/>
              </a:rPr>
              <a:t>[2] </a:t>
            </a:r>
            <a:r>
              <a:rPr lang="zh-TW" altLang="en-US" sz="1600" b="1" dirty="0">
                <a:solidFill>
                  <a:srgbClr val="003399"/>
                </a:solidFill>
                <a:ea typeface="新細明體" panose="02020500000000000000" pitchFamily="18" charset="-120"/>
              </a:rPr>
              <a:t>他們將</a:t>
            </a:r>
            <a:r>
              <a:rPr lang="zh-TW" altLang="en-US" sz="1600" b="1" dirty="0">
                <a:solidFill>
                  <a:srgbClr val="003399"/>
                </a:solidFill>
                <a:highlight>
                  <a:srgbClr val="FFFF00"/>
                </a:highlight>
                <a:ea typeface="新細明體" panose="02020500000000000000" pitchFamily="18" charset="-120"/>
              </a:rPr>
              <a:t>真實環境和虛擬環境分別作為連續統的兩端，位於它們中間的被稱為「混合實境（</a:t>
            </a:r>
            <a:r>
              <a:rPr lang="en-US" altLang="zh-TW" sz="1600" b="1" dirty="0">
                <a:solidFill>
                  <a:srgbClr val="003399"/>
                </a:solidFill>
                <a:highlight>
                  <a:srgbClr val="FFFF00"/>
                </a:highlight>
                <a:ea typeface="新細明體" panose="02020500000000000000" pitchFamily="18" charset="-120"/>
              </a:rPr>
              <a:t>Mixed Reality</a:t>
            </a:r>
            <a:r>
              <a:rPr lang="zh-TW" altLang="en-US" sz="1600" b="1" dirty="0">
                <a:solidFill>
                  <a:srgbClr val="003399"/>
                </a:solidFill>
                <a:highlight>
                  <a:srgbClr val="FFFF00"/>
                </a:highlight>
                <a:ea typeface="新細明體" panose="02020500000000000000" pitchFamily="18" charset="-120"/>
              </a:rPr>
              <a:t>）」</a:t>
            </a:r>
            <a:r>
              <a:rPr lang="zh-TW" altLang="en-US" sz="1600" b="1" dirty="0">
                <a:solidFill>
                  <a:srgbClr val="003399"/>
                </a:solidFill>
                <a:ea typeface="新細明體" panose="02020500000000000000" pitchFamily="18" charset="-120"/>
              </a:rPr>
              <a:t>。其中靠近</a:t>
            </a:r>
            <a:r>
              <a:rPr lang="zh-TW" altLang="en-US" sz="1600" b="1" dirty="0">
                <a:solidFill>
                  <a:srgbClr val="003399"/>
                </a:solidFill>
                <a:highlight>
                  <a:srgbClr val="FFFF00"/>
                </a:highlight>
                <a:ea typeface="新細明體" panose="02020500000000000000" pitchFamily="18" charset="-120"/>
              </a:rPr>
              <a:t>真實環境</a:t>
            </a:r>
            <a:r>
              <a:rPr lang="zh-TW" altLang="en-US" sz="1600" b="1" dirty="0">
                <a:solidFill>
                  <a:srgbClr val="003399"/>
                </a:solidFill>
                <a:ea typeface="新細明體" panose="02020500000000000000" pitchFamily="18" charset="-120"/>
              </a:rPr>
              <a:t>的</a:t>
            </a:r>
            <a:r>
              <a:rPr lang="zh-TW" altLang="en-US" sz="1600" dirty="0">
                <a:solidFill>
                  <a:srgbClr val="003399"/>
                </a:solidFill>
              </a:rPr>
              <a:t>是</a:t>
            </a:r>
            <a:r>
              <a:rPr lang="zh-TW" altLang="en-US" sz="1600" dirty="0">
                <a:solidFill>
                  <a:srgbClr val="003399"/>
                </a:solidFill>
                <a:highlight>
                  <a:srgbClr val="FFFF00"/>
                </a:highlight>
              </a:rPr>
              <a:t>擴增實境</a:t>
            </a:r>
            <a:r>
              <a:rPr lang="zh-TW" altLang="en-US" sz="1600" dirty="0">
                <a:solidFill>
                  <a:srgbClr val="003399"/>
                </a:solidFill>
              </a:rPr>
              <a:t>（</a:t>
            </a:r>
            <a:r>
              <a:rPr lang="en-US" altLang="zh-TW" sz="1600" dirty="0">
                <a:solidFill>
                  <a:srgbClr val="003399"/>
                </a:solidFill>
              </a:rPr>
              <a:t>Augmented Reality</a:t>
            </a:r>
            <a:r>
              <a:rPr lang="zh-TW" altLang="en-US" sz="1600" b="1" dirty="0">
                <a:solidFill>
                  <a:srgbClr val="003399"/>
                </a:solidFill>
                <a:ea typeface="新細明體" panose="02020500000000000000" pitchFamily="18" charset="-120"/>
              </a:rPr>
              <a:t>），靠近</a:t>
            </a:r>
            <a:r>
              <a:rPr lang="zh-TW" altLang="en-US" sz="1600" b="1" dirty="0">
                <a:solidFill>
                  <a:srgbClr val="003399"/>
                </a:solidFill>
                <a:highlight>
                  <a:srgbClr val="FFFF00"/>
                </a:highlight>
                <a:ea typeface="新細明體" panose="02020500000000000000" pitchFamily="18" charset="-120"/>
              </a:rPr>
              <a:t>虛擬環境</a:t>
            </a:r>
            <a:r>
              <a:rPr lang="zh-TW" altLang="en-US" sz="1600" b="1" dirty="0">
                <a:solidFill>
                  <a:srgbClr val="003399"/>
                </a:solidFill>
                <a:ea typeface="新細明體" panose="02020500000000000000" pitchFamily="18" charset="-120"/>
              </a:rPr>
              <a:t>的則是擴增虛境（</a:t>
            </a:r>
            <a:r>
              <a:rPr lang="en-US" altLang="zh-TW" sz="1600" b="1" dirty="0">
                <a:solidFill>
                  <a:srgbClr val="003399"/>
                </a:solidFill>
                <a:ea typeface="新細明體" panose="02020500000000000000" pitchFamily="18" charset="-120"/>
              </a:rPr>
              <a:t>Augmented </a:t>
            </a:r>
            <a:r>
              <a:rPr lang="en-US" altLang="zh-TW" sz="1600" b="1" dirty="0" err="1">
                <a:solidFill>
                  <a:srgbClr val="003399"/>
                </a:solidFill>
                <a:ea typeface="新細明體" panose="02020500000000000000" pitchFamily="18" charset="-120"/>
              </a:rPr>
              <a:t>Virtuality</a:t>
            </a:r>
            <a:r>
              <a:rPr lang="zh-TW" altLang="en-US" sz="1600" b="1" dirty="0">
                <a:solidFill>
                  <a:srgbClr val="003399"/>
                </a:solidFill>
                <a:ea typeface="新細明體" panose="02020500000000000000" pitchFamily="18" charset="-120"/>
              </a:rPr>
              <a:t>）。</a:t>
            </a:r>
            <a:endParaRPr lang="en-US" altLang="zh-TW" sz="1800" b="1" dirty="0">
              <a:solidFill>
                <a:srgbClr val="003399"/>
              </a:solidFill>
              <a:ea typeface="新細明體" panose="02020500000000000000" pitchFamily="18" charset="-120"/>
            </a:endParaRPr>
          </a:p>
          <a:p>
            <a:pPr marL="0" indent="0">
              <a:buNone/>
              <a:defRPr/>
            </a:pPr>
            <a:r>
              <a:rPr lang="en-US" altLang="zh-TW" sz="1400" b="1" dirty="0">
                <a:solidFill>
                  <a:srgbClr val="003399"/>
                </a:solidFill>
                <a:ea typeface="新細明體" panose="02020500000000000000" pitchFamily="18" charset="-120"/>
              </a:rPr>
              <a:t>   </a:t>
            </a:r>
          </a:p>
          <a:p>
            <a:pPr marL="0" indent="0">
              <a:buNone/>
              <a:defRPr/>
            </a:pPr>
            <a:r>
              <a:rPr lang="en-US" altLang="zh-TW" sz="1400" b="1" dirty="0">
                <a:solidFill>
                  <a:srgbClr val="003399"/>
                </a:solidFill>
                <a:ea typeface="新細明體" panose="02020500000000000000" pitchFamily="18" charset="-120"/>
              </a:rPr>
              <a:t>source : Wikipedia</a:t>
            </a:r>
          </a:p>
          <a:p>
            <a:pPr>
              <a:defRPr/>
            </a:pPr>
            <a:endParaRPr lang="en-US" altLang="zh-TW" sz="1800" b="1" dirty="0">
              <a:solidFill>
                <a:srgbClr val="003399"/>
              </a:solidFill>
              <a:ea typeface="新細明體" panose="02020500000000000000" pitchFamily="18" charset="-120"/>
            </a:endParaRPr>
          </a:p>
          <a:p>
            <a:pPr>
              <a:buFont typeface="Wingdings" panose="05000000000000000000" pitchFamily="2" charset="2"/>
              <a:buNone/>
              <a:defRPr/>
            </a:pPr>
            <a:r>
              <a:rPr lang="en-US" altLang="zh-TW" sz="1400" b="1" dirty="0">
                <a:solidFill>
                  <a:srgbClr val="003399"/>
                </a:solidFill>
                <a:ea typeface="新細明體" panose="02020500000000000000" pitchFamily="18" charset="-120"/>
              </a:rPr>
              <a:t>[2] P. Milgram and A. F. </a:t>
            </a:r>
            <a:r>
              <a:rPr lang="en-US" altLang="zh-TW" sz="1400" b="1" dirty="0" err="1">
                <a:solidFill>
                  <a:srgbClr val="003399"/>
                </a:solidFill>
                <a:ea typeface="新細明體" panose="02020500000000000000" pitchFamily="18" charset="-120"/>
              </a:rPr>
              <a:t>Kishino</a:t>
            </a:r>
            <a:r>
              <a:rPr lang="en-US" altLang="zh-TW" sz="1400" b="1" dirty="0">
                <a:solidFill>
                  <a:srgbClr val="003399"/>
                </a:solidFill>
                <a:ea typeface="新細明體" panose="02020500000000000000" pitchFamily="18" charset="-120"/>
              </a:rPr>
              <a:t>, Taxonomy of Mixed Reality Visual Displays </a:t>
            </a:r>
            <a:r>
              <a:rPr lang="en-US" altLang="zh-TW" sz="1050" dirty="0">
                <a:solidFill>
                  <a:srgbClr val="003399"/>
                </a:solidFill>
              </a:rPr>
              <a:t>, </a:t>
            </a:r>
            <a:r>
              <a:rPr lang="en-US" altLang="zh-TW" sz="1400" b="1" dirty="0">
                <a:solidFill>
                  <a:srgbClr val="003399"/>
                </a:solidFill>
                <a:ea typeface="新細明體" panose="02020500000000000000" pitchFamily="18" charset="-120"/>
              </a:rPr>
              <a:t>IEICE Transactions on Information and Systems, E77-D(12), pp. 1321-1329, 1994</a:t>
            </a:r>
            <a:endParaRPr lang="zh-TW" altLang="en-US" sz="1400" b="1" dirty="0">
              <a:solidFill>
                <a:srgbClr val="003399"/>
              </a:solidFill>
              <a:ea typeface="新細明體" panose="02020500000000000000" pitchFamily="18" charset="-12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8C8EB0F-4AC7-60FA-00C3-2BD8C119BC5B}"/>
              </a:ext>
            </a:extLst>
          </p:cNvPr>
          <p:cNvSpPr>
            <a:spLocks noGrp="1" noChangeArrowheads="1"/>
          </p:cNvSpPr>
          <p:nvPr>
            <p:ph type="title"/>
          </p:nvPr>
        </p:nvSpPr>
        <p:spPr>
          <a:xfrm>
            <a:off x="97654" y="1"/>
            <a:ext cx="12180163" cy="646973"/>
          </a:xfrm>
          <a:solidFill>
            <a:srgbClr val="08045C"/>
          </a:solidFill>
        </p:spPr>
        <p:txBody>
          <a:bodyPr>
            <a:normAutofit/>
          </a:bodyPr>
          <a:lstStyle/>
          <a:p>
            <a:r>
              <a:rPr lang="zh-TW" altLang="en-US" sz="1600" dirty="0">
                <a:solidFill>
                  <a:schemeClr val="bg1"/>
                </a:solidFill>
                <a:latin typeface="Tahoma" panose="020B0604030504040204" pitchFamily="34" charset="0"/>
                <a:ea typeface="新細明體" panose="02020500000000000000" pitchFamily="18" charset="-120"/>
              </a:rPr>
              <a:t>另一種 「體驗導向的 </a:t>
            </a:r>
            <a:r>
              <a:rPr lang="en-US" altLang="zh-TW" sz="1600" dirty="0">
                <a:solidFill>
                  <a:schemeClr val="bg1"/>
                </a:solidFill>
                <a:latin typeface="Tahoma" panose="020B0604030504040204" pitchFamily="34" charset="0"/>
                <a:ea typeface="新細明體" panose="02020500000000000000" pitchFamily="18" charset="-120"/>
              </a:rPr>
              <a:t>B2C </a:t>
            </a:r>
            <a:r>
              <a:rPr lang="zh-TW" altLang="en-US" sz="1600" dirty="0">
                <a:solidFill>
                  <a:schemeClr val="bg1"/>
                </a:solidFill>
                <a:latin typeface="Tahoma" panose="020B0604030504040204" pitchFamily="34" charset="0"/>
                <a:ea typeface="新細明體" panose="02020500000000000000" pitchFamily="18" charset="-120"/>
              </a:rPr>
              <a:t>電子商務模式（</a:t>
            </a:r>
            <a:r>
              <a:rPr lang="en-US" altLang="zh-TW" sz="1600" dirty="0">
                <a:solidFill>
                  <a:schemeClr val="bg1"/>
                </a:solidFill>
                <a:latin typeface="Tahoma" panose="020B0604030504040204" pitchFamily="34" charset="0"/>
                <a:ea typeface="新細明體" panose="02020500000000000000" pitchFamily="18" charset="-120"/>
              </a:rPr>
              <a:t>AR + DTC + </a:t>
            </a:r>
            <a:r>
              <a:rPr lang="zh-TW" altLang="en-US" sz="1600" dirty="0">
                <a:solidFill>
                  <a:schemeClr val="bg1"/>
                </a:solidFill>
                <a:latin typeface="Tahoma" panose="020B0604030504040204" pitchFamily="34" charset="0"/>
                <a:ea typeface="新細明體" panose="02020500000000000000" pitchFamily="18" charset="-120"/>
              </a:rPr>
              <a:t>客製化 </a:t>
            </a:r>
            <a:r>
              <a:rPr lang="en-US" altLang="zh-TW" sz="1600" dirty="0">
                <a:solidFill>
                  <a:schemeClr val="bg1"/>
                </a:solidFill>
                <a:latin typeface="Tahoma" panose="020B0604030504040204" pitchFamily="34" charset="0"/>
                <a:ea typeface="新細明體" panose="02020500000000000000" pitchFamily="18" charset="-120"/>
              </a:rPr>
              <a:t>+ </a:t>
            </a:r>
            <a:r>
              <a:rPr lang="zh-TW" altLang="en-US" sz="1600" dirty="0">
                <a:solidFill>
                  <a:schemeClr val="bg1"/>
                </a:solidFill>
                <a:latin typeface="Tahoma" panose="020B0604030504040204" pitchFamily="34" charset="0"/>
                <a:ea typeface="新細明體" panose="02020500000000000000" pitchFamily="18" charset="-120"/>
              </a:rPr>
              <a:t>社群電商）」</a:t>
            </a:r>
            <a:r>
              <a:rPr lang="en-US" altLang="zh-TW" sz="1600" dirty="0">
                <a:solidFill>
                  <a:schemeClr val="bg1"/>
                </a:solidFill>
                <a:latin typeface="Tahoma" panose="020B0604030504040204" pitchFamily="34" charset="0"/>
                <a:ea typeface="新細明體" panose="02020500000000000000" pitchFamily="18" charset="-120"/>
              </a:rPr>
              <a:t>:</a:t>
            </a:r>
            <a:r>
              <a:rPr lang="zh-TW" altLang="en-US" sz="1600" dirty="0">
                <a:solidFill>
                  <a:schemeClr val="bg1"/>
                </a:solidFill>
                <a:latin typeface="Tahoma" panose="020B0604030504040204" pitchFamily="34" charset="0"/>
                <a:ea typeface="新細明體" panose="02020500000000000000" pitchFamily="18" charset="-120"/>
              </a:rPr>
              <a:t>   </a:t>
            </a:r>
            <a:r>
              <a:rPr lang="en-US" altLang="zh-TW" sz="1600" dirty="0">
                <a:solidFill>
                  <a:schemeClr val="bg1"/>
                </a:solidFill>
                <a:latin typeface="Tahoma" panose="020B0604030504040204" pitchFamily="34" charset="0"/>
                <a:ea typeface="新細明體" panose="02020500000000000000" pitchFamily="18" charset="-120"/>
              </a:rPr>
              <a:t>Augmented Reality(</a:t>
            </a:r>
            <a:r>
              <a:rPr lang="zh-TW" altLang="en-US" sz="1600" dirty="0">
                <a:solidFill>
                  <a:schemeClr val="bg1"/>
                </a:solidFill>
                <a:latin typeface="Tahoma" panose="020B0604030504040204" pitchFamily="34" charset="0"/>
                <a:ea typeface="新細明體" panose="02020500000000000000" pitchFamily="18" charset="-120"/>
              </a:rPr>
              <a:t>擴增實境</a:t>
            </a:r>
            <a:r>
              <a:rPr lang="en-US" altLang="zh-TW" sz="1600" dirty="0">
                <a:solidFill>
                  <a:schemeClr val="bg1"/>
                </a:solidFill>
                <a:latin typeface="Tahoma" panose="020B0604030504040204" pitchFamily="34" charset="0"/>
                <a:ea typeface="新細明體" panose="02020500000000000000" pitchFamily="18" charset="-120"/>
              </a:rPr>
              <a:t>) - (0118.22)</a:t>
            </a:r>
            <a:r>
              <a:rPr lang="zh-TW" altLang="en-US" sz="1600" dirty="0">
                <a:solidFill>
                  <a:schemeClr val="bg1"/>
                </a:solidFill>
                <a:latin typeface="Tahoma" panose="020B0604030504040204" pitchFamily="34" charset="0"/>
                <a:ea typeface="新細明體" panose="02020500000000000000" pitchFamily="18" charset="-120"/>
              </a:rPr>
              <a:t>透過擴增實境購物將是未來購買的新模式       </a:t>
            </a:r>
            <a:r>
              <a:rPr lang="en-US" altLang="zh-TW" sz="1600" dirty="0">
                <a:solidFill>
                  <a:schemeClr val="bg1"/>
                </a:solidFill>
                <a:latin typeface="Tahoma" panose="020B0604030504040204" pitchFamily="34" charset="0"/>
                <a:ea typeface="新細明體" panose="02020500000000000000" pitchFamily="18" charset="-120"/>
              </a:rPr>
              <a:t>Augmented Reality is the Future of Online Shopping  </a:t>
            </a:r>
          </a:p>
        </p:txBody>
      </p:sp>
      <p:sp>
        <p:nvSpPr>
          <p:cNvPr id="55299" name="Rectangle 3">
            <a:extLst>
              <a:ext uri="{FF2B5EF4-FFF2-40B4-BE49-F238E27FC236}">
                <a16:creationId xmlns:a16="http://schemas.microsoft.com/office/drawing/2014/main" id="{59512E82-02E1-AD72-C3CB-4EFC49623B43}"/>
              </a:ext>
            </a:extLst>
          </p:cNvPr>
          <p:cNvSpPr>
            <a:spLocks noGrp="1" noChangeArrowheads="1"/>
          </p:cNvSpPr>
          <p:nvPr>
            <p:ph idx="1"/>
          </p:nvPr>
        </p:nvSpPr>
        <p:spPr>
          <a:xfrm>
            <a:off x="1752600" y="685800"/>
            <a:ext cx="8686800" cy="4665662"/>
          </a:xfrm>
        </p:spPr>
        <p:txBody>
          <a:bodyPr/>
          <a:lstStyle/>
          <a:p>
            <a:pPr marL="0" lvl="1" indent="0">
              <a:spcAft>
                <a:spcPts val="1200"/>
              </a:spcAft>
              <a:buNone/>
              <a:defRPr/>
            </a:pPr>
            <a:r>
              <a:rPr lang="en-US" altLang="zh-TW" sz="1400" b="1" dirty="0">
                <a:ea typeface="新細明體" pitchFamily="18" charset="-120"/>
              </a:rPr>
              <a:t> </a:t>
            </a:r>
            <a:r>
              <a:rPr lang="en-US" altLang="zh-TW" b="1" dirty="0">
                <a:solidFill>
                  <a:schemeClr val="bg1"/>
                </a:solidFill>
                <a:latin typeface="Tahoma" panose="020B0604030504040204" pitchFamily="34" charset="0"/>
                <a:ea typeface="新細明體" panose="02020500000000000000" pitchFamily="18" charset="-120"/>
                <a:cs typeface="+mj-cs"/>
              </a:rPr>
              <a:t>(0118.22)</a:t>
            </a:r>
            <a:r>
              <a:rPr lang="zh-TW" altLang="en-US" b="1" dirty="0">
                <a:solidFill>
                  <a:schemeClr val="bg1"/>
                </a:solidFill>
                <a:latin typeface="Tahoma" panose="020B0604030504040204" pitchFamily="34" charset="0"/>
                <a:ea typeface="新細明體" panose="02020500000000000000" pitchFamily="18" charset="-120"/>
                <a:cs typeface="+mj-cs"/>
              </a:rPr>
              <a:t>透過擴增實境購物將是未來購買的新模式 </a:t>
            </a:r>
            <a:r>
              <a:rPr lang="en-US" altLang="zh-TW" b="1" dirty="0">
                <a:solidFill>
                  <a:schemeClr val="bg1"/>
                </a:solidFill>
                <a:latin typeface="Tahoma" panose="020B0604030504040204" pitchFamily="34" charset="0"/>
                <a:ea typeface="新細明體" panose="02020500000000000000" pitchFamily="18" charset="-120"/>
                <a:cs typeface="+mj-cs"/>
              </a:rPr>
              <a:t>Augmented Reality is the Future of Online Shopping</a:t>
            </a:r>
          </a:p>
          <a:p>
            <a:pPr marL="0" lvl="1" indent="0">
              <a:spcAft>
                <a:spcPts val="1200"/>
              </a:spcAft>
              <a:buNone/>
              <a:defRPr/>
            </a:pPr>
            <a:endParaRPr lang="en-US" altLang="zh-TW" b="1" dirty="0">
              <a:solidFill>
                <a:schemeClr val="bg1"/>
              </a:solidFill>
              <a:latin typeface="Tahoma" panose="020B0604030504040204" pitchFamily="34" charset="0"/>
              <a:ea typeface="新細明體" panose="02020500000000000000" pitchFamily="18" charset="-120"/>
              <a:cs typeface="+mj-cs"/>
            </a:endParaRPr>
          </a:p>
          <a:p>
            <a:pPr marL="0" lvl="1" indent="0">
              <a:spcAft>
                <a:spcPts val="1200"/>
              </a:spcAft>
              <a:buNone/>
              <a:defRPr/>
            </a:pPr>
            <a:endParaRPr lang="en-US" altLang="zh-TW" sz="1800" b="1" dirty="0">
              <a:solidFill>
                <a:schemeClr val="accent6">
                  <a:lumMod val="60000"/>
                  <a:lumOff val="40000"/>
                </a:schemeClr>
              </a:solidFill>
              <a:highlight>
                <a:srgbClr val="FFFF00"/>
              </a:highlight>
              <a:ea typeface="新細明體" pitchFamily="18" charset="-120"/>
              <a:cs typeface="Mangal" panose="02040503050203030202" pitchFamily="18" charset="0"/>
            </a:endParaRPr>
          </a:p>
          <a:p>
            <a:pPr marL="0" lvl="1" indent="0">
              <a:spcAft>
                <a:spcPts val="1200"/>
              </a:spcAft>
              <a:buNone/>
              <a:defRPr/>
            </a:pPr>
            <a:r>
              <a:rPr lang="en-US" altLang="zh-TW" sz="1600" b="1" dirty="0">
                <a:solidFill>
                  <a:schemeClr val="accent6">
                    <a:lumMod val="60000"/>
                    <a:lumOff val="40000"/>
                  </a:schemeClr>
                </a:solidFill>
                <a:highlight>
                  <a:srgbClr val="FFFF00"/>
                </a:highlight>
                <a:ea typeface="新細明體" pitchFamily="18" charset="-120"/>
              </a:rPr>
              <a:t> </a:t>
            </a:r>
            <a:endParaRPr lang="zh-TW" altLang="zh-TW" sz="1600" b="1" dirty="0">
              <a:solidFill>
                <a:schemeClr val="accent6">
                  <a:lumMod val="60000"/>
                  <a:lumOff val="40000"/>
                </a:schemeClr>
              </a:solidFill>
              <a:ea typeface="新細明體" pitchFamily="18" charset="-120"/>
            </a:endParaRPr>
          </a:p>
          <a:p>
            <a:pPr marL="0" lvl="1" indent="0">
              <a:spcAft>
                <a:spcPts val="1200"/>
              </a:spcAft>
              <a:buNone/>
              <a:defRPr/>
            </a:pPr>
            <a:endParaRPr lang="zh-TW" altLang="en-US" sz="1800" b="1" dirty="0">
              <a:ea typeface="新細明體" pitchFamily="18" charset="-120"/>
            </a:endParaRPr>
          </a:p>
        </p:txBody>
      </p:sp>
      <p:pic>
        <p:nvPicPr>
          <p:cNvPr id="20484" name="Picture 2" descr="Screenshots of Nike's AR shopping lens on Snapchat (Snapchat)">
            <a:extLst>
              <a:ext uri="{FF2B5EF4-FFF2-40B4-BE49-F238E27FC236}">
                <a16:creationId xmlns:a16="http://schemas.microsoft.com/office/drawing/2014/main" id="{85FB0484-9629-115B-9FEA-E2305E33B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35" y="646974"/>
            <a:ext cx="155114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id="{99D1DE30-A42E-DDB3-E7D7-7315FB558771}"/>
              </a:ext>
            </a:extLst>
          </p:cNvPr>
          <p:cNvSpPr txBox="1"/>
          <p:nvPr/>
        </p:nvSpPr>
        <p:spPr>
          <a:xfrm>
            <a:off x="394192" y="2247939"/>
            <a:ext cx="11403616" cy="4431983"/>
          </a:xfrm>
          <a:prstGeom prst="rect">
            <a:avLst/>
          </a:prstGeom>
          <a:noFill/>
        </p:spPr>
        <p:txBody>
          <a:bodyPr wrap="square">
            <a:spAutoFit/>
          </a:bodyPr>
          <a:lstStyle/>
          <a:p>
            <a:pPr>
              <a:defRPr/>
            </a:pPr>
            <a:r>
              <a:rPr lang="zh-TW" altLang="en-US" sz="1400" dirty="0">
                <a:solidFill>
                  <a:srgbClr val="003399"/>
                </a:solidFill>
              </a:rPr>
              <a:t>Ｗ</a:t>
            </a:r>
            <a:r>
              <a:rPr lang="en-US" altLang="zh-TW" sz="1400" dirty="0">
                <a:solidFill>
                  <a:srgbClr val="003399"/>
                </a:solidFill>
              </a:rPr>
              <a:t>hen you open up </a:t>
            </a:r>
            <a:r>
              <a:rPr lang="en-US" altLang="zh-TW" sz="1400" dirty="0">
                <a:solidFill>
                  <a:srgbClr val="003399"/>
                </a:solidFill>
                <a:highlight>
                  <a:srgbClr val="FFFF00"/>
                </a:highlight>
              </a:rPr>
              <a:t>Snapchat’s lens carousel</a:t>
            </a:r>
            <a:r>
              <a:rPr lang="en-US" altLang="zh-TW" sz="1400" dirty="0">
                <a:solidFill>
                  <a:srgbClr val="003399"/>
                </a:solidFill>
              </a:rPr>
              <a:t>, </a:t>
            </a:r>
            <a:r>
              <a:rPr lang="en-US" altLang="zh-TW" sz="1400" dirty="0">
                <a:solidFill>
                  <a:srgbClr val="003399"/>
                </a:solidFill>
                <a:highlight>
                  <a:srgbClr val="FFFF00"/>
                </a:highlight>
              </a:rPr>
              <a:t>you’re greeted with a variety of filters </a:t>
            </a:r>
            <a:r>
              <a:rPr lang="en-US" altLang="zh-TW" sz="1400" dirty="0">
                <a:solidFill>
                  <a:srgbClr val="003399"/>
                </a:solidFill>
              </a:rPr>
              <a:t>that let you do everything </a:t>
            </a:r>
            <a:r>
              <a:rPr lang="en-US" altLang="zh-TW" sz="1400" dirty="0">
                <a:solidFill>
                  <a:srgbClr val="003399"/>
                </a:solidFill>
                <a:highlight>
                  <a:srgbClr val="FFFF00"/>
                </a:highlight>
              </a:rPr>
              <a:t>from smoothing your skin to wearing a flower crown </a:t>
            </a:r>
            <a:r>
              <a:rPr lang="en-US" altLang="zh-TW" sz="1400" dirty="0">
                <a:solidFill>
                  <a:srgbClr val="003399"/>
                </a:solidFill>
              </a:rPr>
              <a:t>to dancing with a hotdog. </a:t>
            </a:r>
            <a:r>
              <a:rPr lang="en-US" altLang="zh-TW" sz="1400" dirty="0">
                <a:solidFill>
                  <a:srgbClr val="003399"/>
                </a:solidFill>
                <a:highlight>
                  <a:srgbClr val="FFFF00"/>
                </a:highlight>
              </a:rPr>
              <a:t>Snapchat lenses have for years helped users create funny or glam photos </a:t>
            </a:r>
            <a:r>
              <a:rPr lang="en-US" altLang="zh-TW" sz="1400" dirty="0">
                <a:solidFill>
                  <a:srgbClr val="003399"/>
                </a:solidFill>
              </a:rPr>
              <a:t>and videos to send to their friends, but recently a more practical category of lens has been on the rise: augmented reality (AR) shopping.</a:t>
            </a:r>
            <a:r>
              <a:rPr lang="zh-TW" altLang="en-US" sz="1400" dirty="0">
                <a:solidFill>
                  <a:srgbClr val="003399"/>
                </a:solidFill>
              </a:rPr>
              <a:t>　　　　　　　　　　　　　　　　　　　　　　　　　　　　　　　　　　　　　　　　　　　　　　　　　　　　　　　　　    </a:t>
            </a:r>
            <a:endParaRPr lang="en-US" altLang="zh-TW" sz="1400" dirty="0">
              <a:solidFill>
                <a:srgbClr val="003399"/>
              </a:solidFill>
            </a:endParaRPr>
          </a:p>
          <a:p>
            <a:pPr>
              <a:defRPr/>
            </a:pPr>
            <a:r>
              <a:rPr lang="en-US" altLang="zh-TW" sz="1400" dirty="0">
                <a:solidFill>
                  <a:srgbClr val="003399"/>
                </a:solidFill>
              </a:rPr>
              <a:t>       </a:t>
            </a:r>
            <a:r>
              <a:rPr lang="zh-TW" altLang="en-US" sz="1600" dirty="0">
                <a:solidFill>
                  <a:srgbClr val="003399"/>
                </a:solidFill>
              </a:rPr>
              <a:t>當你打開 </a:t>
            </a:r>
            <a:r>
              <a:rPr lang="en-US" altLang="zh-TW" sz="1600" dirty="0">
                <a:solidFill>
                  <a:srgbClr val="003399"/>
                </a:solidFill>
                <a:highlight>
                  <a:srgbClr val="FFFF00"/>
                </a:highlight>
              </a:rPr>
              <a:t>Snapchat</a:t>
            </a:r>
            <a:r>
              <a:rPr lang="en-US" altLang="zh-TW" sz="1600" dirty="0">
                <a:solidFill>
                  <a:srgbClr val="003399"/>
                </a:solidFill>
              </a:rPr>
              <a:t> </a:t>
            </a:r>
            <a:r>
              <a:rPr lang="zh-TW" altLang="en-US" sz="1600" dirty="0">
                <a:solidFill>
                  <a:srgbClr val="003399"/>
                </a:solidFill>
              </a:rPr>
              <a:t>的</a:t>
            </a:r>
            <a:r>
              <a:rPr lang="zh-TW" altLang="en-US" sz="1600" dirty="0">
                <a:solidFill>
                  <a:srgbClr val="003399"/>
                </a:solidFill>
                <a:highlight>
                  <a:srgbClr val="FFFF00"/>
                </a:highlight>
              </a:rPr>
              <a:t>鏡頭輪播</a:t>
            </a:r>
            <a:r>
              <a:rPr lang="en-US" altLang="zh-TW" sz="1600" dirty="0">
                <a:solidFill>
                  <a:srgbClr val="003399"/>
                </a:solidFill>
                <a:highlight>
                  <a:srgbClr val="FFFF00"/>
                </a:highlight>
              </a:rPr>
              <a:t>(</a:t>
            </a:r>
            <a:r>
              <a:rPr lang="en-US" altLang="zh-TW" sz="1600" dirty="0">
                <a:highlight>
                  <a:srgbClr val="FFFF00"/>
                </a:highlight>
              </a:rPr>
              <a:t>Lens Carousel</a:t>
            </a:r>
            <a:r>
              <a:rPr lang="zh-TW" altLang="en-US" sz="1600" dirty="0">
                <a:highlight>
                  <a:srgbClr val="FFFF00"/>
                </a:highlight>
              </a:rPr>
              <a:t>）</a:t>
            </a:r>
            <a:r>
              <a:rPr lang="zh-TW" altLang="en-US" sz="1600" dirty="0">
                <a:solidFill>
                  <a:srgbClr val="003399"/>
                </a:solidFill>
              </a:rPr>
              <a:t>時，你會看到各種各樣的</a:t>
            </a:r>
            <a:r>
              <a:rPr lang="zh-TW" altLang="en-US" sz="1600" dirty="0">
                <a:solidFill>
                  <a:srgbClr val="003399"/>
                </a:solidFill>
                <a:highlight>
                  <a:srgbClr val="FFFF00"/>
                </a:highlight>
              </a:rPr>
              <a:t>濾鏡，可以讓你做各種事情</a:t>
            </a:r>
            <a:r>
              <a:rPr lang="zh-TW" altLang="en-US" sz="1600" dirty="0">
                <a:solidFill>
                  <a:srgbClr val="003399"/>
                </a:solidFill>
              </a:rPr>
              <a:t>，從</a:t>
            </a:r>
            <a:r>
              <a:rPr lang="zh-TW" altLang="en-US" sz="1600" dirty="0">
                <a:solidFill>
                  <a:srgbClr val="003399"/>
                </a:solidFill>
                <a:highlight>
                  <a:srgbClr val="FFFF00"/>
                </a:highlight>
              </a:rPr>
              <a:t>撫平皮膚到戴上花冠，再到和熱狗一起跳舞</a:t>
            </a:r>
            <a:r>
              <a:rPr lang="zh-TW" altLang="en-US" sz="1600" dirty="0">
                <a:solidFill>
                  <a:srgbClr val="003399"/>
                </a:solidFill>
              </a:rPr>
              <a:t>。多年來，</a:t>
            </a:r>
            <a:r>
              <a:rPr lang="en-US" altLang="zh-TW" sz="1600" b="1" dirty="0">
                <a:solidFill>
                  <a:srgbClr val="003399"/>
                </a:solidFill>
                <a:highlight>
                  <a:srgbClr val="FFFF00"/>
                </a:highlight>
              </a:rPr>
              <a:t>Snapchat </a:t>
            </a:r>
            <a:r>
              <a:rPr lang="zh-TW" altLang="en-US" sz="1600" b="1" dirty="0">
                <a:solidFill>
                  <a:srgbClr val="003399"/>
                </a:solidFill>
                <a:highlight>
                  <a:srgbClr val="FFFF00"/>
                </a:highlight>
              </a:rPr>
              <a:t>鏡頭</a:t>
            </a:r>
            <a:r>
              <a:rPr lang="zh-TW" altLang="en-US" sz="1600" b="1" dirty="0">
                <a:solidFill>
                  <a:srgbClr val="003399"/>
                </a:solidFill>
              </a:rPr>
              <a:t>一直幫助</a:t>
            </a:r>
            <a:r>
              <a:rPr lang="zh-TW" altLang="en-US" sz="1600" b="1" dirty="0">
                <a:solidFill>
                  <a:srgbClr val="003399"/>
                </a:solidFill>
                <a:highlight>
                  <a:srgbClr val="FFFF00"/>
                </a:highlight>
              </a:rPr>
              <a:t>用戶創建有趣或迷人的照片</a:t>
            </a:r>
            <a:r>
              <a:rPr lang="zh-TW" altLang="en-US" sz="1600" b="1" dirty="0">
                <a:solidFill>
                  <a:srgbClr val="003399"/>
                </a:solidFill>
              </a:rPr>
              <a:t>和影片並將其發送給朋友</a:t>
            </a:r>
            <a:r>
              <a:rPr lang="zh-TW" altLang="en-US" sz="1600" dirty="0">
                <a:solidFill>
                  <a:srgbClr val="003399"/>
                </a:solidFill>
              </a:rPr>
              <a:t>，但最近一種更實用的鏡頭類別正在興起：</a:t>
            </a:r>
            <a:r>
              <a:rPr lang="zh-TW" altLang="en-US" sz="1600" b="1" dirty="0">
                <a:solidFill>
                  <a:srgbClr val="003399"/>
                </a:solidFill>
                <a:highlight>
                  <a:srgbClr val="FFFF00"/>
                </a:highlight>
              </a:rPr>
              <a:t>擴增實境 </a:t>
            </a:r>
            <a:r>
              <a:rPr lang="en-US" altLang="zh-TW" sz="1600" b="1" dirty="0">
                <a:solidFill>
                  <a:srgbClr val="003399"/>
                </a:solidFill>
                <a:highlight>
                  <a:srgbClr val="FFFF00"/>
                </a:highlight>
              </a:rPr>
              <a:t>(AR) </a:t>
            </a:r>
            <a:r>
              <a:rPr lang="zh-TW" altLang="en-US" sz="1600" b="1" dirty="0">
                <a:solidFill>
                  <a:srgbClr val="003399"/>
                </a:solidFill>
                <a:highlight>
                  <a:srgbClr val="FFFF00"/>
                </a:highlight>
              </a:rPr>
              <a:t>購物</a:t>
            </a:r>
            <a:r>
              <a:rPr lang="zh-TW" altLang="en-US" sz="1600" dirty="0">
                <a:solidFill>
                  <a:srgbClr val="003399"/>
                </a:solidFill>
                <a:highlight>
                  <a:srgbClr val="FFFF00"/>
                </a:highlight>
              </a:rPr>
              <a:t>。</a:t>
            </a:r>
            <a:endParaRPr lang="en-US" altLang="zh-TW" sz="1600" dirty="0">
              <a:solidFill>
                <a:srgbClr val="003399"/>
              </a:solidFill>
              <a:highlight>
                <a:srgbClr val="FFFF00"/>
              </a:highlight>
            </a:endParaRPr>
          </a:p>
          <a:p>
            <a:pPr>
              <a:defRPr/>
            </a:pPr>
            <a:endParaRPr lang="en-US" altLang="zh-TW" dirty="0">
              <a:latin typeface="PT Serif" panose="020A0603040505020204" pitchFamily="18" charset="0"/>
            </a:endParaRPr>
          </a:p>
          <a:p>
            <a:pPr>
              <a:defRPr/>
            </a:pPr>
            <a:r>
              <a:rPr lang="en-US" altLang="zh-TW" sz="1400" dirty="0">
                <a:latin typeface="PT Serif" panose="020A0603040505020204" pitchFamily="18" charset="0"/>
              </a:rPr>
              <a:t>One AR-powered shopping experience on the app lets users customize and virtually try on a pair of Nike Air Force 1s. Sponsored by the brand, the filter prompts you to toggle through and change the color (choose between shades like Magic Flamingo, Blue Void and Honeycomb) and texture (smooth or ripple leather) of 13 different parts of the sneakers before hitting the “try on” button to see a digital 360-degree overlay of what they would look like on your feet. If you like what you see, you can click “shop now” to immediately purchase the pair you’ve designed</a:t>
            </a:r>
            <a:r>
              <a:rPr lang="en-US" altLang="zh-TW" sz="1600" dirty="0">
                <a:latin typeface="PT Serif" panose="020A0603040505020204" pitchFamily="18" charset="0"/>
              </a:rPr>
              <a:t>.</a:t>
            </a:r>
            <a:r>
              <a:rPr lang="zh-TW" altLang="en-US" sz="1600" dirty="0">
                <a:latin typeface="PT Serif" panose="020A0603040505020204" pitchFamily="18" charset="0"/>
              </a:rPr>
              <a:t>                                                                                                   </a:t>
            </a:r>
            <a:endParaRPr lang="en-US" altLang="zh-TW" sz="1600" dirty="0">
              <a:latin typeface="PT Serif" panose="020A0603040505020204" pitchFamily="18" charset="0"/>
            </a:endParaRPr>
          </a:p>
          <a:p>
            <a:pPr>
              <a:defRPr/>
            </a:pPr>
            <a:r>
              <a:rPr lang="en-US" altLang="zh-TW" sz="1600" dirty="0">
                <a:solidFill>
                  <a:schemeClr val="accent6">
                    <a:lumMod val="60000"/>
                    <a:lumOff val="40000"/>
                  </a:schemeClr>
                </a:solidFill>
                <a:latin typeface="PT Serif" panose="020A0603040505020204" pitchFamily="18" charset="0"/>
              </a:rPr>
              <a:t>       </a:t>
            </a:r>
            <a:r>
              <a:rPr lang="zh-TW" altLang="en-US" sz="1600" dirty="0">
                <a:solidFill>
                  <a:srgbClr val="003399"/>
                </a:solidFill>
              </a:rPr>
              <a:t>該</a:t>
            </a:r>
            <a:r>
              <a:rPr lang="en-US" altLang="zh-TW" sz="1600" b="1" dirty="0">
                <a:solidFill>
                  <a:srgbClr val="003399"/>
                </a:solidFill>
              </a:rPr>
              <a:t>App </a:t>
            </a:r>
            <a:r>
              <a:rPr lang="zh-TW" altLang="en-US" sz="1600" b="1" dirty="0">
                <a:solidFill>
                  <a:srgbClr val="003399"/>
                </a:solidFill>
              </a:rPr>
              <a:t>上的 </a:t>
            </a:r>
            <a:r>
              <a:rPr lang="en-US" altLang="zh-TW" sz="1600" b="1" dirty="0">
                <a:solidFill>
                  <a:srgbClr val="003399"/>
                </a:solidFill>
                <a:highlight>
                  <a:srgbClr val="FFFF00"/>
                </a:highlight>
              </a:rPr>
              <a:t>AR </a:t>
            </a:r>
            <a:r>
              <a:rPr lang="zh-TW" altLang="en-US" sz="1600" b="1" dirty="0">
                <a:solidFill>
                  <a:srgbClr val="003399"/>
                </a:solidFill>
                <a:highlight>
                  <a:srgbClr val="FFFF00"/>
                </a:highlight>
              </a:rPr>
              <a:t>購物體驗</a:t>
            </a:r>
            <a:r>
              <a:rPr lang="zh-TW" altLang="en-US" sz="1600" dirty="0">
                <a:solidFill>
                  <a:srgbClr val="003399"/>
                </a:solidFill>
              </a:rPr>
              <a:t>讓用戶可以</a:t>
            </a:r>
            <a:r>
              <a:rPr lang="zh-TW" altLang="en-US" sz="1600" b="1" dirty="0">
                <a:solidFill>
                  <a:srgbClr val="003399"/>
                </a:solidFill>
              </a:rPr>
              <a:t>自訂並</a:t>
            </a:r>
            <a:r>
              <a:rPr lang="zh-TW" altLang="en-US" sz="1600" b="1" dirty="0">
                <a:solidFill>
                  <a:srgbClr val="003399"/>
                </a:solidFill>
                <a:highlight>
                  <a:srgbClr val="FFFF00"/>
                </a:highlight>
              </a:rPr>
              <a:t>虛擬試穿一雙 </a:t>
            </a:r>
            <a:r>
              <a:rPr lang="en-US" altLang="zh-TW" sz="1600" dirty="0">
                <a:solidFill>
                  <a:srgbClr val="003399"/>
                </a:solidFill>
              </a:rPr>
              <a:t>Nike Air Force 1</a:t>
            </a:r>
            <a:r>
              <a:rPr lang="zh-TW" altLang="en-US" sz="1600" dirty="0">
                <a:solidFill>
                  <a:srgbClr val="003399"/>
                </a:solidFill>
              </a:rPr>
              <a:t>。</a:t>
            </a:r>
            <a:r>
              <a:rPr lang="zh-TW" altLang="en-US" sz="1600" b="1" dirty="0">
                <a:solidFill>
                  <a:srgbClr val="003399"/>
                </a:solidFill>
                <a:highlight>
                  <a:srgbClr val="FFFF00"/>
                </a:highlight>
              </a:rPr>
              <a:t>濾鏡</a:t>
            </a:r>
            <a:r>
              <a:rPr lang="zh-TW" altLang="en-US" sz="1600" dirty="0">
                <a:solidFill>
                  <a:srgbClr val="003399"/>
                </a:solidFill>
              </a:rPr>
              <a:t>由該品牌贊助，會提示您切換並</a:t>
            </a:r>
            <a:r>
              <a:rPr lang="zh-TW" altLang="en-US" sz="1600" b="1" dirty="0">
                <a:solidFill>
                  <a:srgbClr val="003399"/>
                </a:solidFill>
                <a:highlight>
                  <a:srgbClr val="FFFF00"/>
                </a:highlight>
              </a:rPr>
              <a:t>更改運動鞋</a:t>
            </a:r>
            <a:r>
              <a:rPr lang="en-US" altLang="zh-TW" sz="1600" b="1" dirty="0">
                <a:solidFill>
                  <a:srgbClr val="003399"/>
                </a:solidFill>
                <a:highlight>
                  <a:srgbClr val="FFFF00"/>
                </a:highlight>
              </a:rPr>
              <a:t>13 </a:t>
            </a:r>
            <a:r>
              <a:rPr lang="zh-TW" altLang="en-US" sz="1600" b="1" dirty="0">
                <a:solidFill>
                  <a:srgbClr val="003399"/>
                </a:solidFill>
                <a:highlight>
                  <a:srgbClr val="FFFF00"/>
                </a:highlight>
              </a:rPr>
              <a:t>個不同部分的顏色</a:t>
            </a:r>
            <a:r>
              <a:rPr lang="zh-TW" altLang="en-US" sz="1600" dirty="0">
                <a:solidFill>
                  <a:srgbClr val="003399"/>
                </a:solidFill>
              </a:rPr>
              <a:t>（在</a:t>
            </a:r>
            <a:r>
              <a:rPr lang="en-US" altLang="zh-TW" sz="1600" dirty="0">
                <a:solidFill>
                  <a:srgbClr val="003399"/>
                </a:solidFill>
              </a:rPr>
              <a:t>Magic Flamingo</a:t>
            </a:r>
            <a:r>
              <a:rPr lang="zh-TW" altLang="en-US" sz="1600" dirty="0">
                <a:solidFill>
                  <a:srgbClr val="003399"/>
                </a:solidFill>
              </a:rPr>
              <a:t>、</a:t>
            </a:r>
            <a:r>
              <a:rPr lang="en-US" altLang="zh-TW" sz="1600" dirty="0">
                <a:solidFill>
                  <a:srgbClr val="003399"/>
                </a:solidFill>
              </a:rPr>
              <a:t>Blue Void </a:t>
            </a:r>
            <a:r>
              <a:rPr lang="zh-TW" altLang="en-US" sz="1600" dirty="0">
                <a:solidFill>
                  <a:srgbClr val="003399"/>
                </a:solidFill>
              </a:rPr>
              <a:t>和</a:t>
            </a:r>
            <a:r>
              <a:rPr lang="en-US" altLang="zh-TW" sz="1600" dirty="0">
                <a:solidFill>
                  <a:srgbClr val="003399"/>
                </a:solidFill>
              </a:rPr>
              <a:t>Honeycomb </a:t>
            </a:r>
            <a:r>
              <a:rPr lang="zh-TW" altLang="en-US" sz="1600" dirty="0">
                <a:solidFill>
                  <a:srgbClr val="003399"/>
                </a:solidFill>
              </a:rPr>
              <a:t>等色調之間進行選擇）和</a:t>
            </a:r>
            <a:r>
              <a:rPr lang="zh-TW" altLang="en-US" sz="1600" dirty="0">
                <a:solidFill>
                  <a:srgbClr val="003399"/>
                </a:solidFill>
                <a:highlight>
                  <a:srgbClr val="FFFF00"/>
                </a:highlight>
              </a:rPr>
              <a:t>紋理</a:t>
            </a:r>
            <a:r>
              <a:rPr lang="zh-TW" altLang="en-US" sz="1600" dirty="0">
                <a:solidFill>
                  <a:srgbClr val="003399"/>
                </a:solidFill>
              </a:rPr>
              <a:t>（光滑或波紋皮革），然後</a:t>
            </a:r>
            <a:r>
              <a:rPr lang="zh-TW" altLang="en-US" sz="1600" b="1" dirty="0">
                <a:solidFill>
                  <a:srgbClr val="003399"/>
                </a:solidFill>
                <a:highlight>
                  <a:srgbClr val="FFFF00"/>
                </a:highlight>
              </a:rPr>
              <a:t>再點擊「試穿」 」 按鈕，</a:t>
            </a:r>
            <a:r>
              <a:rPr lang="zh-TW" altLang="en-US" sz="1600" b="1" dirty="0">
                <a:solidFill>
                  <a:srgbClr val="003399"/>
                </a:solidFill>
              </a:rPr>
              <a:t>以</a:t>
            </a:r>
            <a:r>
              <a:rPr lang="zh-TW" altLang="en-US" sz="1600" b="1" dirty="0">
                <a:solidFill>
                  <a:srgbClr val="003399"/>
                </a:solidFill>
                <a:highlight>
                  <a:srgbClr val="FFFF00"/>
                </a:highlight>
              </a:rPr>
              <a:t>數位方式 </a:t>
            </a:r>
            <a:r>
              <a:rPr lang="en-US" altLang="zh-TW" sz="1600" b="1" dirty="0">
                <a:solidFill>
                  <a:srgbClr val="003399"/>
                </a:solidFill>
                <a:highlight>
                  <a:srgbClr val="FFFF00"/>
                </a:highlight>
              </a:rPr>
              <a:t>360 </a:t>
            </a:r>
            <a:r>
              <a:rPr lang="zh-TW" altLang="en-US" sz="1600" b="1" dirty="0">
                <a:solidFill>
                  <a:srgbClr val="003399"/>
                </a:solidFill>
                <a:highlight>
                  <a:srgbClr val="FFFF00"/>
                </a:highlight>
              </a:rPr>
              <a:t>度疊加顯示它們穿在腳上的樣子</a:t>
            </a:r>
            <a:r>
              <a:rPr lang="zh-TW" altLang="en-US" sz="1600" b="1" dirty="0">
                <a:solidFill>
                  <a:srgbClr val="003399"/>
                </a:solidFill>
              </a:rPr>
              <a:t>。</a:t>
            </a:r>
            <a:r>
              <a:rPr lang="zh-TW" altLang="en-US" sz="1600" dirty="0">
                <a:solidFill>
                  <a:srgbClr val="003399"/>
                </a:solidFill>
              </a:rPr>
              <a:t> 如果您喜歡所看到的，可以點擊</a:t>
            </a:r>
            <a:r>
              <a:rPr lang="zh-TW" altLang="en-US" sz="1600" b="1" dirty="0">
                <a:solidFill>
                  <a:srgbClr val="003399"/>
                </a:solidFill>
                <a:highlight>
                  <a:srgbClr val="FFFF00"/>
                </a:highlight>
              </a:rPr>
              <a:t>「立即購買」</a:t>
            </a:r>
            <a:r>
              <a:rPr lang="zh-TW" altLang="en-US" sz="1600" dirty="0">
                <a:solidFill>
                  <a:srgbClr val="003399"/>
                </a:solidFill>
              </a:rPr>
              <a:t>立即購買您設計的那雙。</a:t>
            </a:r>
            <a:endParaRPr lang="en-US" altLang="zh-TW" sz="1600" dirty="0">
              <a:solidFill>
                <a:srgbClr val="003399"/>
              </a:solidFill>
            </a:endParaRPr>
          </a:p>
          <a:p>
            <a:pPr>
              <a:defRPr/>
            </a:pPr>
            <a:endParaRPr lang="en-US" altLang="zh-TW" sz="1600" dirty="0">
              <a:solidFill>
                <a:srgbClr val="003399"/>
              </a:solidFill>
            </a:endParaRPr>
          </a:p>
          <a:p>
            <a:r>
              <a:rPr lang="en-US" altLang="zh-TW" dirty="0"/>
              <a:t>         </a:t>
            </a:r>
            <a:r>
              <a:rPr lang="en-US" altLang="zh-TW" sz="1600" dirty="0"/>
              <a:t>Snapchat </a:t>
            </a:r>
            <a:r>
              <a:rPr lang="zh-TW" altLang="en-US" sz="1600" dirty="0"/>
              <a:t> </a:t>
            </a:r>
            <a:r>
              <a:rPr lang="zh-TW" altLang="en-US" sz="1600" dirty="0">
                <a:highlight>
                  <a:srgbClr val="FFFF00"/>
                </a:highlight>
              </a:rPr>
              <a:t>重大創新</a:t>
            </a:r>
            <a:r>
              <a:rPr lang="zh-TW" altLang="en-US" sz="1600" dirty="0"/>
              <a:t>的一些關鍵領域：</a:t>
            </a:r>
            <a:r>
              <a:rPr lang="en-US" altLang="zh-TW" sz="1600" dirty="0"/>
              <a:t>1. </a:t>
            </a:r>
            <a:r>
              <a:rPr lang="zh-TW" altLang="en-US" sz="1600" dirty="0"/>
              <a:t>「</a:t>
            </a:r>
            <a:r>
              <a:rPr lang="zh-TW" altLang="en-US" sz="1600" dirty="0">
                <a:highlight>
                  <a:srgbClr val="FFFF00"/>
                </a:highlight>
              </a:rPr>
              <a:t>閱後即焚」的訊息模式（</a:t>
            </a:r>
            <a:r>
              <a:rPr lang="en-US" altLang="zh-TW" sz="1600" dirty="0">
                <a:highlight>
                  <a:srgbClr val="FFFF00"/>
                </a:highlight>
              </a:rPr>
              <a:t>Ephemeral Content</a:t>
            </a:r>
            <a:r>
              <a:rPr lang="zh-TW" altLang="en-US" sz="1600" dirty="0"/>
              <a:t>）</a:t>
            </a:r>
            <a:r>
              <a:rPr lang="en-US" altLang="zh-TW" sz="1600" dirty="0">
                <a:highlight>
                  <a:srgbClr val="FFFF00"/>
                </a:highlight>
              </a:rPr>
              <a:t>/</a:t>
            </a:r>
            <a:r>
              <a:rPr lang="en-US" altLang="zh-TW" sz="1600" dirty="0" err="1">
                <a:highlight>
                  <a:srgbClr val="FFFF00"/>
                </a:highlight>
              </a:rPr>
              <a:t>ɪˈfem.ər.əl</a:t>
            </a:r>
            <a:r>
              <a:rPr lang="en-US" altLang="zh-TW" sz="1600" dirty="0"/>
              <a:t>/  2</a:t>
            </a:r>
            <a:r>
              <a:rPr lang="zh-TW" altLang="en-US" sz="1600" dirty="0"/>
              <a:t> </a:t>
            </a:r>
            <a:r>
              <a:rPr lang="zh-TW" altLang="en-US" sz="1600" dirty="0">
                <a:highlight>
                  <a:srgbClr val="FFFF00"/>
                </a:highlight>
              </a:rPr>
              <a:t>擴增實境（</a:t>
            </a:r>
            <a:r>
              <a:rPr lang="en-US" altLang="zh-TW" sz="1600" dirty="0">
                <a:highlight>
                  <a:srgbClr val="FFFF00"/>
                </a:highlight>
              </a:rPr>
              <a:t>AR</a:t>
            </a:r>
            <a:r>
              <a:rPr lang="zh-TW" altLang="en-US" sz="1600" dirty="0">
                <a:highlight>
                  <a:srgbClr val="FFFF00"/>
                </a:highlight>
              </a:rPr>
              <a:t>）與濾鏡（</a:t>
            </a:r>
            <a:r>
              <a:rPr lang="en-US" altLang="zh-TW" sz="1600" dirty="0">
                <a:highlight>
                  <a:srgbClr val="FFFF00"/>
                </a:highlight>
              </a:rPr>
              <a:t>Lenses</a:t>
            </a:r>
            <a:r>
              <a:rPr lang="zh-TW" altLang="en-US" sz="1600" dirty="0">
                <a:highlight>
                  <a:srgbClr val="FFFF00"/>
                </a:highlight>
              </a:rPr>
              <a:t>）</a:t>
            </a:r>
            <a:r>
              <a:rPr lang="en-US" altLang="zh-TW" sz="1600" dirty="0"/>
              <a:t>3</a:t>
            </a:r>
            <a:r>
              <a:rPr lang="zh-TW" altLang="en-US" sz="1600" dirty="0">
                <a:solidFill>
                  <a:srgbClr val="003399"/>
                </a:solidFill>
              </a:rPr>
              <a:t> </a:t>
            </a:r>
            <a:r>
              <a:rPr lang="zh-TW" altLang="en-US" sz="1600" dirty="0"/>
              <a:t>「快拍」格式（</a:t>
            </a:r>
            <a:r>
              <a:rPr lang="en-US" altLang="zh-TW" sz="1600" dirty="0"/>
              <a:t>Stories</a:t>
            </a:r>
            <a:r>
              <a:rPr lang="zh-TW" altLang="en-US" sz="1600" dirty="0"/>
              <a:t>）</a:t>
            </a:r>
            <a:r>
              <a:rPr lang="en-US" altLang="zh-TW" sz="1600" dirty="0"/>
              <a:t>4</a:t>
            </a:r>
            <a:r>
              <a:rPr lang="zh-TW" altLang="en-US" sz="1600" dirty="0"/>
              <a:t> </a:t>
            </a:r>
            <a:r>
              <a:rPr lang="en-US" altLang="zh-TW" sz="1600" dirty="0"/>
              <a:t>. </a:t>
            </a:r>
            <a:r>
              <a:rPr lang="zh-TW" altLang="en-US" sz="1600" dirty="0"/>
              <a:t>社交地圖（</a:t>
            </a:r>
            <a:r>
              <a:rPr lang="en-US" altLang="zh-TW" sz="1600" dirty="0"/>
              <a:t>Snap Map</a:t>
            </a:r>
            <a:r>
              <a:rPr lang="zh-TW" altLang="en-US" sz="1600" dirty="0"/>
              <a:t>） </a:t>
            </a:r>
            <a:r>
              <a:rPr lang="zh-TW" altLang="en-US" sz="1600" dirty="0">
                <a:solidFill>
                  <a:srgbClr val="003399"/>
                </a:solidFill>
              </a:rPr>
              <a:t>。</a:t>
            </a:r>
            <a:endParaRPr lang="zh-TW" altLang="en-US" dirty="0">
              <a:solidFill>
                <a:srgbClr val="003399"/>
              </a:solidFill>
            </a:endParaRPr>
          </a:p>
        </p:txBody>
      </p:sp>
      <p:sp>
        <p:nvSpPr>
          <p:cNvPr id="18438" name="文字方塊 3">
            <a:extLst>
              <a:ext uri="{FF2B5EF4-FFF2-40B4-BE49-F238E27FC236}">
                <a16:creationId xmlns:a16="http://schemas.microsoft.com/office/drawing/2014/main" id="{BF8B9206-4235-235D-0E0C-6B303D7CBBB7}"/>
              </a:ext>
            </a:extLst>
          </p:cNvPr>
          <p:cNvSpPr txBox="1">
            <a:spLocks noChangeArrowheads="1"/>
          </p:cNvSpPr>
          <p:nvPr/>
        </p:nvSpPr>
        <p:spPr bwMode="auto">
          <a:xfrm>
            <a:off x="2286000" y="1174482"/>
            <a:ext cx="5477774" cy="584775"/>
          </a:xfrm>
          <a:prstGeom prst="rect">
            <a:avLst/>
          </a:prstGeom>
          <a:noFill/>
          <a:ln>
            <a:noFill/>
          </a:ln>
        </p:spPr>
        <p:txBody>
          <a:bodyPr wrap="square">
            <a:spAutoFit/>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pPr>
              <a:defRPr/>
            </a:pPr>
            <a:r>
              <a:rPr lang="en-US" altLang="zh-TW" sz="1600" dirty="0">
                <a:solidFill>
                  <a:srgbClr val="003399"/>
                </a:solidFill>
                <a:highlight>
                  <a:srgbClr val="FFFF00"/>
                </a:highlight>
                <a:latin typeface="Roboto" panose="02000000000000000000" pitchFamily="2" charset="0"/>
                <a:ea typeface="新細明體" panose="02020500000000000000" pitchFamily="18" charset="-120"/>
              </a:rPr>
              <a:t>Screenshots of Nike‘s AR shopping </a:t>
            </a:r>
            <a:r>
              <a:rPr lang="en-US" altLang="zh-TW" sz="1600" dirty="0">
                <a:solidFill>
                  <a:srgbClr val="003399"/>
                </a:solidFill>
                <a:latin typeface="Roboto" panose="02000000000000000000" pitchFamily="2" charset="0"/>
                <a:ea typeface="新細明體" panose="02020500000000000000" pitchFamily="18" charset="-120"/>
              </a:rPr>
              <a:t>lens on Snapchat</a:t>
            </a:r>
            <a:r>
              <a:rPr lang="zh-TW" altLang="en-US" sz="1600" dirty="0">
                <a:solidFill>
                  <a:srgbClr val="003399"/>
                </a:solidFill>
                <a:latin typeface="Roboto" panose="02000000000000000000" pitchFamily="2" charset="0"/>
                <a:ea typeface="新細明體" panose="02020500000000000000" pitchFamily="18" charset="-120"/>
              </a:rPr>
              <a:t>  </a:t>
            </a:r>
            <a:endParaRPr lang="en-US" altLang="zh-TW" sz="1600" dirty="0">
              <a:solidFill>
                <a:srgbClr val="003399"/>
              </a:solidFill>
              <a:latin typeface="Roboto" panose="02000000000000000000" pitchFamily="2" charset="0"/>
              <a:ea typeface="新細明體" panose="02020500000000000000" pitchFamily="18" charset="-120"/>
            </a:endParaRPr>
          </a:p>
          <a:p>
            <a:pPr>
              <a:defRPr/>
            </a:pPr>
            <a:r>
              <a:rPr lang="en-US" altLang="zh-TW" sz="1600" dirty="0">
                <a:solidFill>
                  <a:srgbClr val="003399"/>
                </a:solidFill>
                <a:highlight>
                  <a:srgbClr val="FFFF00"/>
                </a:highlight>
                <a:latin typeface="Roboto" panose="02000000000000000000" pitchFamily="2" charset="0"/>
                <a:ea typeface="新細明體" panose="02020500000000000000" pitchFamily="18" charset="-120"/>
              </a:rPr>
              <a:t>Nike AR </a:t>
            </a:r>
            <a:r>
              <a:rPr lang="zh-TW" altLang="en-US" sz="1600" dirty="0">
                <a:solidFill>
                  <a:srgbClr val="003399"/>
                </a:solidFill>
                <a:highlight>
                  <a:srgbClr val="FFFF00"/>
                </a:highlight>
                <a:latin typeface="Roboto" panose="02000000000000000000" pitchFamily="2" charset="0"/>
                <a:ea typeface="新細明體" panose="02020500000000000000" pitchFamily="18" charset="-120"/>
              </a:rPr>
              <a:t>購物鏡頭</a:t>
            </a:r>
            <a:r>
              <a:rPr lang="zh-TW" altLang="en-US" sz="1600" dirty="0">
                <a:solidFill>
                  <a:srgbClr val="003399"/>
                </a:solidFill>
                <a:latin typeface="Roboto" panose="02000000000000000000" pitchFamily="2" charset="0"/>
                <a:ea typeface="新細明體" panose="02020500000000000000" pitchFamily="18" charset="-120"/>
              </a:rPr>
              <a:t>在 </a:t>
            </a:r>
            <a:r>
              <a:rPr lang="en-US" altLang="zh-TW" sz="1600" dirty="0">
                <a:solidFill>
                  <a:srgbClr val="003399"/>
                </a:solidFill>
                <a:latin typeface="Roboto" panose="02000000000000000000" pitchFamily="2" charset="0"/>
                <a:ea typeface="新細明體" panose="02020500000000000000" pitchFamily="18" charset="-120"/>
              </a:rPr>
              <a:t>Snapchat </a:t>
            </a:r>
            <a:r>
              <a:rPr lang="zh-TW" altLang="en-US" sz="1600" dirty="0">
                <a:solidFill>
                  <a:srgbClr val="003399"/>
                </a:solidFill>
                <a:latin typeface="Roboto" panose="02000000000000000000" pitchFamily="2" charset="0"/>
                <a:ea typeface="新細明體" panose="02020500000000000000" pitchFamily="18" charset="-120"/>
              </a:rPr>
              <a:t>上的截圖</a:t>
            </a:r>
            <a:endParaRPr lang="zh-TW" altLang="en-US" sz="1600" dirty="0">
              <a:solidFill>
                <a:srgbClr val="003399"/>
              </a:solidFill>
              <a:ea typeface="新細明體" panose="02020500000000000000" pitchFamily="18" charset="-12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5D7F84E-5F98-06DD-C771-E9C3C311FE3C}"/>
              </a:ext>
            </a:extLst>
          </p:cNvPr>
          <p:cNvSpPr>
            <a:spLocks noGrp="1" noChangeArrowheads="1"/>
          </p:cNvSpPr>
          <p:nvPr>
            <p:ph type="title"/>
          </p:nvPr>
        </p:nvSpPr>
        <p:spPr>
          <a:xfrm>
            <a:off x="97654" y="1"/>
            <a:ext cx="11936196" cy="508957"/>
          </a:xfrm>
          <a:solidFill>
            <a:srgbClr val="08045C"/>
          </a:solidFill>
        </p:spPr>
        <p:txBody>
          <a:bodyPr>
            <a:normAutofit/>
          </a:bodyPr>
          <a:lstStyle/>
          <a:p>
            <a:r>
              <a:rPr lang="zh-TW" altLang="en-US" sz="1400" dirty="0">
                <a:solidFill>
                  <a:schemeClr val="bg1"/>
                </a:solidFill>
                <a:latin typeface="Tahoma" panose="020B0604030504040204" pitchFamily="34" charset="0"/>
              </a:rPr>
              <a:t>另一種 「體驗導向的 </a:t>
            </a:r>
            <a:r>
              <a:rPr lang="en-US" altLang="zh-TW" sz="1400" dirty="0">
                <a:solidFill>
                  <a:schemeClr val="bg1"/>
                </a:solidFill>
                <a:latin typeface="Tahoma" panose="020B0604030504040204" pitchFamily="34" charset="0"/>
              </a:rPr>
              <a:t>B2C </a:t>
            </a:r>
            <a:r>
              <a:rPr lang="zh-TW" altLang="en-US" sz="1400" dirty="0">
                <a:solidFill>
                  <a:schemeClr val="bg1"/>
                </a:solidFill>
                <a:latin typeface="Tahoma" panose="020B0604030504040204" pitchFamily="34" charset="0"/>
              </a:rPr>
              <a:t>電子商務模式（</a:t>
            </a:r>
            <a:r>
              <a:rPr lang="en-US" altLang="zh-TW" sz="1400" dirty="0">
                <a:solidFill>
                  <a:schemeClr val="bg1"/>
                </a:solidFill>
                <a:latin typeface="Tahoma" panose="020B0604030504040204" pitchFamily="34" charset="0"/>
              </a:rPr>
              <a:t>AR + DTC + </a:t>
            </a:r>
            <a:r>
              <a:rPr lang="zh-TW" altLang="en-US" sz="1400" dirty="0">
                <a:solidFill>
                  <a:schemeClr val="bg1"/>
                </a:solidFill>
                <a:latin typeface="Tahoma" panose="020B0604030504040204" pitchFamily="34" charset="0"/>
              </a:rPr>
              <a:t>客製化 </a:t>
            </a:r>
            <a:r>
              <a:rPr lang="en-US" altLang="zh-TW" sz="1400" dirty="0">
                <a:solidFill>
                  <a:schemeClr val="bg1"/>
                </a:solidFill>
                <a:latin typeface="Tahoma" panose="020B0604030504040204" pitchFamily="34" charset="0"/>
              </a:rPr>
              <a:t>+ </a:t>
            </a:r>
            <a:r>
              <a:rPr lang="zh-TW" altLang="en-US" sz="1400" dirty="0">
                <a:solidFill>
                  <a:schemeClr val="bg1"/>
                </a:solidFill>
                <a:latin typeface="Tahoma" panose="020B0604030504040204" pitchFamily="34" charset="0"/>
              </a:rPr>
              <a:t>社群電商）」 </a:t>
            </a:r>
            <a:r>
              <a:rPr lang="en-US" altLang="zh-TW" sz="1400" dirty="0">
                <a:solidFill>
                  <a:schemeClr val="bg1"/>
                </a:solidFill>
                <a:latin typeface="Tahoma" panose="020B0604030504040204" pitchFamily="34" charset="0"/>
                <a:ea typeface="新細明體" panose="02020500000000000000" pitchFamily="18" charset="-120"/>
              </a:rPr>
              <a:t>Augmented Reality(</a:t>
            </a:r>
            <a:r>
              <a:rPr lang="zh-TW" altLang="en-US" sz="1400" dirty="0">
                <a:solidFill>
                  <a:schemeClr val="bg1"/>
                </a:solidFill>
                <a:latin typeface="Tahoma" panose="020B0604030504040204" pitchFamily="34" charset="0"/>
                <a:ea typeface="新細明體" panose="02020500000000000000" pitchFamily="18" charset="-120"/>
              </a:rPr>
              <a:t>擴增實境</a:t>
            </a:r>
            <a:r>
              <a:rPr lang="en-US" altLang="zh-TW" sz="1400" dirty="0">
                <a:solidFill>
                  <a:schemeClr val="bg1"/>
                </a:solidFill>
                <a:latin typeface="Tahoma" panose="020B0604030504040204" pitchFamily="34" charset="0"/>
                <a:ea typeface="新細明體" panose="02020500000000000000" pitchFamily="18" charset="-120"/>
              </a:rPr>
              <a:t>) - (0118.22)</a:t>
            </a:r>
            <a:r>
              <a:rPr lang="zh-TW" altLang="en-US" sz="1400" dirty="0">
                <a:solidFill>
                  <a:schemeClr val="bg1"/>
                </a:solidFill>
                <a:latin typeface="Tahoma" panose="020B0604030504040204" pitchFamily="34" charset="0"/>
                <a:ea typeface="新細明體" panose="02020500000000000000" pitchFamily="18" charset="-120"/>
              </a:rPr>
              <a:t>透過擴增實境購物將是未來購買的新模式 </a:t>
            </a:r>
            <a:r>
              <a:rPr lang="en-US" altLang="zh-TW" sz="1400" dirty="0">
                <a:solidFill>
                  <a:schemeClr val="bg1"/>
                </a:solidFill>
                <a:latin typeface="Tahoma" panose="020B0604030504040204" pitchFamily="34" charset="0"/>
                <a:ea typeface="新細明體" panose="02020500000000000000" pitchFamily="18" charset="-120"/>
              </a:rPr>
              <a:t>Augmented Reality is the Future of Online Shopping  </a:t>
            </a:r>
          </a:p>
        </p:txBody>
      </p:sp>
      <p:sp>
        <p:nvSpPr>
          <p:cNvPr id="55299" name="Rectangle 3">
            <a:extLst>
              <a:ext uri="{FF2B5EF4-FFF2-40B4-BE49-F238E27FC236}">
                <a16:creationId xmlns:a16="http://schemas.microsoft.com/office/drawing/2014/main" id="{6C5BCC2E-86F8-EFC5-1D0B-8001FD43DB85}"/>
              </a:ext>
            </a:extLst>
          </p:cNvPr>
          <p:cNvSpPr>
            <a:spLocks noGrp="1" noChangeArrowheads="1"/>
          </p:cNvSpPr>
          <p:nvPr>
            <p:ph idx="1"/>
          </p:nvPr>
        </p:nvSpPr>
        <p:spPr>
          <a:xfrm>
            <a:off x="276045" y="772750"/>
            <a:ext cx="10163355" cy="4578712"/>
          </a:xfrm>
        </p:spPr>
        <p:txBody>
          <a:bodyPr/>
          <a:lstStyle/>
          <a:p>
            <a:pPr marL="0" lvl="1" indent="0">
              <a:spcAft>
                <a:spcPts val="1200"/>
              </a:spcAft>
              <a:buNone/>
              <a:defRPr/>
            </a:pPr>
            <a:r>
              <a:rPr lang="en-US" altLang="zh-TW" sz="1400" b="1" dirty="0">
                <a:ea typeface="新細明體" pitchFamily="18" charset="-120"/>
              </a:rPr>
              <a:t> </a:t>
            </a:r>
            <a:r>
              <a:rPr lang="en-US" altLang="zh-TW" b="1" dirty="0">
                <a:solidFill>
                  <a:schemeClr val="bg1"/>
                </a:solidFill>
                <a:latin typeface="Tahoma" panose="020B0604030504040204" pitchFamily="34" charset="0"/>
                <a:ea typeface="新細明體" panose="02020500000000000000" pitchFamily="18" charset="-120"/>
                <a:cs typeface="+mj-cs"/>
              </a:rPr>
              <a:t>(0118.22)</a:t>
            </a:r>
            <a:r>
              <a:rPr lang="zh-TW" altLang="en-US" b="1" dirty="0">
                <a:solidFill>
                  <a:schemeClr val="bg1"/>
                </a:solidFill>
                <a:latin typeface="Tahoma" panose="020B0604030504040204" pitchFamily="34" charset="0"/>
                <a:ea typeface="新細明體" panose="02020500000000000000" pitchFamily="18" charset="-120"/>
                <a:cs typeface="+mj-cs"/>
              </a:rPr>
              <a:t>透過擴增實境購物將是未來購買的新模式 </a:t>
            </a:r>
            <a:r>
              <a:rPr lang="en-US" altLang="zh-TW" b="1" dirty="0">
                <a:solidFill>
                  <a:schemeClr val="bg1"/>
                </a:solidFill>
                <a:latin typeface="Tahoma" panose="020B0604030504040204" pitchFamily="34" charset="0"/>
                <a:ea typeface="新細明體" panose="02020500000000000000" pitchFamily="18" charset="-120"/>
                <a:cs typeface="+mj-cs"/>
              </a:rPr>
              <a:t>Augmented Reality is the Future of Online Shopping</a:t>
            </a:r>
          </a:p>
          <a:p>
            <a:pPr marL="0" lvl="1" indent="0">
              <a:spcAft>
                <a:spcPts val="1200"/>
              </a:spcAft>
              <a:buNone/>
              <a:defRPr/>
            </a:pPr>
            <a:endParaRPr lang="en-US" altLang="zh-TW" b="1" dirty="0">
              <a:solidFill>
                <a:schemeClr val="bg1"/>
              </a:solidFill>
              <a:latin typeface="Tahoma" panose="020B0604030504040204" pitchFamily="34" charset="0"/>
              <a:ea typeface="新細明體" panose="02020500000000000000" pitchFamily="18" charset="-120"/>
              <a:cs typeface="+mj-cs"/>
            </a:endParaRPr>
          </a:p>
          <a:p>
            <a:pPr marL="0" lvl="1" indent="0">
              <a:spcAft>
                <a:spcPts val="1200"/>
              </a:spcAft>
              <a:buNone/>
              <a:defRPr/>
            </a:pPr>
            <a:endParaRPr lang="en-US" altLang="zh-TW" sz="1800" b="1" dirty="0">
              <a:solidFill>
                <a:schemeClr val="accent6">
                  <a:lumMod val="60000"/>
                  <a:lumOff val="40000"/>
                </a:schemeClr>
              </a:solidFill>
              <a:highlight>
                <a:srgbClr val="FFFF00"/>
              </a:highlight>
              <a:ea typeface="新細明體" pitchFamily="18" charset="-120"/>
              <a:cs typeface="Mangal" panose="02040503050203030202" pitchFamily="18" charset="0"/>
            </a:endParaRPr>
          </a:p>
          <a:p>
            <a:pPr marL="0" lvl="1" indent="0">
              <a:spcAft>
                <a:spcPts val="1200"/>
              </a:spcAft>
              <a:buNone/>
              <a:defRPr/>
            </a:pPr>
            <a:r>
              <a:rPr lang="en-US" altLang="zh-TW" sz="1600" b="1" dirty="0">
                <a:solidFill>
                  <a:schemeClr val="accent6">
                    <a:lumMod val="60000"/>
                    <a:lumOff val="40000"/>
                  </a:schemeClr>
                </a:solidFill>
                <a:highlight>
                  <a:srgbClr val="FFFF00"/>
                </a:highlight>
                <a:ea typeface="新細明體" pitchFamily="18" charset="-120"/>
              </a:rPr>
              <a:t> </a:t>
            </a:r>
            <a:endParaRPr lang="zh-TW" altLang="zh-TW" sz="1600" b="1" dirty="0">
              <a:solidFill>
                <a:schemeClr val="accent6">
                  <a:lumMod val="60000"/>
                  <a:lumOff val="40000"/>
                </a:schemeClr>
              </a:solidFill>
              <a:ea typeface="新細明體" pitchFamily="18" charset="-120"/>
            </a:endParaRPr>
          </a:p>
          <a:p>
            <a:pPr marL="0" lvl="1" indent="0">
              <a:spcAft>
                <a:spcPts val="1200"/>
              </a:spcAft>
              <a:buNone/>
              <a:defRPr/>
            </a:pPr>
            <a:endParaRPr lang="zh-TW" altLang="en-US" sz="1800" b="1" dirty="0">
              <a:ea typeface="新細明體" pitchFamily="18" charset="-120"/>
            </a:endParaRPr>
          </a:p>
        </p:txBody>
      </p:sp>
      <p:sp>
        <p:nvSpPr>
          <p:cNvPr id="3" name="文字方塊 2">
            <a:extLst>
              <a:ext uri="{FF2B5EF4-FFF2-40B4-BE49-F238E27FC236}">
                <a16:creationId xmlns:a16="http://schemas.microsoft.com/office/drawing/2014/main" id="{8788AE1C-6C11-CB39-E7A2-2B54F0D5A3E6}"/>
              </a:ext>
            </a:extLst>
          </p:cNvPr>
          <p:cNvSpPr txBox="1"/>
          <p:nvPr/>
        </p:nvSpPr>
        <p:spPr>
          <a:xfrm>
            <a:off x="291951" y="903356"/>
            <a:ext cx="11624003" cy="5970865"/>
          </a:xfrm>
          <a:prstGeom prst="rect">
            <a:avLst/>
          </a:prstGeom>
          <a:noFill/>
        </p:spPr>
        <p:txBody>
          <a:bodyPr wrap="square">
            <a:spAutoFit/>
          </a:bodyPr>
          <a:lstStyle/>
          <a:p>
            <a:pPr>
              <a:defRPr/>
            </a:pPr>
            <a:r>
              <a:rPr lang="en-US" altLang="zh-TW" sz="1400" dirty="0">
                <a:solidFill>
                  <a:srgbClr val="003399"/>
                </a:solidFill>
                <a:highlight>
                  <a:srgbClr val="FFFF00"/>
                </a:highlight>
              </a:rPr>
              <a:t>Integrating AR shopping directly into social media platforms </a:t>
            </a:r>
            <a:r>
              <a:rPr lang="en-US" altLang="zh-TW" sz="1400" dirty="0">
                <a:solidFill>
                  <a:srgbClr val="003399"/>
                </a:solidFill>
              </a:rPr>
              <a:t>is a savvy business move that’s made Nike—a brand that continues </a:t>
            </a:r>
            <a:r>
              <a:rPr lang="en-US" altLang="zh-TW" sz="1400" dirty="0">
                <a:solidFill>
                  <a:srgbClr val="003399"/>
                </a:solidFill>
                <a:highlight>
                  <a:srgbClr val="FFFF00"/>
                </a:highlight>
              </a:rPr>
              <a:t>to find huge success among younger demographics</a:t>
            </a:r>
            <a:r>
              <a:rPr lang="en-US" altLang="zh-TW" sz="1400" dirty="0">
                <a:solidFill>
                  <a:srgbClr val="003399"/>
                </a:solidFill>
              </a:rPr>
              <a:t>—stand out in </a:t>
            </a:r>
            <a:r>
              <a:rPr lang="en-US" altLang="zh-TW" sz="1400" b="1" dirty="0">
                <a:solidFill>
                  <a:srgbClr val="003399"/>
                </a:solidFill>
              </a:rPr>
              <a:t>the surging social commerce market</a:t>
            </a:r>
            <a:r>
              <a:rPr lang="en-US" altLang="zh-TW" sz="1400" dirty="0">
                <a:solidFill>
                  <a:srgbClr val="003399"/>
                </a:solidFill>
              </a:rPr>
              <a:t>, says Ying Zhu, an assistant professor in the Faculty of Management at the University of British Columbia’s Okanagan campus whose research focuses on digital marketing, branding, consumer behavior, business analytics, and social networks. “Brands like Nike are likely to engage their younger target audience through social media and AR apps,” she says.                                                                       </a:t>
            </a:r>
            <a:r>
              <a:rPr lang="zh-TW" altLang="en-US" sz="1400" dirty="0">
                <a:solidFill>
                  <a:srgbClr val="003399"/>
                </a:solidFill>
              </a:rPr>
              <a:t>                                                                                                                                                                                         </a:t>
            </a:r>
            <a:r>
              <a:rPr lang="en-US" altLang="zh-TW" sz="1400" dirty="0">
                <a:solidFill>
                  <a:srgbClr val="003399"/>
                </a:solidFill>
              </a:rPr>
              <a:t>  </a:t>
            </a:r>
            <a:r>
              <a:rPr lang="zh-TW" altLang="en-US" sz="1400" dirty="0">
                <a:solidFill>
                  <a:srgbClr val="003399"/>
                </a:solidFill>
              </a:rPr>
              <a:t>  </a:t>
            </a:r>
            <a:endParaRPr lang="en-US" altLang="zh-TW" sz="1400" dirty="0">
              <a:solidFill>
                <a:srgbClr val="003399"/>
              </a:solidFill>
            </a:endParaRPr>
          </a:p>
          <a:p>
            <a:r>
              <a:rPr lang="zh-TW" altLang="en-US" sz="1400" dirty="0">
                <a:solidFill>
                  <a:srgbClr val="003399"/>
                </a:solidFill>
              </a:rPr>
              <a:t> </a:t>
            </a:r>
            <a:endParaRPr lang="zh-TW" altLang="zh-TW" sz="1400" dirty="0">
              <a:latin typeface="新細明體" panose="02020500000000000000" pitchFamily="18" charset="-120"/>
              <a:ea typeface="微軟正黑體" panose="020B0604030504040204" pitchFamily="34" charset="-120"/>
              <a:cs typeface="新細明體" panose="02020500000000000000" pitchFamily="18" charset="-120"/>
            </a:endParaRPr>
          </a:p>
          <a:p>
            <a:r>
              <a:rPr lang="en-US" altLang="zh-TW" sz="1400" dirty="0"/>
              <a:t>           </a:t>
            </a:r>
            <a:r>
              <a:rPr lang="en-US" altLang="zh-TW" sz="1600" dirty="0"/>
              <a:t>UBC Okanagan </a:t>
            </a:r>
            <a:r>
              <a:rPr lang="zh-TW" altLang="en-US" sz="1600" dirty="0"/>
              <a:t>校區</a:t>
            </a:r>
            <a:r>
              <a:rPr lang="zh-TW" altLang="en-US" sz="1600" dirty="0">
                <a:solidFill>
                  <a:srgbClr val="003399"/>
                </a:solidFill>
              </a:rPr>
              <a:t>管理學院助理教授</a:t>
            </a:r>
            <a:r>
              <a:rPr lang="zh-TW" altLang="en-US" sz="1600" dirty="0">
                <a:solidFill>
                  <a:srgbClr val="003399"/>
                </a:solidFill>
                <a:highlight>
                  <a:srgbClr val="FFFF00"/>
                </a:highlight>
              </a:rPr>
              <a:t>朱英</a:t>
            </a:r>
            <a:r>
              <a:rPr lang="zh-TW" altLang="en-US" sz="1600" dirty="0">
                <a:solidFill>
                  <a:srgbClr val="003399"/>
                </a:solidFill>
              </a:rPr>
              <a:t>表示，</a:t>
            </a:r>
            <a:r>
              <a:rPr lang="zh-TW" altLang="en-US" sz="1600" b="1" dirty="0">
                <a:solidFill>
                  <a:srgbClr val="003399"/>
                </a:solidFill>
                <a:highlight>
                  <a:srgbClr val="FFFF00"/>
                </a:highlight>
              </a:rPr>
              <a:t>將 </a:t>
            </a:r>
            <a:r>
              <a:rPr lang="en-US" altLang="zh-TW" sz="1600" b="1" dirty="0">
                <a:solidFill>
                  <a:srgbClr val="003399"/>
                </a:solidFill>
                <a:highlight>
                  <a:srgbClr val="FFFF00"/>
                </a:highlight>
              </a:rPr>
              <a:t>AR </a:t>
            </a:r>
            <a:r>
              <a:rPr lang="zh-TW" altLang="en-US" sz="1600" b="1" dirty="0">
                <a:solidFill>
                  <a:srgbClr val="003399"/>
                </a:solidFill>
                <a:highlight>
                  <a:srgbClr val="FFFF00"/>
                </a:highlight>
              </a:rPr>
              <a:t>購物直接整合到社交媒體平台</a:t>
            </a:r>
            <a:r>
              <a:rPr lang="zh-TW" altLang="en-US" sz="1600" dirty="0">
                <a:solidFill>
                  <a:srgbClr val="003399"/>
                </a:solidFill>
                <a:highlight>
                  <a:srgbClr val="FFFF00"/>
                </a:highlight>
              </a:rPr>
              <a:t>是一項精明的商業舉措</a:t>
            </a:r>
            <a:r>
              <a:rPr lang="zh-TW" altLang="en-US" sz="1600" dirty="0">
                <a:solidFill>
                  <a:srgbClr val="003399"/>
                </a:solidFill>
              </a:rPr>
              <a:t>，使得</a:t>
            </a:r>
            <a:r>
              <a:rPr lang="zh-TW" altLang="en-US" sz="1600" b="1" dirty="0">
                <a:solidFill>
                  <a:srgbClr val="003399"/>
                </a:solidFill>
                <a:highlight>
                  <a:srgbClr val="FFFF00"/>
                </a:highlight>
              </a:rPr>
              <a:t>耐吉</a:t>
            </a:r>
            <a:r>
              <a:rPr lang="zh-TW" altLang="en-US" sz="1600" dirty="0">
                <a:solidFill>
                  <a:srgbClr val="003399"/>
                </a:solidFill>
              </a:rPr>
              <a:t>這個</a:t>
            </a:r>
            <a:r>
              <a:rPr lang="zh-TW" altLang="en-US" sz="1600" dirty="0">
                <a:solidFill>
                  <a:srgbClr val="003399"/>
                </a:solidFill>
                <a:highlight>
                  <a:srgbClr val="FFFF00"/>
                </a:highlight>
              </a:rPr>
              <a:t>在年輕人中持續取得巨大成功的品牌在</a:t>
            </a:r>
            <a:r>
              <a:rPr lang="zh-TW" altLang="en-US" sz="1600" b="1" dirty="0">
                <a:solidFill>
                  <a:srgbClr val="003399"/>
                </a:solidFill>
                <a:highlight>
                  <a:srgbClr val="FFFF00"/>
                </a:highlight>
              </a:rPr>
              <a:t>蓬勃發展的社交商務市場</a:t>
            </a:r>
            <a:r>
              <a:rPr lang="zh-TW" altLang="en-US" sz="1600" dirty="0">
                <a:solidFill>
                  <a:srgbClr val="003399"/>
                </a:solidFill>
                <a:highlight>
                  <a:srgbClr val="FFFF00"/>
                </a:highlight>
              </a:rPr>
              <a:t>中脫穎而出</a:t>
            </a:r>
            <a:r>
              <a:rPr lang="zh-TW" altLang="en-US" sz="1600" dirty="0">
                <a:solidFill>
                  <a:srgbClr val="003399"/>
                </a:solidFill>
              </a:rPr>
              <a:t>。在不列顛哥倫比亞大學奧肯那根校區，其研究重點是數位行銷、品牌、消費者行為、商業分析和社交網路。 「像</a:t>
            </a:r>
            <a:r>
              <a:rPr lang="zh-TW" altLang="en-US" sz="1600" b="1" dirty="0">
                <a:solidFill>
                  <a:srgbClr val="003399"/>
                </a:solidFill>
                <a:highlight>
                  <a:srgbClr val="FFFF00"/>
                </a:highlight>
              </a:rPr>
              <a:t>耐吉這樣的品牌</a:t>
            </a:r>
            <a:r>
              <a:rPr lang="zh-TW" altLang="en-US" sz="1600" dirty="0">
                <a:solidFill>
                  <a:srgbClr val="003399"/>
                </a:solidFill>
              </a:rPr>
              <a:t>可能會透過</a:t>
            </a:r>
            <a:r>
              <a:rPr lang="zh-TW" altLang="en-US" sz="1600" b="1" dirty="0">
                <a:solidFill>
                  <a:srgbClr val="003399"/>
                </a:solidFill>
                <a:highlight>
                  <a:srgbClr val="FFFF00"/>
                </a:highlight>
              </a:rPr>
              <a:t>社群媒體和 </a:t>
            </a:r>
            <a:r>
              <a:rPr lang="en-US" altLang="zh-TW" sz="1600" b="1" dirty="0">
                <a:solidFill>
                  <a:srgbClr val="003399"/>
                </a:solidFill>
                <a:highlight>
                  <a:srgbClr val="FFFF00"/>
                </a:highlight>
              </a:rPr>
              <a:t>AR </a:t>
            </a:r>
            <a:r>
              <a:rPr lang="zh-TW" altLang="en-US" sz="1600" b="1" dirty="0">
                <a:solidFill>
                  <a:srgbClr val="003399"/>
                </a:solidFill>
                <a:highlight>
                  <a:srgbClr val="FFFF00"/>
                </a:highlight>
              </a:rPr>
              <a:t>應用程式</a:t>
            </a:r>
            <a:r>
              <a:rPr lang="zh-TW" altLang="en-US" sz="1600" dirty="0">
                <a:solidFill>
                  <a:srgbClr val="003399"/>
                </a:solidFill>
              </a:rPr>
              <a:t>吸引年輕的</a:t>
            </a:r>
            <a:r>
              <a:rPr lang="zh-TW" altLang="en-US" sz="1600" dirty="0">
                <a:solidFill>
                  <a:srgbClr val="003399"/>
                </a:solidFill>
                <a:highlight>
                  <a:srgbClr val="FFFF00"/>
                </a:highlight>
              </a:rPr>
              <a:t>目標受眾</a:t>
            </a:r>
            <a:r>
              <a:rPr lang="zh-TW" altLang="en-US" sz="1600" dirty="0">
                <a:solidFill>
                  <a:srgbClr val="003399"/>
                </a:solidFill>
              </a:rPr>
              <a:t>，」她說。</a:t>
            </a:r>
            <a:endParaRPr lang="en-US" altLang="zh-TW" sz="1600" dirty="0">
              <a:solidFill>
                <a:srgbClr val="003399"/>
              </a:solidFill>
            </a:endParaRPr>
          </a:p>
          <a:p>
            <a:endParaRPr lang="en-US" altLang="zh-TW" sz="1600" dirty="0">
              <a:solidFill>
                <a:srgbClr val="003399"/>
              </a:solidFill>
            </a:endParaRPr>
          </a:p>
          <a:p>
            <a:r>
              <a:rPr lang="en-US" altLang="zh-TW" sz="1500" b="1" dirty="0"/>
              <a:t>         Nike </a:t>
            </a:r>
            <a:r>
              <a:rPr lang="zh-TW" altLang="en-US" sz="1500" b="1" dirty="0"/>
              <a:t> 很少採取直接、硬性的產品推銷方式。</a:t>
            </a:r>
            <a:r>
              <a:rPr lang="en-US" altLang="zh-TW" sz="1500" b="1" dirty="0"/>
              <a:t> </a:t>
            </a:r>
            <a:r>
              <a:rPr lang="zh-TW" altLang="en-US" sz="1500" b="1" dirty="0"/>
              <a:t>行銷的重點在於</a:t>
            </a:r>
            <a:r>
              <a:rPr lang="zh-TW" altLang="en-US" sz="1500" b="1" dirty="0">
                <a:highlight>
                  <a:srgbClr val="FFFF00"/>
                </a:highlight>
              </a:rPr>
              <a:t>「銷售願景」</a:t>
            </a:r>
            <a:r>
              <a:rPr lang="zh-TW" altLang="en-US" sz="1500" b="1" dirty="0"/>
              <a:t>而非「銷售產品」</a:t>
            </a:r>
            <a:r>
              <a:rPr lang="zh-TW" altLang="en-US" sz="1600" dirty="0">
                <a:solidFill>
                  <a:srgbClr val="003399"/>
                </a:solidFill>
              </a:rPr>
              <a:t> 。</a:t>
            </a:r>
            <a:r>
              <a:rPr lang="zh-TW" altLang="en-US" sz="1600" dirty="0"/>
              <a:t> </a:t>
            </a:r>
            <a:r>
              <a:rPr lang="en-US" altLang="zh-TW" sz="1600" dirty="0"/>
              <a:t>Nike </a:t>
            </a:r>
            <a:r>
              <a:rPr lang="zh-TW" altLang="en-US" sz="1600" dirty="0"/>
              <a:t>的行銷策略被認為是業界的典範，其</a:t>
            </a:r>
            <a:r>
              <a:rPr lang="zh-TW" altLang="en-US" sz="1600" dirty="0">
                <a:highlight>
                  <a:srgbClr val="FFFF00"/>
                </a:highlight>
              </a:rPr>
              <a:t>核心思維是：情感連結</a:t>
            </a:r>
            <a:r>
              <a:rPr lang="zh-TW" altLang="en-US" sz="1600" dirty="0"/>
              <a:t>重於功能推銷會</a:t>
            </a:r>
            <a:r>
              <a:rPr lang="zh-TW" altLang="en-US" sz="1600" dirty="0">
                <a:solidFill>
                  <a:srgbClr val="003399"/>
                </a:solidFill>
              </a:rPr>
              <a:t>。如</a:t>
            </a:r>
            <a:r>
              <a:rPr lang="zh-TW" altLang="en-US" sz="1600" dirty="0"/>
              <a:t>展示一名跑者穿著這雙鞋突破個人極限、征服馬拉松的感人故事，然後帶出標語「</a:t>
            </a:r>
            <a:r>
              <a:rPr lang="en-US" altLang="zh-TW" sz="1600" dirty="0">
                <a:highlight>
                  <a:srgbClr val="FFFF00"/>
                </a:highlight>
              </a:rPr>
              <a:t>Just Do It</a:t>
            </a:r>
            <a:r>
              <a:rPr lang="zh-TW" altLang="en-US" sz="1600" dirty="0"/>
              <a:t>」。</a:t>
            </a:r>
            <a:endParaRPr lang="en-US" altLang="zh-TW" sz="1500" b="1" dirty="0">
              <a:solidFill>
                <a:srgbClr val="003399"/>
              </a:solidFill>
            </a:endParaRPr>
          </a:p>
          <a:p>
            <a:pPr>
              <a:defRPr/>
            </a:pPr>
            <a:r>
              <a:rPr lang="en-US" altLang="zh-TW" sz="1600" dirty="0">
                <a:solidFill>
                  <a:srgbClr val="003399"/>
                </a:solidFill>
              </a:rPr>
              <a:t> </a:t>
            </a:r>
            <a:r>
              <a:rPr lang="en-US" altLang="zh-TW" sz="1400" dirty="0">
                <a:solidFill>
                  <a:srgbClr val="003399"/>
                </a:solidFill>
              </a:rPr>
              <a:t>While Snapchat has led the way with integrated AR experiences, other social media platforms have recently expanded their in-app shopping offerings. In the past year, TikTok launched a feature with Shopify that allows users to shop directly from videos and retailer profiles, YouTube began pilot testing a livestream shopping feature, and Instagram introduced AR-powered makeup try-ons for brands like NYX, Urban Decay and </a:t>
            </a:r>
            <a:r>
              <a:rPr lang="en-US" altLang="zh-TW" sz="1400" dirty="0" err="1">
                <a:solidFill>
                  <a:srgbClr val="003399"/>
                </a:solidFill>
                <a:highlight>
                  <a:srgbClr val="FFFF00"/>
                </a:highlight>
              </a:rPr>
              <a:t>Lancome</a:t>
            </a:r>
            <a:r>
              <a:rPr lang="en-US" altLang="zh-TW" sz="1400" dirty="0">
                <a:solidFill>
                  <a:srgbClr val="003399"/>
                </a:solidFill>
                <a:highlight>
                  <a:srgbClr val="FFFF00"/>
                </a:highlight>
              </a:rPr>
              <a:t> </a:t>
            </a:r>
            <a:r>
              <a:rPr lang="en-US" altLang="zh-TW" sz="1400" dirty="0">
                <a:solidFill>
                  <a:srgbClr val="003399"/>
                </a:solidFill>
              </a:rPr>
              <a:t>as part of parent company Facebook’s partnership with L’Oréal and its AR beauty company </a:t>
            </a:r>
            <a:r>
              <a:rPr lang="en-US" altLang="zh-TW" sz="1400" dirty="0" err="1">
                <a:solidFill>
                  <a:srgbClr val="003399"/>
                </a:solidFill>
              </a:rPr>
              <a:t>ModiFace</a:t>
            </a:r>
            <a:r>
              <a:rPr lang="en-US" altLang="zh-TW" sz="1400" dirty="0">
                <a:solidFill>
                  <a:srgbClr val="003399"/>
                </a:solidFill>
              </a:rPr>
              <a:t>.</a:t>
            </a:r>
          </a:p>
          <a:p>
            <a:pPr>
              <a:defRPr/>
            </a:pPr>
            <a:br>
              <a:rPr lang="en-US" altLang="zh-TW" sz="1400" dirty="0">
                <a:solidFill>
                  <a:srgbClr val="003399"/>
                </a:solidFill>
              </a:rPr>
            </a:br>
            <a:r>
              <a:rPr lang="en-US" altLang="zh-TW" sz="1400" dirty="0">
                <a:solidFill>
                  <a:srgbClr val="003399"/>
                </a:solidFill>
              </a:rPr>
              <a:t>      </a:t>
            </a:r>
            <a:r>
              <a:rPr lang="zh-TW" altLang="en-US" sz="1500" dirty="0">
                <a:solidFill>
                  <a:srgbClr val="003399"/>
                </a:solidFill>
              </a:rPr>
              <a:t>雖然 </a:t>
            </a:r>
            <a:r>
              <a:rPr lang="en-US" altLang="zh-TW" sz="1500" dirty="0">
                <a:solidFill>
                  <a:srgbClr val="003399"/>
                </a:solidFill>
                <a:highlight>
                  <a:srgbClr val="FFFF00"/>
                </a:highlight>
              </a:rPr>
              <a:t>Snapchat </a:t>
            </a:r>
            <a:r>
              <a:rPr lang="zh-TW" altLang="en-US" sz="1500" dirty="0">
                <a:solidFill>
                  <a:srgbClr val="003399"/>
                </a:solidFill>
                <a:highlight>
                  <a:srgbClr val="FFFF00"/>
                </a:highlight>
              </a:rPr>
              <a:t>在</a:t>
            </a:r>
            <a:r>
              <a:rPr lang="zh-TW" altLang="en-US" sz="1500" b="1" dirty="0">
                <a:solidFill>
                  <a:srgbClr val="003399"/>
                </a:solidFill>
                <a:highlight>
                  <a:srgbClr val="FFFF00"/>
                </a:highlight>
              </a:rPr>
              <a:t>整合 </a:t>
            </a:r>
            <a:r>
              <a:rPr lang="en-US" altLang="zh-TW" sz="1500" b="1" dirty="0">
                <a:solidFill>
                  <a:srgbClr val="003399"/>
                </a:solidFill>
                <a:highlight>
                  <a:srgbClr val="FFFF00"/>
                </a:highlight>
              </a:rPr>
              <a:t>AR </a:t>
            </a:r>
            <a:r>
              <a:rPr lang="zh-TW" altLang="en-US" sz="1500" b="1" dirty="0">
                <a:solidFill>
                  <a:srgbClr val="003399"/>
                </a:solidFill>
                <a:highlight>
                  <a:srgbClr val="FFFF00"/>
                </a:highlight>
              </a:rPr>
              <a:t>體驗方面</a:t>
            </a:r>
            <a:r>
              <a:rPr lang="zh-TW" altLang="en-US" sz="1500" dirty="0">
                <a:solidFill>
                  <a:srgbClr val="003399"/>
                </a:solidFill>
              </a:rPr>
              <a:t>處於領先地位，但</a:t>
            </a:r>
            <a:r>
              <a:rPr lang="zh-TW" altLang="en-US" sz="1500" b="1" dirty="0">
                <a:solidFill>
                  <a:srgbClr val="003399"/>
                </a:solidFill>
                <a:highlight>
                  <a:srgbClr val="FFFF00"/>
                </a:highlight>
              </a:rPr>
              <a:t>其他社群媒體平台</a:t>
            </a:r>
            <a:r>
              <a:rPr lang="zh-TW" altLang="en-US" sz="1500" dirty="0">
                <a:solidFill>
                  <a:srgbClr val="003399"/>
                </a:solidFill>
              </a:rPr>
              <a:t>最近也擴展了其應用程式內購物產品。去年，</a:t>
            </a:r>
            <a:r>
              <a:rPr lang="en-US" altLang="zh-TW" sz="1500" dirty="0">
                <a:solidFill>
                  <a:srgbClr val="003399"/>
                </a:solidFill>
                <a:highlight>
                  <a:srgbClr val="FFFF00"/>
                </a:highlight>
              </a:rPr>
              <a:t>TikTok </a:t>
            </a:r>
            <a:r>
              <a:rPr lang="zh-TW" altLang="en-US" sz="1500" dirty="0">
                <a:solidFill>
                  <a:srgbClr val="003399"/>
                </a:solidFill>
                <a:highlight>
                  <a:srgbClr val="FFFF00"/>
                </a:highlight>
              </a:rPr>
              <a:t>與 </a:t>
            </a:r>
            <a:r>
              <a:rPr lang="en-US" altLang="zh-TW" sz="1500" dirty="0">
                <a:solidFill>
                  <a:srgbClr val="003399"/>
                </a:solidFill>
                <a:highlight>
                  <a:srgbClr val="FFFF00"/>
                </a:highlight>
              </a:rPr>
              <a:t>Shopify </a:t>
            </a:r>
            <a:r>
              <a:rPr lang="en-US" altLang="zh-TW" sz="1500" dirty="0">
                <a:solidFill>
                  <a:srgbClr val="003399"/>
                </a:solidFill>
              </a:rPr>
              <a:t>(</a:t>
            </a:r>
            <a:r>
              <a:rPr lang="zh-TW" altLang="en-US" sz="1500" dirty="0">
                <a:solidFill>
                  <a:srgbClr val="003399"/>
                </a:solidFill>
              </a:rPr>
              <a:t>注</a:t>
            </a:r>
            <a:r>
              <a:rPr lang="en-US" altLang="zh-TW" sz="1500" dirty="0">
                <a:solidFill>
                  <a:srgbClr val="003399"/>
                </a:solidFill>
                <a:highlight>
                  <a:srgbClr val="FFFF00"/>
                </a:highlight>
              </a:rPr>
              <a:t>1)</a:t>
            </a:r>
            <a:r>
              <a:rPr lang="zh-TW" altLang="en-US" sz="1500" dirty="0">
                <a:solidFill>
                  <a:srgbClr val="003399"/>
                </a:solidFill>
                <a:highlight>
                  <a:srgbClr val="FFFF00"/>
                </a:highlight>
              </a:rPr>
              <a:t> 合作推出了一項功能，讓用戶可以直接透過</a:t>
            </a:r>
            <a:r>
              <a:rPr lang="zh-TW" altLang="en-US" sz="1500" b="1" dirty="0">
                <a:solidFill>
                  <a:srgbClr val="003399"/>
                </a:solidFill>
                <a:highlight>
                  <a:srgbClr val="FFFF00"/>
                </a:highlight>
              </a:rPr>
              <a:t>影片和零售商</a:t>
            </a:r>
            <a:r>
              <a:rPr lang="zh-TW" altLang="en-US" sz="1500" dirty="0">
                <a:solidFill>
                  <a:srgbClr val="003399"/>
                </a:solidFill>
                <a:highlight>
                  <a:srgbClr val="FFFF00"/>
                </a:highlight>
              </a:rPr>
              <a:t>資料購物</a:t>
            </a:r>
            <a:r>
              <a:rPr lang="zh-TW" altLang="en-US" sz="1500" dirty="0">
                <a:solidFill>
                  <a:srgbClr val="003399"/>
                </a:solidFill>
              </a:rPr>
              <a:t>，</a:t>
            </a:r>
            <a:r>
              <a:rPr lang="en-US" altLang="zh-TW" sz="1500" dirty="0">
                <a:solidFill>
                  <a:srgbClr val="003399"/>
                </a:solidFill>
              </a:rPr>
              <a:t>YouTube </a:t>
            </a:r>
            <a:r>
              <a:rPr lang="zh-TW" altLang="en-US" sz="1500" dirty="0">
                <a:solidFill>
                  <a:srgbClr val="003399"/>
                </a:solidFill>
              </a:rPr>
              <a:t>開始試行測試</a:t>
            </a:r>
            <a:r>
              <a:rPr lang="zh-TW" altLang="en-US" sz="1500" b="1" dirty="0">
                <a:solidFill>
                  <a:srgbClr val="003399"/>
                </a:solidFill>
                <a:highlight>
                  <a:srgbClr val="FFFF00"/>
                </a:highlight>
              </a:rPr>
              <a:t>直播</a:t>
            </a:r>
            <a:r>
              <a:rPr lang="zh-TW" altLang="en-US" sz="1500" dirty="0">
                <a:solidFill>
                  <a:srgbClr val="003399"/>
                </a:solidFill>
              </a:rPr>
              <a:t>購物功能，</a:t>
            </a:r>
            <a:r>
              <a:rPr lang="en-US" altLang="zh-TW" sz="1500" b="1" dirty="0">
                <a:solidFill>
                  <a:srgbClr val="003399"/>
                </a:solidFill>
              </a:rPr>
              <a:t>Instagram </a:t>
            </a:r>
            <a:r>
              <a:rPr lang="zh-TW" altLang="en-US" sz="1500" b="1" dirty="0">
                <a:solidFill>
                  <a:srgbClr val="003399"/>
                </a:solidFill>
              </a:rPr>
              <a:t>為 </a:t>
            </a:r>
            <a:r>
              <a:rPr lang="en-US" altLang="zh-TW" sz="1500" b="1" dirty="0">
                <a:solidFill>
                  <a:srgbClr val="003399"/>
                </a:solidFill>
              </a:rPr>
              <a:t>NYX</a:t>
            </a:r>
            <a:r>
              <a:rPr lang="zh-TW" altLang="en-US" sz="1500" b="1" dirty="0">
                <a:solidFill>
                  <a:srgbClr val="003399"/>
                </a:solidFill>
              </a:rPr>
              <a:t>、</a:t>
            </a:r>
            <a:r>
              <a:rPr lang="en-US" altLang="zh-TW" sz="1500" b="1" dirty="0">
                <a:solidFill>
                  <a:srgbClr val="003399"/>
                </a:solidFill>
              </a:rPr>
              <a:t>Urban Decay </a:t>
            </a:r>
            <a:r>
              <a:rPr lang="zh-TW" altLang="en-US" sz="1500" b="1" dirty="0">
                <a:solidFill>
                  <a:srgbClr val="003399"/>
                </a:solidFill>
              </a:rPr>
              <a:t>等品牌推出</a:t>
            </a:r>
            <a:r>
              <a:rPr lang="zh-TW" altLang="en-US" sz="1500" b="1" dirty="0">
                <a:solidFill>
                  <a:srgbClr val="003399"/>
                </a:solidFill>
                <a:highlight>
                  <a:srgbClr val="FFFF00"/>
                </a:highlight>
              </a:rPr>
              <a:t>了 </a:t>
            </a:r>
            <a:r>
              <a:rPr lang="en-US" altLang="zh-TW" sz="1500" b="1" dirty="0">
                <a:solidFill>
                  <a:srgbClr val="003399"/>
                </a:solidFill>
                <a:highlight>
                  <a:srgbClr val="FFFF00"/>
                </a:highlight>
              </a:rPr>
              <a:t>AR </a:t>
            </a:r>
            <a:r>
              <a:rPr lang="zh-TW" altLang="en-US" sz="1500" b="1" dirty="0">
                <a:solidFill>
                  <a:srgbClr val="003399"/>
                </a:solidFill>
                <a:highlight>
                  <a:srgbClr val="FFFF00"/>
                </a:highlight>
              </a:rPr>
              <a:t>驅動的化妝試妝</a:t>
            </a:r>
            <a:r>
              <a:rPr lang="zh-TW" altLang="en-US" sz="1500" b="1" dirty="0">
                <a:solidFill>
                  <a:srgbClr val="003399"/>
                </a:solidFill>
              </a:rPr>
              <a:t>服務</a:t>
            </a:r>
            <a:r>
              <a:rPr lang="zh-TW" altLang="en-US" sz="1500" dirty="0">
                <a:solidFill>
                  <a:srgbClr val="003399"/>
                </a:solidFill>
              </a:rPr>
              <a:t>。蘭蔻</a:t>
            </a:r>
            <a:r>
              <a:rPr lang="en-US" altLang="zh-TW" sz="1500" dirty="0">
                <a:solidFill>
                  <a:srgbClr val="003399"/>
                </a:solidFill>
              </a:rPr>
              <a:t>(</a:t>
            </a:r>
            <a:r>
              <a:rPr lang="en-US" altLang="zh-TW" sz="1500" dirty="0" err="1">
                <a:solidFill>
                  <a:srgbClr val="003399"/>
                </a:solidFill>
              </a:rPr>
              <a:t>Lancome</a:t>
            </a:r>
            <a:r>
              <a:rPr lang="en-US" altLang="zh-TW" sz="1500" dirty="0">
                <a:solidFill>
                  <a:srgbClr val="003399"/>
                </a:solidFill>
              </a:rPr>
              <a:t>)</a:t>
            </a:r>
            <a:r>
              <a:rPr lang="zh-TW" altLang="en-US" sz="1500" dirty="0">
                <a:solidFill>
                  <a:srgbClr val="003399"/>
                </a:solidFill>
              </a:rPr>
              <a:t>是母公司 </a:t>
            </a:r>
            <a:r>
              <a:rPr lang="en-US" altLang="zh-TW" sz="1500" dirty="0">
                <a:solidFill>
                  <a:srgbClr val="003399"/>
                </a:solidFill>
              </a:rPr>
              <a:t>Facebook </a:t>
            </a:r>
            <a:r>
              <a:rPr lang="zh-TW" altLang="en-US" sz="1500" dirty="0">
                <a:solidFill>
                  <a:srgbClr val="003399"/>
                </a:solidFill>
              </a:rPr>
              <a:t>與歐萊雅</a:t>
            </a:r>
            <a:r>
              <a:rPr lang="zh-TW" altLang="en-US" sz="1500" b="1" dirty="0">
                <a:solidFill>
                  <a:srgbClr val="003399"/>
                </a:solidFill>
                <a:highlight>
                  <a:srgbClr val="FFFF00"/>
                </a:highlight>
                <a:ea typeface="新細明體" panose="02020500000000000000" pitchFamily="18" charset="-120"/>
              </a:rPr>
              <a:t>（</a:t>
            </a:r>
            <a:r>
              <a:rPr lang="en-US" altLang="zh-TW" sz="1500" b="1" dirty="0">
                <a:solidFill>
                  <a:srgbClr val="003399"/>
                </a:solidFill>
                <a:highlight>
                  <a:srgbClr val="FFFF00"/>
                </a:highlight>
                <a:ea typeface="新細明體" panose="02020500000000000000" pitchFamily="18" charset="-120"/>
              </a:rPr>
              <a:t>L’Oréal</a:t>
            </a:r>
            <a:r>
              <a:rPr lang="zh-TW" altLang="en-US" sz="1500" b="1" dirty="0">
                <a:solidFill>
                  <a:srgbClr val="003399"/>
                </a:solidFill>
                <a:highlight>
                  <a:srgbClr val="FFFF00"/>
                </a:highlight>
                <a:ea typeface="新細明體" panose="02020500000000000000" pitchFamily="18" charset="-120"/>
              </a:rPr>
              <a:t>）</a:t>
            </a:r>
            <a:r>
              <a:rPr lang="zh-TW" altLang="en-US" sz="1500" dirty="0">
                <a:solidFill>
                  <a:srgbClr val="003399"/>
                </a:solidFill>
              </a:rPr>
              <a:t>及其</a:t>
            </a:r>
            <a:r>
              <a:rPr lang="en-US" altLang="zh-TW" sz="1500" dirty="0">
                <a:solidFill>
                  <a:srgbClr val="003399"/>
                </a:solidFill>
              </a:rPr>
              <a:t>AR </a:t>
            </a:r>
            <a:r>
              <a:rPr lang="zh-TW" altLang="en-US" sz="1500" dirty="0">
                <a:solidFill>
                  <a:srgbClr val="003399"/>
                </a:solidFill>
              </a:rPr>
              <a:t>美容公司</a:t>
            </a:r>
            <a:r>
              <a:rPr lang="en-US" altLang="zh-TW" sz="1500" dirty="0" err="1">
                <a:solidFill>
                  <a:srgbClr val="003399"/>
                </a:solidFill>
              </a:rPr>
              <a:t>ModiFace</a:t>
            </a:r>
            <a:r>
              <a:rPr lang="en-US" altLang="zh-TW" sz="1500" dirty="0">
                <a:solidFill>
                  <a:srgbClr val="003399"/>
                </a:solidFill>
              </a:rPr>
              <a:t> </a:t>
            </a:r>
            <a:r>
              <a:rPr lang="zh-TW" altLang="en-US" sz="1500" dirty="0">
                <a:solidFill>
                  <a:srgbClr val="003399"/>
                </a:solidFill>
              </a:rPr>
              <a:t>合作的一部分。</a:t>
            </a:r>
            <a:endParaRPr lang="en-US" altLang="zh-TW" sz="1500" dirty="0">
              <a:solidFill>
                <a:srgbClr val="003399"/>
              </a:solidFill>
            </a:endParaRPr>
          </a:p>
          <a:p>
            <a:pPr>
              <a:defRPr/>
            </a:pPr>
            <a:endParaRPr lang="en-US" altLang="zh-TW" sz="1600" dirty="0">
              <a:solidFill>
                <a:srgbClr val="003399"/>
              </a:solidFill>
            </a:endParaRPr>
          </a:p>
          <a:p>
            <a:pPr>
              <a:defRPr/>
            </a:pPr>
            <a:r>
              <a:rPr lang="zh-TW" altLang="en-US" sz="1400" dirty="0">
                <a:solidFill>
                  <a:srgbClr val="003399"/>
                </a:solidFill>
              </a:rPr>
              <a:t>注</a:t>
            </a:r>
            <a:r>
              <a:rPr lang="en-US" altLang="zh-TW" sz="1200" dirty="0">
                <a:solidFill>
                  <a:srgbClr val="003399"/>
                </a:solidFill>
                <a:highlight>
                  <a:srgbClr val="FFFF00"/>
                </a:highlight>
              </a:rPr>
              <a:t>1</a:t>
            </a:r>
            <a:r>
              <a:rPr lang="en-US" altLang="zh-TW" sz="1400" dirty="0">
                <a:solidFill>
                  <a:srgbClr val="003399"/>
                </a:solidFill>
                <a:highlight>
                  <a:srgbClr val="FFFF00"/>
                </a:highlight>
              </a:rPr>
              <a:t>:</a:t>
            </a:r>
            <a:r>
              <a:rPr lang="zh-TW" altLang="en-US" sz="1400" dirty="0">
                <a:solidFill>
                  <a:srgbClr val="003399"/>
                </a:solidFill>
                <a:highlight>
                  <a:srgbClr val="FFFF00"/>
                </a:highlight>
              </a:rPr>
              <a:t> </a:t>
            </a:r>
            <a:r>
              <a:rPr lang="en-US" altLang="zh-TW" sz="1400" dirty="0">
                <a:solidFill>
                  <a:srgbClr val="003399"/>
                </a:solidFill>
              </a:rPr>
              <a:t>Shopify Inc.</a:t>
            </a:r>
            <a:r>
              <a:rPr lang="zh-TW" altLang="en-US" sz="1400" dirty="0">
                <a:solidFill>
                  <a:srgbClr val="003399"/>
                </a:solidFill>
              </a:rPr>
              <a:t>是加拿大的一家</a:t>
            </a:r>
            <a:r>
              <a:rPr lang="zh-TW" altLang="en-US" sz="1400" dirty="0">
                <a:solidFill>
                  <a:srgbClr val="003399"/>
                </a:solidFill>
                <a:highlight>
                  <a:srgbClr val="FFFF00"/>
                </a:highlight>
              </a:rPr>
              <a:t>跨國</a:t>
            </a:r>
            <a:r>
              <a:rPr lang="zh-TW" altLang="en-US" sz="1400" dirty="0">
                <a:solidFill>
                  <a:srgbClr val="003399"/>
                </a:solidFill>
              </a:rPr>
              <a:t>電子商務公司， </a:t>
            </a:r>
            <a:r>
              <a:rPr lang="en-US" altLang="zh-TW" sz="1400" dirty="0">
                <a:solidFill>
                  <a:srgbClr val="003399"/>
                </a:solidFill>
              </a:rPr>
              <a:t>Shopify</a:t>
            </a:r>
            <a:r>
              <a:rPr lang="zh-TW" altLang="en-US" sz="1400" dirty="0">
                <a:solidFill>
                  <a:srgbClr val="003399"/>
                </a:solidFill>
              </a:rPr>
              <a:t>也是</a:t>
            </a:r>
            <a:r>
              <a:rPr lang="zh-TW" altLang="en-US" sz="1400" dirty="0">
                <a:solidFill>
                  <a:srgbClr val="003399"/>
                </a:solidFill>
                <a:highlight>
                  <a:srgbClr val="FFFF00"/>
                </a:highlight>
              </a:rPr>
              <a:t>該公司</a:t>
            </a:r>
            <a:r>
              <a:rPr lang="zh-TW" altLang="en-US" sz="1400" b="1" dirty="0">
                <a:solidFill>
                  <a:srgbClr val="003399"/>
                </a:solidFill>
                <a:highlight>
                  <a:srgbClr val="FFFF00"/>
                </a:highlight>
              </a:rPr>
              <a:t>所有的電子商務平台的名稱</a:t>
            </a:r>
            <a:r>
              <a:rPr lang="zh-TW" altLang="en-US" sz="1400" dirty="0">
                <a:solidFill>
                  <a:srgbClr val="003399"/>
                </a:solidFill>
              </a:rPr>
              <a:t>。</a:t>
            </a:r>
            <a:r>
              <a:rPr lang="en-US" altLang="zh-TW" sz="1400" dirty="0">
                <a:solidFill>
                  <a:srgbClr val="003399"/>
                </a:solidFill>
              </a:rPr>
              <a:t>Shopify</a:t>
            </a:r>
            <a:r>
              <a:rPr lang="zh-TW" altLang="en-US" sz="1400" dirty="0">
                <a:solidFill>
                  <a:srgbClr val="003399"/>
                </a:solidFill>
              </a:rPr>
              <a:t>為線上零售商提供一整套服務「包括支付、市場行銷、運輸和客戶契合工具，</a:t>
            </a:r>
            <a:r>
              <a:rPr lang="zh-TW" altLang="en-US" sz="1400" b="1" dirty="0">
                <a:solidFill>
                  <a:srgbClr val="003399"/>
                </a:solidFill>
              </a:rPr>
              <a:t>以</a:t>
            </a:r>
            <a:r>
              <a:rPr lang="zh-TW" altLang="en-US" sz="1400" b="1" dirty="0">
                <a:solidFill>
                  <a:srgbClr val="003399"/>
                </a:solidFill>
                <a:highlight>
                  <a:srgbClr val="FFFF00"/>
                </a:highlight>
              </a:rPr>
              <a:t>簡化小型商戶開設線上商店</a:t>
            </a:r>
            <a:r>
              <a:rPr lang="zh-TW" altLang="en-US" sz="1400" b="1" dirty="0">
                <a:solidFill>
                  <a:srgbClr val="003399"/>
                </a:solidFill>
              </a:rPr>
              <a:t>的過程」 </a:t>
            </a:r>
            <a:r>
              <a:rPr lang="zh-TW" altLang="en-US" sz="1400" dirty="0">
                <a:solidFill>
                  <a:srgbClr val="003399"/>
                </a:solidFill>
              </a:rPr>
              <a:t>。</a:t>
            </a:r>
            <a:endParaRPr lang="en-US" altLang="zh-TW" sz="1600" dirty="0">
              <a:solidFill>
                <a:srgbClr val="003399"/>
              </a:solidFill>
              <a:latin typeface="PT Serif" panose="020A0603040505020204" pitchFamily="18" charset="0"/>
            </a:endParaRPr>
          </a:p>
        </p:txBody>
      </p:sp>
      <p:sp>
        <p:nvSpPr>
          <p:cNvPr id="2" name="文字方塊 1">
            <a:extLst>
              <a:ext uri="{FF2B5EF4-FFF2-40B4-BE49-F238E27FC236}">
                <a16:creationId xmlns:a16="http://schemas.microsoft.com/office/drawing/2014/main" id="{F553EF0E-4D25-34A5-4941-87DDA509DFB9}"/>
              </a:ext>
            </a:extLst>
          </p:cNvPr>
          <p:cNvSpPr txBox="1"/>
          <p:nvPr/>
        </p:nvSpPr>
        <p:spPr>
          <a:xfrm>
            <a:off x="623951" y="595579"/>
            <a:ext cx="4628190" cy="307777"/>
          </a:xfrm>
          <a:prstGeom prst="rect">
            <a:avLst/>
          </a:prstGeom>
          <a:noFill/>
        </p:spPr>
        <p:txBody>
          <a:bodyPr wrap="none" rtlCol="0">
            <a:spAutoFit/>
          </a:bodyPr>
          <a:lstStyle/>
          <a:p>
            <a:r>
              <a:rPr lang="zh-TW" altLang="en-US" sz="1400" dirty="0">
                <a:solidFill>
                  <a:srgbClr val="003399"/>
                </a:solidFill>
              </a:rPr>
              <a:t>也回答了何以</a:t>
            </a:r>
            <a:r>
              <a:rPr lang="zh-TW" altLang="en-US" sz="1400" dirty="0">
                <a:solidFill>
                  <a:srgbClr val="003399"/>
                </a:solidFill>
                <a:highlight>
                  <a:srgbClr val="FFFF00"/>
                </a:highlight>
              </a:rPr>
              <a:t>耐吉</a:t>
            </a:r>
            <a:r>
              <a:rPr lang="zh-TW" altLang="en-US" sz="1400" dirty="0">
                <a:solidFill>
                  <a:srgbClr val="003399"/>
                </a:solidFill>
              </a:rPr>
              <a:t>在</a:t>
            </a:r>
            <a:r>
              <a:rPr lang="zh-TW" altLang="en-US" sz="1400" dirty="0">
                <a:solidFill>
                  <a:srgbClr val="003399"/>
                </a:solidFill>
                <a:highlight>
                  <a:srgbClr val="FFFF00"/>
                </a:highlight>
              </a:rPr>
              <a:t>年輕人</a:t>
            </a:r>
            <a:r>
              <a:rPr lang="zh-TW" altLang="en-US" sz="1400" dirty="0">
                <a:solidFill>
                  <a:srgbClr val="003399"/>
                </a:solidFill>
              </a:rPr>
              <a:t>中持續</a:t>
            </a:r>
            <a:r>
              <a:rPr lang="zh-TW" altLang="en-US" sz="1400" dirty="0">
                <a:solidFill>
                  <a:srgbClr val="003399"/>
                </a:solidFill>
                <a:highlight>
                  <a:srgbClr val="FFFF00"/>
                </a:highlight>
              </a:rPr>
              <a:t>取得巨大成功的品牌</a:t>
            </a:r>
            <a:r>
              <a:rPr lang="en-US" altLang="zh-TW" sz="1400" dirty="0">
                <a:solidFill>
                  <a:srgbClr val="003399"/>
                </a:solidFill>
              </a:rPr>
              <a:t>...</a:t>
            </a:r>
            <a:endParaRPr lang="zh-TW" altLang="en-US" sz="1400" dirty="0">
              <a:solidFill>
                <a:srgbClr val="0033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A8F6932-462B-F4C0-6A03-F903F89F9924}"/>
              </a:ext>
            </a:extLst>
          </p:cNvPr>
          <p:cNvSpPr>
            <a:spLocks noGrp="1" noChangeArrowheads="1"/>
          </p:cNvSpPr>
          <p:nvPr>
            <p:ph type="title"/>
          </p:nvPr>
        </p:nvSpPr>
        <p:spPr>
          <a:xfrm>
            <a:off x="77638" y="0"/>
            <a:ext cx="11982090" cy="491706"/>
          </a:xfrm>
          <a:solidFill>
            <a:srgbClr val="08045C"/>
          </a:solidFill>
        </p:spPr>
        <p:txBody>
          <a:bodyPr>
            <a:normAutofit fontScale="90000"/>
          </a:bodyPr>
          <a:lstStyle/>
          <a:p>
            <a:r>
              <a:rPr lang="en-US" altLang="zh-TW" sz="3200" dirty="0">
                <a:solidFill>
                  <a:schemeClr val="bg1"/>
                </a:solidFill>
                <a:ea typeface="新細明體" panose="02020500000000000000" pitchFamily="18" charset="-120"/>
              </a:rPr>
              <a:t>           </a:t>
            </a:r>
            <a:r>
              <a:rPr lang="en-US" altLang="zh-TW" sz="1800" dirty="0">
                <a:solidFill>
                  <a:schemeClr val="bg1"/>
                </a:solidFill>
                <a:latin typeface="Tahoma" panose="020B0604030504040204" pitchFamily="34" charset="0"/>
                <a:ea typeface="新細明體" panose="02020500000000000000" pitchFamily="18" charset="-120"/>
              </a:rPr>
              <a:t>Augmented Reality(</a:t>
            </a:r>
            <a:r>
              <a:rPr lang="zh-TW" altLang="en-US" sz="1800" dirty="0">
                <a:solidFill>
                  <a:schemeClr val="bg1"/>
                </a:solidFill>
                <a:latin typeface="Tahoma" panose="020B0604030504040204" pitchFamily="34" charset="0"/>
                <a:ea typeface="新細明體" panose="02020500000000000000" pitchFamily="18" charset="-120"/>
              </a:rPr>
              <a:t>擴增實境</a:t>
            </a:r>
            <a:r>
              <a:rPr lang="en-US" altLang="zh-TW" sz="1800"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ea typeface="新細明體" panose="02020500000000000000" pitchFamily="18" charset="-120"/>
              </a:rPr>
              <a:t>  -</a:t>
            </a:r>
            <a:r>
              <a:rPr lang="zh-TW" altLang="zh-TW" sz="1800" dirty="0">
                <a:solidFill>
                  <a:schemeClr val="bg1"/>
                </a:solidFill>
                <a:latin typeface="Tahoma" panose="020B0604030504040204" pitchFamily="34" charset="0"/>
                <a:ea typeface="新細明體" panose="02020500000000000000" pitchFamily="18" charset="-120"/>
              </a:rPr>
              <a:t>幫助消費者購買符合自身需求的產品</a:t>
            </a:r>
            <a:endParaRPr lang="en-US" altLang="zh-TW" sz="2000" dirty="0">
              <a:solidFill>
                <a:schemeClr val="bg1"/>
              </a:solidFill>
              <a:latin typeface="Tahoma" panose="020B0604030504040204" pitchFamily="34" charset="0"/>
              <a:ea typeface="新細明體" panose="02020500000000000000" pitchFamily="18" charset="-120"/>
            </a:endParaRPr>
          </a:p>
        </p:txBody>
      </p:sp>
      <p:sp>
        <p:nvSpPr>
          <p:cNvPr id="55299" name="Rectangle 3">
            <a:extLst>
              <a:ext uri="{FF2B5EF4-FFF2-40B4-BE49-F238E27FC236}">
                <a16:creationId xmlns:a16="http://schemas.microsoft.com/office/drawing/2014/main" id="{81DCC364-1130-006F-89DA-7022E4D6F31E}"/>
              </a:ext>
            </a:extLst>
          </p:cNvPr>
          <p:cNvSpPr>
            <a:spLocks noGrp="1" noChangeArrowheads="1"/>
          </p:cNvSpPr>
          <p:nvPr>
            <p:ph idx="1"/>
          </p:nvPr>
        </p:nvSpPr>
        <p:spPr>
          <a:xfrm>
            <a:off x="345058" y="577971"/>
            <a:ext cx="11326482" cy="6098875"/>
          </a:xfrm>
        </p:spPr>
        <p:txBody>
          <a:bodyPr>
            <a:normAutofit/>
          </a:bodyPr>
          <a:lstStyle/>
          <a:p>
            <a:pPr marL="0" lvl="1" indent="0">
              <a:spcAft>
                <a:spcPts val="1200"/>
              </a:spcAft>
              <a:buNone/>
              <a:defRPr/>
            </a:pPr>
            <a:r>
              <a:rPr lang="zh-TW" altLang="en-US" sz="1400" b="1" dirty="0">
                <a:ea typeface="新細明體" pitchFamily="18" charset="-120"/>
              </a:rPr>
              <a:t> </a:t>
            </a:r>
            <a:r>
              <a:rPr lang="en-US" altLang="zh-TW" sz="1800" dirty="0">
                <a:ea typeface="新細明體" pitchFamily="18" charset="-120"/>
              </a:rPr>
              <a:t>(1017.22) </a:t>
            </a:r>
            <a:r>
              <a:rPr lang="zh-TW" altLang="zh-TW" sz="1600" b="1" dirty="0">
                <a:ea typeface="新細明體" pitchFamily="18" charset="-120"/>
              </a:rPr>
              <a:t>商業興觀點／善用擴增實境 </a:t>
            </a:r>
            <a:r>
              <a:rPr lang="zh-TW" altLang="zh-TW" sz="1600" b="1" dirty="0">
                <a:highlight>
                  <a:srgbClr val="FFFF00"/>
                </a:highlight>
                <a:ea typeface="新細明體" pitchFamily="18" charset="-120"/>
              </a:rPr>
              <a:t>了解消費者需求</a:t>
            </a:r>
            <a:r>
              <a:rPr lang="zh-TW" altLang="en-US" sz="1600" b="1" dirty="0">
                <a:highlight>
                  <a:srgbClr val="FFFF00"/>
                </a:highlight>
                <a:ea typeface="新細明體" pitchFamily="18" charset="-120"/>
              </a:rPr>
              <a:t>   </a:t>
            </a:r>
            <a:r>
              <a:rPr lang="en-US" altLang="zh-TW" sz="1600" b="1" dirty="0">
                <a:ea typeface="新細明體" pitchFamily="18" charset="-120"/>
              </a:rPr>
              <a:t>AR : </a:t>
            </a:r>
            <a:r>
              <a:rPr lang="zh-TW" altLang="en-US" sz="1600" b="1" dirty="0">
                <a:ea typeface="新細明體" pitchFamily="18" charset="-120"/>
              </a:rPr>
              <a:t>內容提供者 </a:t>
            </a:r>
            <a:r>
              <a:rPr lang="en-US" altLang="zh-TW" sz="1600" b="1" dirty="0">
                <a:ea typeface="新細明體" pitchFamily="18" charset="-120"/>
              </a:rPr>
              <a:t>+</a:t>
            </a:r>
            <a:r>
              <a:rPr lang="zh-TW" altLang="en-US" sz="1600" b="1" dirty="0">
                <a:ea typeface="新細明體" pitchFamily="18" charset="-120"/>
              </a:rPr>
              <a:t> 市場創造</a:t>
            </a:r>
            <a:r>
              <a:rPr lang="zh-TW" altLang="en-US" sz="1600" b="1" dirty="0">
                <a:highlight>
                  <a:srgbClr val="FFFF00"/>
                </a:highlight>
                <a:ea typeface="新細明體" panose="02020500000000000000" pitchFamily="18" charset="-120"/>
              </a:rPr>
              <a:t>者  </a:t>
            </a:r>
            <a:r>
              <a:rPr lang="en-US" altLang="zh-TW" sz="1600" b="1" dirty="0">
                <a:highlight>
                  <a:srgbClr val="FFFF00"/>
                </a:highlight>
                <a:ea typeface="新細明體" panose="02020500000000000000" pitchFamily="18" charset="-120"/>
              </a:rPr>
              <a:t>+</a:t>
            </a:r>
            <a:r>
              <a:rPr lang="zh-TW" altLang="en-US" sz="2000" dirty="0">
                <a:ea typeface="新細明體" pitchFamily="18" charset="-120"/>
              </a:rPr>
              <a:t> </a:t>
            </a:r>
            <a:r>
              <a:rPr lang="zh-TW" altLang="zh-TW" sz="1600" b="1" dirty="0">
                <a:solidFill>
                  <a:srgbClr val="FF0000"/>
                </a:solidFill>
                <a:ea typeface="新細明體" pitchFamily="18" charset="-120"/>
              </a:rPr>
              <a:t>了解消費者需求</a:t>
            </a:r>
            <a:r>
              <a:rPr lang="zh-TW" altLang="en-US" sz="1600" b="1" dirty="0">
                <a:solidFill>
                  <a:srgbClr val="FF0000"/>
                </a:solidFill>
                <a:ea typeface="新細明體" pitchFamily="18" charset="-120"/>
              </a:rPr>
              <a:t> </a:t>
            </a:r>
            <a:endParaRPr lang="en-US" altLang="zh-TW" sz="1600" b="1" dirty="0">
              <a:ea typeface="新細明體" pitchFamily="18" charset="-120"/>
            </a:endParaRPr>
          </a:p>
          <a:p>
            <a:pPr marL="0" lvl="1" indent="0">
              <a:spcAft>
                <a:spcPts val="1200"/>
              </a:spcAft>
              <a:buNone/>
              <a:defRPr/>
            </a:pPr>
            <a:r>
              <a:rPr lang="zh-TW" altLang="en-US" sz="2100" b="1" dirty="0">
                <a:solidFill>
                  <a:srgbClr val="003399"/>
                </a:solidFill>
                <a:ea typeface="新細明體" pitchFamily="18" charset="-120"/>
              </a:rPr>
              <a:t>  </a:t>
            </a:r>
            <a:r>
              <a:rPr lang="zh-TW" altLang="zh-TW" sz="2100" dirty="0">
                <a:solidFill>
                  <a:srgbClr val="003399"/>
                </a:solidFill>
                <a:ea typeface="Calibri" panose="020F0502020204030204" pitchFamily="34" charset="0"/>
                <a:cs typeface="Mangal" panose="02040503050203030202" pitchFamily="18" charset="0"/>
              </a:rPr>
              <a:t> </a:t>
            </a:r>
            <a:r>
              <a:rPr lang="zh-TW" altLang="en-US" sz="2100" dirty="0">
                <a:solidFill>
                  <a:srgbClr val="003399"/>
                </a:solidFill>
                <a:ea typeface="Calibri" panose="020F0502020204030204" pitchFamily="34" charset="0"/>
                <a:cs typeface="Mangal" panose="02040503050203030202" pitchFamily="18" charset="0"/>
              </a:rPr>
              <a:t>    </a:t>
            </a:r>
            <a:r>
              <a:rPr lang="en-US" altLang="zh-TW" sz="1600" b="1" dirty="0">
                <a:solidFill>
                  <a:srgbClr val="003399"/>
                </a:solidFill>
                <a:highlight>
                  <a:srgbClr val="FFFF00"/>
                </a:highlight>
                <a:ea typeface="新細明體" pitchFamily="18" charset="-120"/>
              </a:rPr>
              <a:t>COVID-19</a:t>
            </a:r>
            <a:r>
              <a:rPr lang="zh-TW" altLang="zh-TW" sz="1600" b="1" dirty="0">
                <a:solidFill>
                  <a:srgbClr val="003399"/>
                </a:solidFill>
                <a:highlight>
                  <a:srgbClr val="FFFF00"/>
                </a:highlight>
                <a:ea typeface="新細明體" pitchFamily="18" charset="-120"/>
              </a:rPr>
              <a:t>疫情大幅降低傳統面對面的銷售模式</a:t>
            </a:r>
            <a:r>
              <a:rPr lang="zh-TW" altLang="zh-TW" sz="1600" b="1" dirty="0">
                <a:solidFill>
                  <a:srgbClr val="003399"/>
                </a:solidFill>
                <a:ea typeface="新細明體" pitchFamily="18" charset="-120"/>
              </a:rPr>
              <a:t>，加速了</a:t>
            </a:r>
            <a:r>
              <a:rPr lang="zh-TW" altLang="zh-TW" sz="1600" b="1" dirty="0">
                <a:solidFill>
                  <a:srgbClr val="003399"/>
                </a:solidFill>
                <a:highlight>
                  <a:srgbClr val="FFFF00"/>
                </a:highlight>
                <a:ea typeface="新細明體" pitchFamily="18" charset="-120"/>
              </a:rPr>
              <a:t>全球數位化</a:t>
            </a:r>
            <a:r>
              <a:rPr lang="zh-TW" altLang="zh-TW" sz="1600" b="1" dirty="0">
                <a:solidFill>
                  <a:srgbClr val="003399"/>
                </a:solidFill>
                <a:ea typeface="新細明體" pitchFamily="18" charset="-120"/>
              </a:rPr>
              <a:t>的進程，除了企業內部相關數據與</a:t>
            </a:r>
            <a:r>
              <a:rPr lang="zh-TW" altLang="zh-TW" sz="1600" b="1" dirty="0">
                <a:solidFill>
                  <a:srgbClr val="003399"/>
                </a:solidFill>
                <a:highlight>
                  <a:srgbClr val="FFFF00"/>
                </a:highlight>
                <a:ea typeface="新細明體" pitchFamily="18" charset="-120"/>
              </a:rPr>
              <a:t>藉由語意分析</a:t>
            </a:r>
            <a:r>
              <a:rPr lang="zh-TW" altLang="zh-TW" sz="1600" b="1" dirty="0">
                <a:solidFill>
                  <a:srgbClr val="003399"/>
                </a:solidFill>
                <a:ea typeface="新細明體" pitchFamily="18" charset="-120"/>
              </a:rPr>
              <a:t>取得的</a:t>
            </a:r>
            <a:r>
              <a:rPr lang="zh-TW" altLang="zh-TW" sz="1600" b="1" dirty="0">
                <a:solidFill>
                  <a:srgbClr val="003399"/>
                </a:solidFill>
                <a:highlight>
                  <a:srgbClr val="FFFF00"/>
                </a:highlight>
                <a:ea typeface="新細明體" pitchFamily="18" charset="-120"/>
              </a:rPr>
              <a:t>消費者分析數據</a:t>
            </a:r>
            <a:r>
              <a:rPr lang="zh-TW" altLang="zh-TW" sz="1600" b="1" dirty="0">
                <a:solidFill>
                  <a:srgbClr val="003399"/>
                </a:solidFill>
                <a:ea typeface="新細明體" pitchFamily="18" charset="-120"/>
              </a:rPr>
              <a:t>外，</a:t>
            </a:r>
            <a:r>
              <a:rPr lang="zh-TW" altLang="zh-TW" sz="1600" b="1" dirty="0">
                <a:solidFill>
                  <a:srgbClr val="003399"/>
                </a:solidFill>
                <a:highlight>
                  <a:srgbClr val="FFFF00"/>
                </a:highlight>
                <a:ea typeface="新細明體" pitchFamily="18" charset="-120"/>
              </a:rPr>
              <a:t>更進一步</a:t>
            </a:r>
            <a:r>
              <a:rPr lang="zh-TW" altLang="en-US" sz="1600" b="1" dirty="0">
                <a:solidFill>
                  <a:srgbClr val="003399"/>
                </a:solidFill>
                <a:highlight>
                  <a:srgbClr val="FFFF00"/>
                </a:highlight>
                <a:ea typeface="新細明體" pitchFamily="18" charset="-120"/>
              </a:rPr>
              <a:t>結合擴增實境（</a:t>
            </a:r>
            <a:r>
              <a:rPr lang="en-US" altLang="zh-TW" sz="1600" b="1" dirty="0">
                <a:solidFill>
                  <a:srgbClr val="003399"/>
                </a:solidFill>
                <a:highlight>
                  <a:srgbClr val="FFFF00"/>
                </a:highlight>
                <a:ea typeface="新細明體" pitchFamily="18" charset="-120"/>
              </a:rPr>
              <a:t>AR</a:t>
            </a:r>
            <a:r>
              <a:rPr lang="zh-TW" altLang="en-US" sz="1600" b="1" dirty="0">
                <a:solidFill>
                  <a:srgbClr val="003399"/>
                </a:solidFill>
                <a:highlight>
                  <a:srgbClr val="FFFF00"/>
                </a:highlight>
                <a:ea typeface="新細明體" pitchFamily="18" charset="-120"/>
              </a:rPr>
              <a:t>）的方式 </a:t>
            </a:r>
            <a:r>
              <a:rPr lang="zh-TW" altLang="zh-TW" sz="1600" b="1" dirty="0">
                <a:solidFill>
                  <a:srgbClr val="003399"/>
                </a:solidFill>
                <a:ea typeface="新細明體" pitchFamily="18" charset="-120"/>
              </a:rPr>
              <a:t>，透過與</a:t>
            </a:r>
            <a:r>
              <a:rPr lang="zh-TW" altLang="zh-TW" sz="1600" b="1" dirty="0">
                <a:solidFill>
                  <a:srgbClr val="003399"/>
                </a:solidFill>
                <a:highlight>
                  <a:srgbClr val="FFFF00"/>
                </a:highlight>
                <a:ea typeface="新細明體" pitchFamily="18" charset="-120"/>
              </a:rPr>
              <a:t>消費者互動</a:t>
            </a:r>
            <a:r>
              <a:rPr lang="zh-TW" altLang="zh-TW" sz="1600" b="1" dirty="0">
                <a:solidFill>
                  <a:srgbClr val="003399"/>
                </a:solidFill>
                <a:ea typeface="新細明體" pitchFamily="18" charset="-120"/>
              </a:rPr>
              <a:t>，</a:t>
            </a:r>
            <a:r>
              <a:rPr lang="zh-TW" altLang="zh-TW" sz="1600" b="1" dirty="0">
                <a:solidFill>
                  <a:srgbClr val="003399"/>
                </a:solidFill>
                <a:highlight>
                  <a:srgbClr val="FFFF00"/>
                </a:highlight>
                <a:ea typeface="新細明體" pitchFamily="18" charset="-120"/>
              </a:rPr>
              <a:t>即時取得消費行為數據</a:t>
            </a:r>
            <a:r>
              <a:rPr lang="zh-TW" altLang="zh-TW" sz="1600" b="1" dirty="0">
                <a:solidFill>
                  <a:srgbClr val="003399"/>
                </a:solidFill>
                <a:ea typeface="新細明體" pitchFamily="18" charset="-120"/>
              </a:rPr>
              <a:t>，讓業者進一步掌握使用者的態度、意向、與偏好，已成為快速消費品產業重點布局的領域。</a:t>
            </a:r>
            <a:endParaRPr lang="en-US" altLang="zh-TW" sz="1600" b="1" dirty="0">
              <a:solidFill>
                <a:srgbClr val="003399"/>
              </a:solidFill>
              <a:ea typeface="新細明體" pitchFamily="18" charset="-120"/>
            </a:endParaRPr>
          </a:p>
          <a:p>
            <a:pPr marL="0" lvl="1" indent="0">
              <a:spcAft>
                <a:spcPts val="1200"/>
              </a:spcAft>
              <a:buNone/>
              <a:defRPr/>
            </a:pPr>
            <a:r>
              <a:rPr lang="zh-TW" altLang="en-US" sz="1600" b="1" dirty="0">
                <a:solidFill>
                  <a:srgbClr val="003399"/>
                </a:solidFill>
                <a:ea typeface="新細明體" pitchFamily="18" charset="-120"/>
              </a:rPr>
              <a:t>         </a:t>
            </a:r>
            <a:r>
              <a:rPr lang="zh-TW" altLang="zh-TW" sz="1600" b="1" dirty="0">
                <a:solidFill>
                  <a:srgbClr val="003399"/>
                </a:solidFill>
                <a:ea typeface="新細明體" pitchFamily="18" charset="-120"/>
              </a:rPr>
              <a:t>根據國際電信設備大廠</a:t>
            </a:r>
            <a:r>
              <a:rPr lang="zh-TW" altLang="en-US" sz="1600" b="1" dirty="0">
                <a:solidFill>
                  <a:srgbClr val="003399"/>
                </a:solidFill>
                <a:ea typeface="新細明體" pitchFamily="18" charset="-120"/>
              </a:rPr>
              <a:t> </a:t>
            </a:r>
            <a:r>
              <a:rPr lang="en-US" altLang="zh-TW" sz="1600" b="1" dirty="0">
                <a:solidFill>
                  <a:srgbClr val="003399"/>
                </a:solidFill>
                <a:ea typeface="新細明體" pitchFamily="18" charset="-120"/>
              </a:rPr>
              <a:t>Ericsson</a:t>
            </a:r>
            <a:r>
              <a:rPr lang="zh-TW" altLang="zh-TW" sz="1600" b="1" dirty="0">
                <a:solidFill>
                  <a:srgbClr val="003399"/>
                </a:solidFill>
                <a:highlight>
                  <a:srgbClr val="FFFF00"/>
                </a:highlight>
                <a:ea typeface="新細明體" pitchFamily="18" charset="-120"/>
              </a:rPr>
              <a:t>消費者行為</a:t>
            </a:r>
            <a:r>
              <a:rPr lang="zh-TW" altLang="zh-TW" sz="1600" b="1" dirty="0">
                <a:solidFill>
                  <a:srgbClr val="003399"/>
                </a:solidFill>
                <a:ea typeface="新細明體" pitchFamily="18" charset="-120"/>
              </a:rPr>
              <a:t>研究室的報告指出，「透過調查全球</a:t>
            </a:r>
            <a:r>
              <a:rPr lang="zh-TW" altLang="zh-TW" sz="1600" b="1" dirty="0">
                <a:solidFill>
                  <a:srgbClr val="003399"/>
                </a:solidFill>
                <a:highlight>
                  <a:srgbClr val="FFFF00"/>
                </a:highlight>
                <a:ea typeface="新細明體" pitchFamily="18" charset="-120"/>
              </a:rPr>
              <a:t>早期使用</a:t>
            </a:r>
            <a:r>
              <a:rPr lang="en-US" altLang="zh-TW" sz="1600" b="1" dirty="0">
                <a:solidFill>
                  <a:srgbClr val="003399"/>
                </a:solidFill>
                <a:highlight>
                  <a:srgbClr val="FFFF00"/>
                </a:highlight>
                <a:ea typeface="新細明體" pitchFamily="18" charset="-120"/>
              </a:rPr>
              <a:t>AR</a:t>
            </a:r>
            <a:r>
              <a:rPr lang="zh-TW" altLang="zh-TW" sz="1600" b="1" dirty="0">
                <a:solidFill>
                  <a:srgbClr val="003399"/>
                </a:solidFill>
                <a:highlight>
                  <a:srgbClr val="FFFF00"/>
                </a:highlight>
                <a:ea typeface="新細明體" pitchFamily="18" charset="-120"/>
              </a:rPr>
              <a:t>（擴增實境）、</a:t>
            </a:r>
            <a:r>
              <a:rPr lang="en-US" altLang="zh-TW" sz="1600" b="1" dirty="0">
                <a:solidFill>
                  <a:srgbClr val="003399"/>
                </a:solidFill>
                <a:highlight>
                  <a:srgbClr val="FFFF00"/>
                </a:highlight>
                <a:ea typeface="新細明體" pitchFamily="18" charset="-120"/>
              </a:rPr>
              <a:t>VR</a:t>
            </a:r>
            <a:r>
              <a:rPr lang="zh-TW" altLang="zh-TW" sz="1600" b="1" dirty="0">
                <a:solidFill>
                  <a:srgbClr val="003399"/>
                </a:solidFill>
                <a:highlight>
                  <a:srgbClr val="FFFF00"/>
                </a:highlight>
                <a:ea typeface="新細明體" pitchFamily="18" charset="-120"/>
              </a:rPr>
              <a:t>（虛擬實境）</a:t>
            </a:r>
            <a:r>
              <a:rPr lang="zh-TW" altLang="zh-TW" sz="1600" b="1" dirty="0">
                <a:solidFill>
                  <a:srgbClr val="003399"/>
                </a:solidFill>
                <a:ea typeface="新細明體" pitchFamily="18" charset="-120"/>
              </a:rPr>
              <a:t>和</a:t>
            </a:r>
            <a:r>
              <a:rPr lang="zh-TW" altLang="zh-TW" sz="1600" b="1" dirty="0">
                <a:solidFill>
                  <a:srgbClr val="003399"/>
                </a:solidFill>
                <a:highlight>
                  <a:srgbClr val="FFFF00"/>
                </a:highlight>
                <a:ea typeface="新細明體" pitchFamily="18" charset="-120"/>
              </a:rPr>
              <a:t>數位助理</a:t>
            </a:r>
            <a:r>
              <a:rPr lang="zh-TW" altLang="zh-TW" sz="1600" b="1" dirty="0">
                <a:solidFill>
                  <a:srgbClr val="003399"/>
                </a:solidFill>
                <a:ea typeface="新細明體" pitchFamily="18" charset="-120"/>
              </a:rPr>
              <a:t>的</a:t>
            </a:r>
            <a:r>
              <a:rPr lang="zh-TW" altLang="zh-TW" sz="1600" b="1" dirty="0">
                <a:solidFill>
                  <a:srgbClr val="003399"/>
                </a:solidFill>
                <a:highlight>
                  <a:srgbClr val="FFFF00"/>
                </a:highlight>
                <a:ea typeface="新細明體" pitchFamily="18" charset="-120"/>
              </a:rPr>
              <a:t>科技嘗鮮者</a:t>
            </a:r>
            <a:r>
              <a:rPr lang="zh-TW" altLang="zh-TW" sz="1600" b="1" dirty="0">
                <a:solidFill>
                  <a:srgbClr val="003399"/>
                </a:solidFill>
                <a:ea typeface="新細明體" pitchFamily="18" charset="-120"/>
              </a:rPr>
              <a:t>對未來的期望和預測，消費者認為</a:t>
            </a:r>
            <a:r>
              <a:rPr lang="zh-TW" altLang="zh-TW" sz="1600" b="1" dirty="0">
                <a:solidFill>
                  <a:srgbClr val="003399"/>
                </a:solidFill>
                <a:highlight>
                  <a:srgbClr val="FFFF00"/>
                </a:highlight>
                <a:ea typeface="新細明體" pitchFamily="18" charset="-120"/>
              </a:rPr>
              <a:t>透過運用</a:t>
            </a:r>
            <a:r>
              <a:rPr lang="en-US" altLang="zh-TW" sz="1600" b="1" dirty="0">
                <a:solidFill>
                  <a:srgbClr val="003399"/>
                </a:solidFill>
                <a:highlight>
                  <a:srgbClr val="FFFF00"/>
                </a:highlight>
                <a:ea typeface="新細明體" pitchFamily="18" charset="-120"/>
              </a:rPr>
              <a:t>AR/VR</a:t>
            </a:r>
            <a:r>
              <a:rPr lang="zh-TW" altLang="zh-TW" sz="1600" b="1" dirty="0">
                <a:solidFill>
                  <a:srgbClr val="003399"/>
                </a:solidFill>
                <a:highlight>
                  <a:srgbClr val="FFFF00"/>
                </a:highlight>
                <a:ea typeface="新細明體" pitchFamily="18" charset="-120"/>
              </a:rPr>
              <a:t>技術先行體驗</a:t>
            </a:r>
            <a:r>
              <a:rPr lang="zh-TW" altLang="zh-TW" sz="1600" b="1" dirty="0">
                <a:solidFill>
                  <a:srgbClr val="003399"/>
                </a:solidFill>
                <a:ea typeface="新細明體" pitchFamily="18" charset="-120"/>
              </a:rPr>
              <a:t>，進而幫助</a:t>
            </a:r>
            <a:r>
              <a:rPr lang="zh-TW" altLang="zh-TW" sz="1600" b="1" dirty="0">
                <a:solidFill>
                  <a:srgbClr val="003399"/>
                </a:solidFill>
                <a:highlight>
                  <a:srgbClr val="FFFF00"/>
                </a:highlight>
                <a:ea typeface="新細明體" pitchFamily="18" charset="-120"/>
              </a:rPr>
              <a:t>消費者購買符合自身需求</a:t>
            </a:r>
            <a:r>
              <a:rPr lang="zh-TW" altLang="zh-TW" sz="1600" b="1" dirty="0">
                <a:solidFill>
                  <a:srgbClr val="003399"/>
                </a:solidFill>
                <a:ea typeface="新細明體" pitchFamily="18" charset="-120"/>
              </a:rPr>
              <a:t>的產品」。</a:t>
            </a:r>
            <a:endParaRPr lang="en-US" altLang="zh-TW" sz="1600" b="1" dirty="0">
              <a:solidFill>
                <a:srgbClr val="003399"/>
              </a:solidFill>
              <a:ea typeface="新細明體" pitchFamily="18" charset="-120"/>
            </a:endParaRPr>
          </a:p>
          <a:p>
            <a:pPr marL="0" lvl="1" indent="0">
              <a:spcAft>
                <a:spcPts val="1200"/>
              </a:spcAft>
              <a:buNone/>
              <a:defRPr/>
            </a:pPr>
            <a:r>
              <a:rPr lang="zh-TW" altLang="en-US" sz="1600" dirty="0"/>
              <a:t>      透過 </a:t>
            </a:r>
            <a:r>
              <a:rPr lang="en-US" altLang="zh-TW" sz="1600" dirty="0"/>
              <a:t>AR </a:t>
            </a:r>
            <a:r>
              <a:rPr lang="zh-TW" altLang="en-US" sz="1600" dirty="0"/>
              <a:t>應用（例如，虛擬試穿鞋子 ），企業不再只是知道「某人買了某產品」，而是可以得知態度</a:t>
            </a:r>
            <a:r>
              <a:rPr lang="zh-TW" altLang="en-US" sz="1600"/>
              <a:t>與意向、 </a:t>
            </a:r>
            <a:r>
              <a:rPr lang="zh-TW" altLang="en-US" sz="1600" dirty="0"/>
              <a:t>真實環境偏好 實時互動數據 ：</a:t>
            </a:r>
            <a:endParaRPr lang="en-US" altLang="zh-TW" sz="1600" dirty="0"/>
          </a:p>
          <a:p>
            <a:pPr marL="0" lvl="1" indent="0">
              <a:spcAft>
                <a:spcPts val="1200"/>
              </a:spcAft>
              <a:buNone/>
              <a:defRPr/>
            </a:pPr>
            <a:r>
              <a:rPr lang="zh-TW" altLang="en-US" sz="1600" dirty="0"/>
              <a:t>     </a:t>
            </a:r>
            <a:r>
              <a:rPr lang="en-US" altLang="zh-TW" sz="1600" dirty="0"/>
              <a:t>AR </a:t>
            </a:r>
            <a:r>
              <a:rPr lang="zh-TW" altLang="en-US" sz="1600" dirty="0"/>
              <a:t>記錄的「過程」是一系列細微、連續且主動的數位互動</a:t>
            </a:r>
            <a:r>
              <a:rPr lang="zh-TW" altLang="zh-TW" sz="1600" b="1" dirty="0">
                <a:solidFill>
                  <a:srgbClr val="003399"/>
                </a:solidFill>
              </a:rPr>
              <a:t>。</a:t>
            </a:r>
            <a:r>
              <a:rPr lang="zh-TW" altLang="en-US" sz="1600" dirty="0"/>
              <a:t>從試穿時間和頻率，到「更換顏色」、 「調整尺寸」點擊次數</a:t>
            </a:r>
            <a:endParaRPr lang="en-US" altLang="zh-TW" sz="1600" dirty="0"/>
          </a:p>
          <a:p>
            <a:pPr marL="0" lvl="1" indent="0">
              <a:spcAft>
                <a:spcPts val="1200"/>
              </a:spcAft>
              <a:buNone/>
              <a:defRPr/>
            </a:pPr>
            <a:r>
              <a:rPr lang="zh-TW" altLang="en-US" sz="1600" b="1" dirty="0">
                <a:solidFill>
                  <a:srgbClr val="003399"/>
                </a:solidFill>
                <a:ea typeface="新細明體" pitchFamily="18" charset="-120"/>
              </a:rPr>
              <a:t>         </a:t>
            </a:r>
            <a:r>
              <a:rPr lang="zh-TW" altLang="zh-TW" sz="1600" b="1" dirty="0">
                <a:solidFill>
                  <a:srgbClr val="003399"/>
                </a:solidFill>
                <a:highlight>
                  <a:srgbClr val="FFFF00"/>
                </a:highlight>
                <a:ea typeface="新細明體" pitchFamily="18" charset="-120"/>
              </a:rPr>
              <a:t>國內也有收納產品業者</a:t>
            </a:r>
            <a:r>
              <a:rPr lang="zh-TW" altLang="zh-TW" sz="1600" b="1" dirty="0">
                <a:solidFill>
                  <a:srgbClr val="003399"/>
                </a:solidFill>
                <a:ea typeface="新細明體" pitchFamily="18" charset="-120"/>
              </a:rPr>
              <a:t>注意到此一趨勢，藉由</a:t>
            </a:r>
            <a:r>
              <a:rPr lang="zh-TW" altLang="en-US" sz="1600" b="1" dirty="0">
                <a:solidFill>
                  <a:srgbClr val="003399"/>
                </a:solidFill>
                <a:ea typeface="新細明體" pitchFamily="18" charset="-120"/>
              </a:rPr>
              <a:t> </a:t>
            </a:r>
            <a:r>
              <a:rPr lang="en-US" altLang="zh-TW" sz="1600" b="1" dirty="0">
                <a:solidFill>
                  <a:srgbClr val="003399"/>
                </a:solidFill>
                <a:ea typeface="新細明體" pitchFamily="18" charset="-120"/>
              </a:rPr>
              <a:t>AR</a:t>
            </a:r>
            <a:r>
              <a:rPr lang="zh-TW" altLang="zh-TW" sz="1600" b="1" dirty="0">
                <a:solidFill>
                  <a:srgbClr val="003399"/>
                </a:solidFill>
                <a:ea typeface="新細明體" pitchFamily="18" charset="-120"/>
              </a:rPr>
              <a:t>讓消費者</a:t>
            </a:r>
            <a:r>
              <a:rPr lang="zh-TW" altLang="zh-TW" sz="1600" b="1" dirty="0">
                <a:solidFill>
                  <a:srgbClr val="003399"/>
                </a:solidFill>
                <a:highlight>
                  <a:srgbClr val="FFFF00"/>
                </a:highlight>
                <a:ea typeface="新細明體" pitchFamily="18" charset="-120"/>
              </a:rPr>
              <a:t>先行體驗產品</a:t>
            </a:r>
            <a:r>
              <a:rPr lang="zh-TW" altLang="zh-TW" sz="1600" b="1" dirty="0">
                <a:solidFill>
                  <a:srgbClr val="003399"/>
                </a:solidFill>
                <a:ea typeface="新細明體" pitchFamily="18" charset="-120"/>
              </a:rPr>
              <a:t>擺放的感覺，讓使用者根據實際環境的需求，放大、縮小產品的尺寸或是改變產品的</a:t>
            </a:r>
            <a:r>
              <a:rPr lang="zh-TW" altLang="zh-TW" sz="1600" b="1" dirty="0">
                <a:solidFill>
                  <a:srgbClr val="003399"/>
                </a:solidFill>
                <a:highlight>
                  <a:srgbClr val="FFFF00"/>
                </a:highlight>
                <a:ea typeface="新細明體" pitchFamily="18" charset="-120"/>
              </a:rPr>
              <a:t>外觀顏色與材質功能</a:t>
            </a:r>
            <a:r>
              <a:rPr lang="zh-TW" altLang="zh-TW" sz="1600" b="1" dirty="0">
                <a:solidFill>
                  <a:srgbClr val="003399"/>
                </a:solidFill>
                <a:ea typeface="新細明體" pitchFamily="18" charset="-120"/>
              </a:rPr>
              <a:t>，另外也可以了解消費者使用產品的目的與環境。</a:t>
            </a:r>
            <a:endParaRPr lang="en-US" altLang="zh-TW" sz="1600" b="1" dirty="0">
              <a:solidFill>
                <a:srgbClr val="003399"/>
              </a:solidFill>
              <a:ea typeface="新細明體" pitchFamily="18" charset="-120"/>
            </a:endParaRPr>
          </a:p>
          <a:p>
            <a:pPr marL="0" indent="0" algn="just" latinLnBrk="1">
              <a:buNone/>
              <a:defRPr/>
            </a:pPr>
            <a:r>
              <a:rPr lang="en-US" altLang="zh-TW" sz="1600" b="1" dirty="0">
                <a:solidFill>
                  <a:srgbClr val="003399"/>
                </a:solidFill>
                <a:ea typeface="新細明體" pitchFamily="18" charset="-120"/>
              </a:rPr>
              <a:t>      </a:t>
            </a:r>
            <a:r>
              <a:rPr lang="zh-TW" altLang="en-US" sz="1600" b="1" dirty="0">
                <a:solidFill>
                  <a:srgbClr val="003399"/>
                </a:solidFill>
                <a:ea typeface="新細明體" pitchFamily="18" charset="-120"/>
              </a:rPr>
              <a:t>   </a:t>
            </a:r>
            <a:r>
              <a:rPr lang="zh-TW" altLang="zh-TW" sz="1600" b="1" dirty="0">
                <a:solidFill>
                  <a:srgbClr val="003399"/>
                </a:solidFill>
                <a:ea typeface="新細明體" pitchFamily="18" charset="-120"/>
              </a:rPr>
              <a:t>透過上述方式，業者可以收集到</a:t>
            </a:r>
            <a:r>
              <a:rPr lang="zh-TW" altLang="zh-TW" sz="1600" b="1" dirty="0">
                <a:solidFill>
                  <a:srgbClr val="003399"/>
                </a:solidFill>
                <a:highlight>
                  <a:srgbClr val="FFFF00"/>
                </a:highlight>
                <a:ea typeface="新細明體" pitchFamily="18" charset="-120"/>
              </a:rPr>
              <a:t>使用者</a:t>
            </a:r>
            <a:r>
              <a:rPr lang="zh-TW" altLang="zh-TW" sz="1600" b="1" dirty="0">
                <a:solidFill>
                  <a:srgbClr val="003399"/>
                </a:solidFill>
                <a:ea typeface="新細明體" pitchFamily="18" charset="-120"/>
              </a:rPr>
              <a:t>對於</a:t>
            </a:r>
            <a:r>
              <a:rPr lang="zh-TW" altLang="zh-TW" sz="1600" b="1" dirty="0">
                <a:solidFill>
                  <a:srgbClr val="003399"/>
                </a:solidFill>
                <a:highlight>
                  <a:srgbClr val="FFFF00"/>
                </a:highlight>
                <a:ea typeface="新細明體" pitchFamily="18" charset="-120"/>
              </a:rPr>
              <a:t>收納產品</a:t>
            </a:r>
            <a:r>
              <a:rPr lang="zh-TW" altLang="zh-TW" sz="1600" b="1" dirty="0">
                <a:solidFill>
                  <a:srgbClr val="003399"/>
                </a:solidFill>
                <a:ea typeface="新細明體" pitchFamily="18" charset="-120"/>
              </a:rPr>
              <a:t>可能之消費需求，以及消費後使用行為數據。這些數據可進一步</a:t>
            </a:r>
            <a:r>
              <a:rPr lang="zh-TW" altLang="zh-TW" sz="1600" b="1" dirty="0">
                <a:solidFill>
                  <a:srgbClr val="003399"/>
                </a:solidFill>
                <a:highlight>
                  <a:srgbClr val="FFFF00"/>
                </a:highlight>
                <a:ea typeface="新細明體" pitchFamily="18" charset="-120"/>
              </a:rPr>
              <a:t>回饋至研發與製造流程中</a:t>
            </a:r>
            <a:r>
              <a:rPr lang="zh-TW" altLang="zh-TW" sz="1600" b="1" dirty="0">
                <a:solidFill>
                  <a:srgbClr val="003399"/>
                </a:solidFill>
                <a:ea typeface="新細明體" pitchFamily="18" charset="-120"/>
              </a:rPr>
              <a:t>，建立消費者與研發製造直接的連結，並讓產品設計人員快速瞭解消費者的實際需求，透過決策模型的建立，提供研發單位系統化調整產品設計方向，例如，該公司的</a:t>
            </a:r>
            <a:r>
              <a:rPr lang="zh-TW" altLang="zh-TW" sz="1600" b="1" dirty="0">
                <a:solidFill>
                  <a:srgbClr val="003399"/>
                </a:solidFill>
                <a:highlight>
                  <a:srgbClr val="FFFF00"/>
                </a:highlight>
                <a:ea typeface="新細明體" pitchFamily="18" charset="-120"/>
              </a:rPr>
              <a:t>側開折疊收納箱就是透過上述流程開發的明星產品</a:t>
            </a:r>
            <a:r>
              <a:rPr lang="zh-TW" altLang="zh-TW" sz="1600" b="1" dirty="0">
                <a:solidFill>
                  <a:srgbClr val="003399"/>
                </a:solidFill>
                <a:ea typeface="新細明體" pitchFamily="18" charset="-120"/>
              </a:rPr>
              <a:t>。</a:t>
            </a:r>
            <a:endParaRPr lang="en-US" altLang="zh-TW" sz="1600" b="1" dirty="0">
              <a:solidFill>
                <a:srgbClr val="003399"/>
              </a:solidFill>
              <a:ea typeface="新細明體" pitchFamily="18" charset="-120"/>
            </a:endParaRPr>
          </a:p>
          <a:p>
            <a:pPr marL="0" indent="0" algn="just" latinLnBrk="1">
              <a:buNone/>
              <a:defRPr/>
            </a:pPr>
            <a:endParaRPr lang="zh-TW" altLang="zh-TW" sz="1600" b="1" dirty="0">
              <a:solidFill>
                <a:srgbClr val="003399"/>
              </a:solidFill>
              <a:ea typeface="新細明體" pitchFamily="18" charset="-120"/>
            </a:endParaRPr>
          </a:p>
          <a:p>
            <a:pPr marL="0" indent="0">
              <a:buNone/>
              <a:defRPr/>
            </a:pPr>
            <a:r>
              <a:rPr lang="en-US" altLang="zh-TW" sz="1600" b="1" dirty="0">
                <a:solidFill>
                  <a:srgbClr val="003399"/>
                </a:solidFill>
                <a:ea typeface="新細明體" pitchFamily="18" charset="-120"/>
              </a:rPr>
              <a:t>     </a:t>
            </a:r>
            <a:r>
              <a:rPr lang="zh-TW" altLang="en-US" sz="1600" b="1" dirty="0">
                <a:solidFill>
                  <a:srgbClr val="003399"/>
                </a:solidFill>
                <a:ea typeface="新細明體" pitchFamily="18" charset="-120"/>
              </a:rPr>
              <a:t>  </a:t>
            </a:r>
            <a:r>
              <a:rPr lang="en-US" altLang="zh-TW" sz="1600" b="1" dirty="0">
                <a:solidFill>
                  <a:srgbClr val="003399"/>
                </a:solidFill>
                <a:ea typeface="新細明體" pitchFamily="18" charset="-120"/>
              </a:rPr>
              <a:t> </a:t>
            </a:r>
            <a:r>
              <a:rPr lang="zh-TW" altLang="zh-TW" sz="1600" b="1" dirty="0">
                <a:solidFill>
                  <a:srgbClr val="003399"/>
                </a:solidFill>
                <a:ea typeface="新細明體" pitchFamily="18" charset="-120"/>
              </a:rPr>
              <a:t>首先設計部門</a:t>
            </a:r>
            <a:r>
              <a:rPr lang="zh-TW" altLang="zh-TW" sz="1600" b="1" dirty="0">
                <a:solidFill>
                  <a:srgbClr val="003399"/>
                </a:solidFill>
                <a:highlight>
                  <a:srgbClr val="FFFF00"/>
                </a:highlight>
                <a:ea typeface="新細明體" pitchFamily="18" charset="-120"/>
              </a:rPr>
              <a:t>提出折疊收納箱的初步設計，</a:t>
            </a:r>
            <a:r>
              <a:rPr lang="zh-TW" altLang="zh-TW" sz="1600" b="1" dirty="0">
                <a:solidFill>
                  <a:srgbClr val="003399"/>
                </a:solidFill>
                <a:ea typeface="新細明體" pitchFamily="18" charset="-120"/>
              </a:rPr>
              <a:t>之後</a:t>
            </a:r>
            <a:r>
              <a:rPr lang="zh-TW" altLang="zh-TW" sz="1600" b="1" dirty="0">
                <a:solidFill>
                  <a:srgbClr val="003399"/>
                </a:solidFill>
                <a:highlight>
                  <a:srgbClr val="FFFF00"/>
                </a:highlight>
                <a:ea typeface="新細明體" pitchFamily="18" charset="-120"/>
              </a:rPr>
              <a:t>透過</a:t>
            </a:r>
            <a:r>
              <a:rPr lang="zh-TW" altLang="en-US" sz="1600" b="1" dirty="0">
                <a:solidFill>
                  <a:srgbClr val="003399"/>
                </a:solidFill>
                <a:highlight>
                  <a:srgbClr val="FFFF00"/>
                </a:highlight>
                <a:ea typeface="新細明體" pitchFamily="18" charset="-120"/>
              </a:rPr>
              <a:t> </a:t>
            </a:r>
            <a:r>
              <a:rPr lang="en-US" altLang="zh-TW" sz="1600" b="1" dirty="0">
                <a:solidFill>
                  <a:srgbClr val="003399"/>
                </a:solidFill>
                <a:highlight>
                  <a:srgbClr val="FFFF00"/>
                </a:highlight>
                <a:ea typeface="新細明體" pitchFamily="18" charset="-120"/>
              </a:rPr>
              <a:t>AR</a:t>
            </a:r>
            <a:r>
              <a:rPr lang="zh-TW" altLang="zh-TW" sz="1600" b="1" dirty="0">
                <a:solidFill>
                  <a:srgbClr val="003399"/>
                </a:solidFill>
                <a:highlight>
                  <a:srgbClr val="FFFF00"/>
                </a:highlight>
                <a:ea typeface="新細明體" pitchFamily="18" charset="-120"/>
              </a:rPr>
              <a:t>讓消費者先行體驗，取得消費者可能使用該產品的情境</a:t>
            </a:r>
            <a:r>
              <a:rPr lang="zh-TW" altLang="zh-TW" sz="1600" b="1" dirty="0">
                <a:solidFill>
                  <a:srgbClr val="003399"/>
                </a:solidFill>
                <a:ea typeface="新細明體" pitchFamily="18" charset="-120"/>
              </a:rPr>
              <a:t>，並透過線上智慧問卷取得更細部的資訊，例如顏色深淺，外型設計、價格區間等。</a:t>
            </a:r>
          </a:p>
          <a:p>
            <a:pPr marL="0" lvl="1" indent="0">
              <a:spcAft>
                <a:spcPts val="1200"/>
              </a:spcAft>
              <a:buNone/>
              <a:defRPr/>
            </a:pPr>
            <a:endParaRPr lang="zh-TW" altLang="en-US" sz="1800" b="1" dirty="0">
              <a:ea typeface="新細明體" pitchFamily="18" charset="-12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27F687C-C161-248B-0249-1013C4A2AF81}"/>
              </a:ext>
            </a:extLst>
          </p:cNvPr>
          <p:cNvSpPr>
            <a:spLocks noGrp="1" noChangeArrowheads="1"/>
          </p:cNvSpPr>
          <p:nvPr>
            <p:ph type="title"/>
          </p:nvPr>
        </p:nvSpPr>
        <p:spPr>
          <a:xfrm>
            <a:off x="0" y="1"/>
            <a:ext cx="11984854" cy="708025"/>
          </a:xfrm>
          <a:solidFill>
            <a:srgbClr val="08045C"/>
          </a:solidFill>
        </p:spPr>
        <p:txBody>
          <a:bodyPr>
            <a:normAutofit fontScale="90000"/>
          </a:bodyPr>
          <a:lstStyle/>
          <a:p>
            <a:r>
              <a:rPr lang="zh-TW" altLang="en-US" sz="1800" dirty="0">
                <a:solidFill>
                  <a:schemeClr val="bg1"/>
                </a:solidFill>
                <a:latin typeface="Tahoma" panose="020B0604030504040204" pitchFamily="34" charset="0"/>
              </a:rPr>
              <a:t>另一種 「體驗導向的 </a:t>
            </a:r>
            <a:r>
              <a:rPr lang="en-US" altLang="zh-TW" sz="1800" dirty="0">
                <a:solidFill>
                  <a:schemeClr val="bg1"/>
                </a:solidFill>
                <a:latin typeface="Tahoma" panose="020B0604030504040204" pitchFamily="34" charset="0"/>
              </a:rPr>
              <a:t>B2C </a:t>
            </a:r>
            <a:r>
              <a:rPr lang="zh-TW" altLang="en-US" sz="1800" dirty="0">
                <a:solidFill>
                  <a:schemeClr val="bg1"/>
                </a:solidFill>
                <a:latin typeface="Tahoma" panose="020B0604030504040204" pitchFamily="34" charset="0"/>
              </a:rPr>
              <a:t>電子商務模式（</a:t>
            </a:r>
            <a:r>
              <a:rPr lang="en-US" altLang="zh-TW" sz="1800" dirty="0">
                <a:solidFill>
                  <a:schemeClr val="bg1"/>
                </a:solidFill>
                <a:latin typeface="Tahoma" panose="020B0604030504040204" pitchFamily="34" charset="0"/>
              </a:rPr>
              <a:t>AR + DTC + </a:t>
            </a:r>
            <a:r>
              <a:rPr lang="zh-TW" altLang="en-US" sz="1800" dirty="0">
                <a:solidFill>
                  <a:schemeClr val="bg1"/>
                </a:solidFill>
                <a:latin typeface="Tahoma" panose="020B0604030504040204" pitchFamily="34" charset="0"/>
              </a:rPr>
              <a:t>客製化 </a:t>
            </a:r>
            <a:r>
              <a:rPr lang="en-US" altLang="zh-TW" sz="1800" dirty="0">
                <a:solidFill>
                  <a:schemeClr val="bg1"/>
                </a:solidFill>
                <a:latin typeface="Tahoma" panose="020B0604030504040204" pitchFamily="34" charset="0"/>
              </a:rPr>
              <a:t>+ </a:t>
            </a:r>
            <a:r>
              <a:rPr lang="zh-TW" altLang="en-US" sz="1800" dirty="0">
                <a:solidFill>
                  <a:schemeClr val="bg1"/>
                </a:solidFill>
                <a:latin typeface="Tahoma" panose="020B0604030504040204" pitchFamily="34" charset="0"/>
              </a:rPr>
              <a:t>社群電商）」                                                                         </a:t>
            </a:r>
            <a:r>
              <a:rPr lang="en-US" altLang="zh-TW" sz="1800" dirty="0">
                <a:solidFill>
                  <a:schemeClr val="bg1"/>
                </a:solidFill>
                <a:latin typeface="Tahoma" panose="020B0604030504040204" pitchFamily="34" charset="0"/>
                <a:ea typeface="新細明體" panose="02020500000000000000" pitchFamily="18" charset="-120"/>
              </a:rPr>
              <a:t>Augmented Reality(</a:t>
            </a:r>
            <a:r>
              <a:rPr lang="zh-TW" altLang="en-US" sz="1800" dirty="0">
                <a:solidFill>
                  <a:schemeClr val="bg1"/>
                </a:solidFill>
                <a:latin typeface="Tahoma" panose="020B0604030504040204" pitchFamily="34" charset="0"/>
                <a:ea typeface="新細明體" panose="02020500000000000000" pitchFamily="18" charset="-120"/>
              </a:rPr>
              <a:t>擴增實境</a:t>
            </a:r>
            <a:r>
              <a:rPr lang="en-US" altLang="zh-TW" sz="1800" dirty="0">
                <a:solidFill>
                  <a:schemeClr val="bg1"/>
                </a:solidFill>
                <a:latin typeface="Tahoma" panose="020B0604030504040204" pitchFamily="34" charset="0"/>
                <a:ea typeface="新細明體" panose="02020500000000000000" pitchFamily="18" charset="-120"/>
              </a:rPr>
              <a:t>) - (0118.22)</a:t>
            </a:r>
            <a:r>
              <a:rPr lang="zh-TW" altLang="en-US" sz="1800" dirty="0">
                <a:solidFill>
                  <a:schemeClr val="bg1"/>
                </a:solidFill>
                <a:latin typeface="Tahoma" panose="020B0604030504040204" pitchFamily="34" charset="0"/>
                <a:ea typeface="新細明體" panose="02020500000000000000" pitchFamily="18" charset="-120"/>
              </a:rPr>
              <a:t>透過擴增實境購物將是未來購買的新模式 </a:t>
            </a:r>
            <a:r>
              <a:rPr lang="en-US" altLang="zh-TW" sz="1800" dirty="0">
                <a:solidFill>
                  <a:schemeClr val="bg1"/>
                </a:solidFill>
                <a:latin typeface="Tahoma" panose="020B0604030504040204" pitchFamily="34" charset="0"/>
                <a:ea typeface="新細明體" panose="02020500000000000000" pitchFamily="18" charset="-120"/>
              </a:rPr>
              <a:t>Augmented Reality is the Future of Online Shopping  </a:t>
            </a:r>
          </a:p>
        </p:txBody>
      </p:sp>
      <p:sp>
        <p:nvSpPr>
          <p:cNvPr id="55299" name="Rectangle 3">
            <a:extLst>
              <a:ext uri="{FF2B5EF4-FFF2-40B4-BE49-F238E27FC236}">
                <a16:creationId xmlns:a16="http://schemas.microsoft.com/office/drawing/2014/main" id="{EF6EFA1B-E370-1E40-633A-12241F8B4E68}"/>
              </a:ext>
            </a:extLst>
          </p:cNvPr>
          <p:cNvSpPr>
            <a:spLocks noGrp="1" noChangeArrowheads="1"/>
          </p:cNvSpPr>
          <p:nvPr>
            <p:ph idx="1"/>
          </p:nvPr>
        </p:nvSpPr>
        <p:spPr>
          <a:xfrm>
            <a:off x="134646" y="708528"/>
            <a:ext cx="10341004" cy="4665662"/>
          </a:xfrm>
        </p:spPr>
        <p:txBody>
          <a:bodyPr/>
          <a:lstStyle/>
          <a:p>
            <a:pPr marL="0" lvl="1" indent="0">
              <a:spcAft>
                <a:spcPts val="1200"/>
              </a:spcAft>
              <a:buNone/>
              <a:defRPr/>
            </a:pPr>
            <a:r>
              <a:rPr lang="en-US" altLang="zh-TW" sz="1400" b="1" dirty="0">
                <a:ea typeface="新細明體" pitchFamily="18" charset="-120"/>
              </a:rPr>
              <a:t> </a:t>
            </a:r>
            <a:r>
              <a:rPr lang="en-US" altLang="zh-TW" b="1" dirty="0">
                <a:solidFill>
                  <a:schemeClr val="bg1"/>
                </a:solidFill>
                <a:latin typeface="Tahoma" panose="020B0604030504040204" pitchFamily="34" charset="0"/>
                <a:ea typeface="新細明體" panose="02020500000000000000" pitchFamily="18" charset="-120"/>
                <a:cs typeface="+mj-cs"/>
              </a:rPr>
              <a:t>(0118.22)</a:t>
            </a:r>
            <a:r>
              <a:rPr lang="zh-TW" altLang="en-US" b="1" dirty="0">
                <a:solidFill>
                  <a:schemeClr val="bg1"/>
                </a:solidFill>
                <a:latin typeface="Tahoma" panose="020B0604030504040204" pitchFamily="34" charset="0"/>
                <a:ea typeface="新細明體" panose="02020500000000000000" pitchFamily="18" charset="-120"/>
                <a:cs typeface="+mj-cs"/>
              </a:rPr>
              <a:t>透過擴增實境購物將是未來購買的新模式 </a:t>
            </a:r>
            <a:r>
              <a:rPr lang="en-US" altLang="zh-TW" b="1" dirty="0">
                <a:solidFill>
                  <a:schemeClr val="bg1"/>
                </a:solidFill>
                <a:latin typeface="Tahoma" panose="020B0604030504040204" pitchFamily="34" charset="0"/>
                <a:ea typeface="新細明體" panose="02020500000000000000" pitchFamily="18" charset="-120"/>
                <a:cs typeface="+mj-cs"/>
              </a:rPr>
              <a:t>Augmented Reality is the Future of Online Shopping</a:t>
            </a:r>
          </a:p>
          <a:p>
            <a:pPr marL="0" lvl="1" indent="0">
              <a:spcAft>
                <a:spcPts val="1200"/>
              </a:spcAft>
              <a:buNone/>
              <a:defRPr/>
            </a:pPr>
            <a:endParaRPr lang="en-US" altLang="zh-TW" b="1" dirty="0">
              <a:solidFill>
                <a:schemeClr val="bg1"/>
              </a:solidFill>
              <a:latin typeface="Tahoma" panose="020B0604030504040204" pitchFamily="34" charset="0"/>
              <a:ea typeface="新細明體" panose="02020500000000000000" pitchFamily="18" charset="-120"/>
              <a:cs typeface="+mj-cs"/>
            </a:endParaRPr>
          </a:p>
          <a:p>
            <a:pPr marL="0" lvl="1" indent="0">
              <a:spcAft>
                <a:spcPts val="1200"/>
              </a:spcAft>
              <a:buNone/>
              <a:defRPr/>
            </a:pPr>
            <a:endParaRPr lang="en-US" altLang="zh-TW" sz="1800" b="1" dirty="0">
              <a:solidFill>
                <a:schemeClr val="accent6">
                  <a:lumMod val="60000"/>
                  <a:lumOff val="40000"/>
                </a:schemeClr>
              </a:solidFill>
              <a:highlight>
                <a:srgbClr val="FFFF00"/>
              </a:highlight>
              <a:ea typeface="新細明體" pitchFamily="18" charset="-120"/>
              <a:cs typeface="Mangal" panose="02040503050203030202" pitchFamily="18" charset="0"/>
            </a:endParaRPr>
          </a:p>
          <a:p>
            <a:pPr marL="0" lvl="1" indent="0">
              <a:spcAft>
                <a:spcPts val="1200"/>
              </a:spcAft>
              <a:buNone/>
              <a:defRPr/>
            </a:pPr>
            <a:r>
              <a:rPr lang="en-US" altLang="zh-TW" sz="1600" b="1" dirty="0">
                <a:solidFill>
                  <a:schemeClr val="accent6">
                    <a:lumMod val="60000"/>
                    <a:lumOff val="40000"/>
                  </a:schemeClr>
                </a:solidFill>
                <a:highlight>
                  <a:srgbClr val="FFFF00"/>
                </a:highlight>
                <a:ea typeface="新細明體" pitchFamily="18" charset="-120"/>
              </a:rPr>
              <a:t> </a:t>
            </a:r>
            <a:endParaRPr lang="zh-TW" altLang="zh-TW" sz="1600" b="1" dirty="0">
              <a:solidFill>
                <a:schemeClr val="accent6">
                  <a:lumMod val="60000"/>
                  <a:lumOff val="40000"/>
                </a:schemeClr>
              </a:solidFill>
              <a:ea typeface="新細明體" pitchFamily="18" charset="-120"/>
            </a:endParaRPr>
          </a:p>
          <a:p>
            <a:pPr marL="0" lvl="1" indent="0">
              <a:spcAft>
                <a:spcPts val="1200"/>
              </a:spcAft>
              <a:buNone/>
              <a:defRPr/>
            </a:pPr>
            <a:endParaRPr lang="zh-TW" altLang="en-US" sz="1800" b="1" dirty="0">
              <a:ea typeface="新細明體" pitchFamily="18" charset="-120"/>
            </a:endParaRPr>
          </a:p>
        </p:txBody>
      </p:sp>
      <p:sp>
        <p:nvSpPr>
          <p:cNvPr id="3" name="文字方塊 2">
            <a:extLst>
              <a:ext uri="{FF2B5EF4-FFF2-40B4-BE49-F238E27FC236}">
                <a16:creationId xmlns:a16="http://schemas.microsoft.com/office/drawing/2014/main" id="{2040ACF8-121F-D9BB-FF86-6162CB761A38}"/>
              </a:ext>
            </a:extLst>
          </p:cNvPr>
          <p:cNvSpPr txBox="1"/>
          <p:nvPr/>
        </p:nvSpPr>
        <p:spPr>
          <a:xfrm>
            <a:off x="182899" y="783577"/>
            <a:ext cx="11619056" cy="4185761"/>
          </a:xfrm>
          <a:prstGeom prst="rect">
            <a:avLst/>
          </a:prstGeom>
          <a:noFill/>
        </p:spPr>
        <p:txBody>
          <a:bodyPr wrap="square">
            <a:spAutoFit/>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pPr>
              <a:defRPr/>
            </a:pPr>
            <a:r>
              <a:rPr lang="en-US" altLang="zh-TW" sz="1400" dirty="0">
                <a:ea typeface="新細明體" panose="02020500000000000000" pitchFamily="18" charset="-120"/>
              </a:rPr>
              <a:t> The technology behind</a:t>
            </a:r>
            <a:r>
              <a:rPr lang="zh-TW" altLang="en-US" sz="1400" dirty="0">
                <a:ea typeface="新細明體" panose="02020500000000000000" pitchFamily="18" charset="-120"/>
              </a:rPr>
              <a:t> </a:t>
            </a:r>
            <a:endParaRPr lang="en-US" altLang="zh-TW" sz="1400" dirty="0">
              <a:ea typeface="新細明體" panose="02020500000000000000" pitchFamily="18" charset="-120"/>
            </a:endParaRPr>
          </a:p>
          <a:p>
            <a:pPr>
              <a:defRPr/>
            </a:pPr>
            <a:r>
              <a:rPr lang="zh-TW" altLang="en-US" sz="1600" b="1" dirty="0">
                <a:solidFill>
                  <a:srgbClr val="4775FF"/>
                </a:solidFill>
                <a:ea typeface="新細明體" panose="02020500000000000000" pitchFamily="18" charset="-120"/>
              </a:rPr>
              <a:t>背後的技術</a:t>
            </a:r>
            <a:endParaRPr lang="en-US" altLang="zh-TW" sz="1600" b="1" dirty="0">
              <a:solidFill>
                <a:srgbClr val="4775FF"/>
              </a:solidFill>
              <a:ea typeface="新細明體" panose="02020500000000000000" pitchFamily="18" charset="-120"/>
            </a:endParaRPr>
          </a:p>
          <a:p>
            <a:pPr>
              <a:defRPr/>
            </a:pPr>
            <a:br>
              <a:rPr lang="en-US" altLang="zh-TW" sz="1400" dirty="0">
                <a:ea typeface="新細明體" panose="02020500000000000000" pitchFamily="18" charset="-120"/>
              </a:rPr>
            </a:br>
            <a:r>
              <a:rPr lang="en-US" altLang="zh-TW" sz="1400" dirty="0">
                <a:ea typeface="新細明體" panose="02020500000000000000" pitchFamily="18" charset="-120"/>
              </a:rPr>
              <a:t>Thanks to </a:t>
            </a:r>
            <a:r>
              <a:rPr lang="en-US" altLang="zh-TW" sz="1400" dirty="0" err="1">
                <a:highlight>
                  <a:srgbClr val="FFFF00"/>
                </a:highlight>
                <a:ea typeface="新細明體" panose="02020500000000000000" pitchFamily="18" charset="-120"/>
              </a:rPr>
              <a:t>Modiface's</a:t>
            </a:r>
            <a:r>
              <a:rPr lang="en-US" altLang="zh-TW" sz="1400" dirty="0">
                <a:highlight>
                  <a:srgbClr val="FFFF00"/>
                </a:highlight>
                <a:ea typeface="新細明體" panose="02020500000000000000" pitchFamily="18" charset="-120"/>
              </a:rPr>
              <a:t> Augmented Reality technology</a:t>
            </a:r>
            <a:r>
              <a:rPr lang="en-US" altLang="zh-TW" sz="1400" dirty="0">
                <a:ea typeface="新細明體" panose="02020500000000000000" pitchFamily="18" charset="-120"/>
              </a:rPr>
              <a:t>, you can shop all </a:t>
            </a:r>
            <a:r>
              <a:rPr lang="en-US" altLang="zh-TW" sz="1400" dirty="0">
                <a:highlight>
                  <a:srgbClr val="FFFF00"/>
                </a:highlight>
                <a:ea typeface="新細明體" panose="02020500000000000000" pitchFamily="18" charset="-120"/>
              </a:rPr>
              <a:t>the Maybelline products </a:t>
            </a:r>
            <a:r>
              <a:rPr lang="en-US" altLang="zh-TW" sz="1400" dirty="0">
                <a:ea typeface="新細明體" panose="02020500000000000000" pitchFamily="18" charset="-120"/>
              </a:rPr>
              <a:t>online without being afraid of how it will look on you. It allows you to </a:t>
            </a:r>
            <a:r>
              <a:rPr lang="en-US" altLang="zh-TW" sz="1400" dirty="0">
                <a:highlight>
                  <a:srgbClr val="FFFF00"/>
                </a:highlight>
                <a:ea typeface="新細明體" panose="02020500000000000000" pitchFamily="18" charset="-120"/>
              </a:rPr>
              <a:t>try on dozen of shades without </a:t>
            </a:r>
            <a:r>
              <a:rPr lang="en-US" altLang="zh-TW" sz="1400" dirty="0">
                <a:ea typeface="新細明體" panose="02020500000000000000" pitchFamily="18" charset="-120"/>
              </a:rPr>
              <a:t>having to remove your makeup.</a:t>
            </a:r>
          </a:p>
          <a:p>
            <a:pPr>
              <a:defRPr/>
            </a:pPr>
            <a:r>
              <a:rPr lang="en-US" altLang="zh-TW" sz="1400" dirty="0">
                <a:ea typeface="新細明體" panose="02020500000000000000" pitchFamily="18" charset="-120"/>
              </a:rPr>
              <a:t>The </a:t>
            </a:r>
            <a:r>
              <a:rPr lang="en-US" altLang="zh-TW" sz="1400" dirty="0">
                <a:highlight>
                  <a:srgbClr val="FFFF00"/>
                </a:highlight>
                <a:ea typeface="新細明體" panose="02020500000000000000" pitchFamily="18" charset="-120"/>
              </a:rPr>
              <a:t>Virtual Try-on technology </a:t>
            </a:r>
            <a:r>
              <a:rPr lang="en-US" altLang="zh-TW" sz="1400" dirty="0">
                <a:ea typeface="新細明體" panose="02020500000000000000" pitchFamily="18" charset="-120"/>
              </a:rPr>
              <a:t>uses an advanced </a:t>
            </a:r>
            <a:r>
              <a:rPr lang="en-US" altLang="zh-TW" sz="1400" dirty="0">
                <a:highlight>
                  <a:srgbClr val="FFFF00"/>
                </a:highlight>
                <a:ea typeface="新細明體" panose="02020500000000000000" pitchFamily="18" charset="-120"/>
              </a:rPr>
              <a:t>face tracker algorithm t</a:t>
            </a:r>
            <a:r>
              <a:rPr lang="en-US" altLang="zh-TW" sz="1400" dirty="0">
                <a:ea typeface="新細明體" panose="02020500000000000000" pitchFamily="18" charset="-120"/>
              </a:rPr>
              <a:t>hat detects where your lips, eyes, </a:t>
            </a:r>
            <a:r>
              <a:rPr lang="en-US" altLang="zh-TW" sz="1400" dirty="0" err="1">
                <a:ea typeface="新細明體" panose="02020500000000000000" pitchFamily="18" charset="-120"/>
              </a:rPr>
              <a:t>cheeck</a:t>
            </a:r>
            <a:r>
              <a:rPr lang="en-US" altLang="zh-TW" sz="1400" dirty="0">
                <a:ea typeface="新細明體" panose="02020500000000000000" pitchFamily="18" charset="-120"/>
              </a:rPr>
              <a:t>, etc. are and </a:t>
            </a:r>
            <a:r>
              <a:rPr lang="en-US" altLang="zh-TW" sz="1400" dirty="0">
                <a:highlight>
                  <a:srgbClr val="FFFF00"/>
                </a:highlight>
                <a:ea typeface="新細明體" panose="02020500000000000000" pitchFamily="18" charset="-120"/>
              </a:rPr>
              <a:t>applies virtual cosmetics on this zone</a:t>
            </a:r>
            <a:r>
              <a:rPr lang="en-US" altLang="zh-TW" sz="1400" dirty="0">
                <a:ea typeface="新細明體" panose="02020500000000000000" pitchFamily="18" charset="-120"/>
              </a:rPr>
              <a:t>. You can move your head and mouth and the lipstick will follow your lips realistically.</a:t>
            </a:r>
          </a:p>
          <a:p>
            <a:pPr>
              <a:defRPr/>
            </a:pPr>
            <a:r>
              <a:rPr lang="zh-TW" altLang="en-US" sz="1600" dirty="0">
                <a:solidFill>
                  <a:srgbClr val="4775FF"/>
                </a:solidFill>
                <a:ea typeface="新細明體" panose="02020500000000000000" pitchFamily="18" charset="-120"/>
              </a:rPr>
              <a:t>      借助 </a:t>
            </a:r>
            <a:r>
              <a:rPr lang="en-US" altLang="zh-TW" sz="1600" dirty="0" err="1">
                <a:solidFill>
                  <a:srgbClr val="4775FF"/>
                </a:solidFill>
                <a:ea typeface="新細明體" panose="02020500000000000000" pitchFamily="18" charset="-120"/>
              </a:rPr>
              <a:t>Modiface</a:t>
            </a:r>
            <a:r>
              <a:rPr lang="en-US" altLang="zh-TW" sz="1400" dirty="0">
                <a:ea typeface="新細明體" panose="02020500000000000000" pitchFamily="18" charset="-120"/>
              </a:rPr>
              <a:t>(</a:t>
            </a:r>
            <a:r>
              <a:rPr lang="zh-TW" altLang="en-US" sz="1400" dirty="0">
                <a:highlight>
                  <a:srgbClr val="FFFF00"/>
                </a:highlight>
              </a:rPr>
              <a:t>注</a:t>
            </a:r>
            <a:r>
              <a:rPr lang="en-US" altLang="zh-TW" sz="1400" dirty="0">
                <a:highlight>
                  <a:srgbClr val="FFFF00"/>
                </a:highlight>
              </a:rPr>
              <a:t>1)</a:t>
            </a:r>
            <a:r>
              <a:rPr lang="en-US" altLang="zh-TW" sz="1400" dirty="0">
                <a:ea typeface="新細明體" panose="02020500000000000000" pitchFamily="18" charset="-120"/>
              </a:rPr>
              <a:t> </a:t>
            </a:r>
            <a:r>
              <a:rPr lang="zh-TW" altLang="en-US" sz="1600" dirty="0">
                <a:solidFill>
                  <a:srgbClr val="4775FF"/>
                </a:solidFill>
                <a:ea typeface="新細明體" panose="02020500000000000000" pitchFamily="18" charset="-120"/>
              </a:rPr>
              <a:t>的</a:t>
            </a:r>
            <a:r>
              <a:rPr lang="zh-TW" altLang="en-US" sz="1600" b="1" dirty="0">
                <a:solidFill>
                  <a:srgbClr val="4775FF"/>
                </a:solidFill>
                <a:highlight>
                  <a:srgbClr val="FFFF00"/>
                </a:highlight>
                <a:ea typeface="新細明體" panose="02020500000000000000" pitchFamily="18" charset="-120"/>
              </a:rPr>
              <a:t>擴增實境技術</a:t>
            </a:r>
            <a:r>
              <a:rPr lang="zh-TW" altLang="en-US" sz="1600" dirty="0">
                <a:solidFill>
                  <a:srgbClr val="4775FF"/>
                </a:solidFill>
                <a:ea typeface="新細明體" panose="02020500000000000000" pitchFamily="18" charset="-120"/>
              </a:rPr>
              <a:t>，您可以</a:t>
            </a:r>
            <a:r>
              <a:rPr lang="zh-TW" altLang="en-US" sz="1600" dirty="0">
                <a:solidFill>
                  <a:srgbClr val="4775FF"/>
                </a:solidFill>
                <a:highlight>
                  <a:srgbClr val="FFFF00"/>
                </a:highlight>
                <a:ea typeface="新細明體" panose="02020500000000000000" pitchFamily="18" charset="-120"/>
              </a:rPr>
              <a:t>線上購買</a:t>
            </a:r>
            <a:r>
              <a:rPr lang="zh-TW" altLang="en-US" sz="1600" dirty="0">
                <a:solidFill>
                  <a:srgbClr val="4775FF"/>
                </a:solidFill>
                <a:ea typeface="新細明體" panose="02020500000000000000" pitchFamily="18" charset="-120"/>
              </a:rPr>
              <a:t>所有</a:t>
            </a:r>
            <a:r>
              <a:rPr lang="zh-TW" altLang="en-US" sz="1600" dirty="0">
                <a:solidFill>
                  <a:srgbClr val="4775FF"/>
                </a:solidFill>
                <a:highlight>
                  <a:srgbClr val="FFFF00"/>
                </a:highlight>
                <a:ea typeface="新細明體" panose="02020500000000000000" pitchFamily="18" charset="-120"/>
              </a:rPr>
              <a:t>媚比琳</a:t>
            </a:r>
            <a:r>
              <a:rPr lang="en-US" altLang="zh-TW" sz="1600" dirty="0">
                <a:solidFill>
                  <a:srgbClr val="4775FF"/>
                </a:solidFill>
                <a:ea typeface="新細明體" panose="02020500000000000000" pitchFamily="18" charset="-120"/>
              </a:rPr>
              <a:t>(Maybelline)</a:t>
            </a:r>
            <a:r>
              <a:rPr lang="zh-TW" altLang="en-US" sz="1600" dirty="0">
                <a:solidFill>
                  <a:srgbClr val="4775FF"/>
                </a:solidFill>
                <a:ea typeface="新細明體" panose="02020500000000000000" pitchFamily="18" charset="-120"/>
              </a:rPr>
              <a:t> 產品，而</a:t>
            </a:r>
            <a:r>
              <a:rPr lang="zh-TW" altLang="en-US" sz="1600" dirty="0">
                <a:solidFill>
                  <a:srgbClr val="4775FF"/>
                </a:solidFill>
                <a:highlight>
                  <a:srgbClr val="FFFF00"/>
                </a:highlight>
                <a:ea typeface="新細明體" panose="02020500000000000000" pitchFamily="18" charset="-120"/>
              </a:rPr>
              <a:t>不必擔心它在您身上的外觀</a:t>
            </a:r>
            <a:r>
              <a:rPr lang="zh-TW" altLang="en-US" sz="1600" dirty="0">
                <a:solidFill>
                  <a:srgbClr val="4775FF"/>
                </a:solidFill>
                <a:ea typeface="新細明體" panose="02020500000000000000" pitchFamily="18" charset="-120"/>
              </a:rPr>
              <a:t>。它讓您</a:t>
            </a:r>
            <a:r>
              <a:rPr lang="zh-TW" altLang="en-US" sz="1600" b="1" dirty="0">
                <a:solidFill>
                  <a:srgbClr val="4775FF"/>
                </a:solidFill>
                <a:highlight>
                  <a:srgbClr val="FFFF00"/>
                </a:highlight>
                <a:ea typeface="新細明體" panose="02020500000000000000" pitchFamily="18" charset="-120"/>
              </a:rPr>
              <a:t>無需卸妝</a:t>
            </a:r>
            <a:r>
              <a:rPr lang="zh-TW" altLang="en-US" sz="1600" dirty="0">
                <a:solidFill>
                  <a:srgbClr val="4775FF"/>
                </a:solidFill>
                <a:ea typeface="新細明體" panose="02020500000000000000" pitchFamily="18" charset="-120"/>
              </a:rPr>
              <a:t>即可</a:t>
            </a:r>
            <a:r>
              <a:rPr lang="zh-TW" altLang="en-US" sz="1600" dirty="0">
                <a:solidFill>
                  <a:srgbClr val="4775FF"/>
                </a:solidFill>
                <a:highlight>
                  <a:srgbClr val="FFFF00"/>
                </a:highlight>
                <a:ea typeface="新細明體" panose="02020500000000000000" pitchFamily="18" charset="-120"/>
              </a:rPr>
              <a:t>嘗試數十種色調</a:t>
            </a:r>
            <a:r>
              <a:rPr lang="zh-TW" altLang="en-US" sz="1600" dirty="0">
                <a:solidFill>
                  <a:srgbClr val="4775FF"/>
                </a:solidFill>
                <a:ea typeface="新細明體" panose="02020500000000000000" pitchFamily="18" charset="-120"/>
              </a:rPr>
              <a:t>。</a:t>
            </a:r>
            <a:endParaRPr lang="en-US" altLang="zh-TW" sz="1600" dirty="0">
              <a:solidFill>
                <a:srgbClr val="4775FF"/>
              </a:solidFill>
              <a:ea typeface="新細明體" panose="02020500000000000000" pitchFamily="18" charset="-120"/>
            </a:endParaRPr>
          </a:p>
          <a:p>
            <a:pPr>
              <a:defRPr/>
            </a:pPr>
            <a:endParaRPr lang="en-US" altLang="zh-TW" sz="1600" dirty="0">
              <a:solidFill>
                <a:srgbClr val="4775FF"/>
              </a:solidFill>
              <a:ea typeface="新細明體" panose="02020500000000000000" pitchFamily="18" charset="-120"/>
            </a:endParaRPr>
          </a:p>
          <a:p>
            <a:pPr>
              <a:defRPr/>
            </a:pPr>
            <a:r>
              <a:rPr lang="zh-TW" altLang="en-US" sz="1600" dirty="0">
                <a:solidFill>
                  <a:srgbClr val="4775FF"/>
                </a:solidFill>
                <a:ea typeface="新細明體" panose="02020500000000000000" pitchFamily="18" charset="-120"/>
              </a:rPr>
              <a:t>      </a:t>
            </a:r>
            <a:r>
              <a:rPr lang="zh-TW" altLang="en-US" sz="1600" b="1" dirty="0">
                <a:solidFill>
                  <a:srgbClr val="4775FF"/>
                </a:solidFill>
                <a:highlight>
                  <a:srgbClr val="FFFF00"/>
                </a:highlight>
                <a:ea typeface="新細明體" panose="02020500000000000000" pitchFamily="18" charset="-120"/>
              </a:rPr>
              <a:t>虛擬試妝技術</a:t>
            </a:r>
            <a:r>
              <a:rPr lang="zh-TW" altLang="en-US" sz="1600" dirty="0">
                <a:solidFill>
                  <a:srgbClr val="4775FF"/>
                </a:solidFill>
                <a:ea typeface="新細明體" panose="02020500000000000000" pitchFamily="18" charset="-120"/>
              </a:rPr>
              <a:t>採用先進的</a:t>
            </a:r>
            <a:r>
              <a:rPr lang="zh-TW" altLang="en-US" sz="1600" b="1" dirty="0">
                <a:solidFill>
                  <a:srgbClr val="4775FF"/>
                </a:solidFill>
                <a:highlight>
                  <a:srgbClr val="FFFF00"/>
                </a:highlight>
                <a:ea typeface="新細明體" panose="02020500000000000000" pitchFamily="18" charset="-120"/>
              </a:rPr>
              <a:t>臉部追蹤演算法</a:t>
            </a:r>
            <a:r>
              <a:rPr lang="zh-TW" altLang="en-US" sz="1600" dirty="0">
                <a:solidFill>
                  <a:srgbClr val="4775FF"/>
                </a:solidFill>
                <a:highlight>
                  <a:srgbClr val="FFFF00"/>
                </a:highlight>
                <a:ea typeface="新細明體" panose="02020500000000000000" pitchFamily="18" charset="-120"/>
              </a:rPr>
              <a:t>，可以</a:t>
            </a:r>
            <a:r>
              <a:rPr lang="zh-TW" altLang="en-US" sz="1600" b="1" dirty="0">
                <a:solidFill>
                  <a:srgbClr val="4775FF"/>
                </a:solidFill>
                <a:highlight>
                  <a:srgbClr val="FFFF00"/>
                </a:highlight>
                <a:ea typeface="新細明體" panose="02020500000000000000" pitchFamily="18" charset="-120"/>
              </a:rPr>
              <a:t>偵測您的嘴唇、眼睛、臉頰等位置</a:t>
            </a:r>
            <a:r>
              <a:rPr lang="zh-TW" altLang="en-US" sz="1600" b="1" dirty="0">
                <a:solidFill>
                  <a:srgbClr val="4775FF"/>
                </a:solidFill>
                <a:ea typeface="新細明體" panose="02020500000000000000" pitchFamily="18" charset="-120"/>
              </a:rPr>
              <a:t>，</a:t>
            </a:r>
            <a:r>
              <a:rPr lang="zh-TW" altLang="en-US" sz="1600" dirty="0">
                <a:solidFill>
                  <a:srgbClr val="4775FF"/>
                </a:solidFill>
                <a:ea typeface="新細明體" panose="02020500000000000000" pitchFamily="18" charset="-120"/>
              </a:rPr>
              <a:t>並在該區域應用</a:t>
            </a:r>
            <a:r>
              <a:rPr lang="zh-TW" altLang="en-US" sz="1600" b="1" dirty="0">
                <a:solidFill>
                  <a:srgbClr val="4775FF"/>
                </a:solidFill>
                <a:highlight>
                  <a:srgbClr val="FFFF00"/>
                </a:highlight>
                <a:ea typeface="新細明體" panose="02020500000000000000" pitchFamily="18" charset="-120"/>
              </a:rPr>
              <a:t>虛擬化妝品</a:t>
            </a:r>
            <a:r>
              <a:rPr lang="zh-TW" altLang="en-US" sz="1600" dirty="0">
                <a:solidFill>
                  <a:srgbClr val="4775FF"/>
                </a:solidFill>
                <a:ea typeface="新細明體" panose="02020500000000000000" pitchFamily="18" charset="-120"/>
              </a:rPr>
              <a:t>。您可以移動頭部和嘴巴，</a:t>
            </a:r>
            <a:r>
              <a:rPr lang="zh-TW" altLang="en-US" sz="1600" b="1" dirty="0">
                <a:solidFill>
                  <a:srgbClr val="4775FF"/>
                </a:solidFill>
                <a:highlight>
                  <a:srgbClr val="FFFF00"/>
                </a:highlight>
                <a:ea typeface="新細明體" panose="02020500000000000000" pitchFamily="18" charset="-120"/>
              </a:rPr>
              <a:t>口紅</a:t>
            </a:r>
            <a:r>
              <a:rPr lang="zh-TW" altLang="en-US" sz="1600" dirty="0">
                <a:solidFill>
                  <a:srgbClr val="4775FF"/>
                </a:solidFill>
                <a:ea typeface="新細明體" panose="02020500000000000000" pitchFamily="18" charset="-120"/>
              </a:rPr>
              <a:t>就會</a:t>
            </a:r>
            <a:r>
              <a:rPr lang="zh-TW" altLang="en-US" sz="1600" dirty="0">
                <a:solidFill>
                  <a:srgbClr val="4775FF"/>
                </a:solidFill>
                <a:highlight>
                  <a:srgbClr val="FFFF00"/>
                </a:highlight>
                <a:ea typeface="新細明體" panose="02020500000000000000" pitchFamily="18" charset="-120"/>
              </a:rPr>
              <a:t>真實地跟隨您的嘴唇</a:t>
            </a:r>
            <a:r>
              <a:rPr lang="zh-TW" altLang="en-US" sz="1600" dirty="0">
                <a:solidFill>
                  <a:srgbClr val="4775FF"/>
                </a:solidFill>
                <a:ea typeface="新細明體" panose="02020500000000000000" pitchFamily="18" charset="-120"/>
              </a:rPr>
              <a:t>。</a:t>
            </a:r>
            <a:r>
              <a:rPr lang="en-US" altLang="zh-TW" sz="1600" dirty="0">
                <a:solidFill>
                  <a:srgbClr val="4775FF"/>
                </a:solidFill>
                <a:ea typeface="新細明體" panose="02020500000000000000" pitchFamily="18" charset="-120"/>
              </a:rPr>
              <a:t>                                                             </a:t>
            </a:r>
            <a:r>
              <a:rPr lang="en-US" altLang="zh-TW" sz="1800" dirty="0">
                <a:solidFill>
                  <a:srgbClr val="4775FF"/>
                </a:solidFill>
                <a:ea typeface="新細明體" panose="02020500000000000000" pitchFamily="18" charset="-120"/>
              </a:rPr>
              <a:t> </a:t>
            </a:r>
          </a:p>
          <a:p>
            <a:pPr>
              <a:defRPr/>
            </a:pPr>
            <a:endParaRPr lang="en-US" altLang="zh-TW" dirty="0">
              <a:latin typeface="PT Serif" panose="020A0603040505020204" pitchFamily="18" charset="0"/>
              <a:ea typeface="新細明體" panose="02020500000000000000" pitchFamily="18" charset="-120"/>
            </a:endParaRPr>
          </a:p>
          <a:p>
            <a:pPr>
              <a:defRPr/>
            </a:pPr>
            <a:endParaRPr lang="en-US" altLang="zh-TW" dirty="0">
              <a:latin typeface="PT Serif" panose="020A0603040505020204" pitchFamily="18" charset="0"/>
              <a:ea typeface="新細明體" panose="02020500000000000000" pitchFamily="18" charset="-120"/>
            </a:endParaRPr>
          </a:p>
          <a:p>
            <a:pPr>
              <a:defRPr/>
            </a:pPr>
            <a:r>
              <a:rPr lang="zh-TW" altLang="en-US" sz="1600" dirty="0"/>
              <a:t>      </a:t>
            </a:r>
            <a:r>
              <a:rPr lang="zh-TW" altLang="zh-TW" sz="1600" dirty="0"/>
              <a:t>有報導指出這技術最初針對唇膏上線，比較容易；至於底妝（</a:t>
            </a:r>
            <a:r>
              <a:rPr lang="en-US" altLang="zh-TW" sz="1600" dirty="0"/>
              <a:t>foundation</a:t>
            </a:r>
            <a:r>
              <a:rPr lang="zh-TW" altLang="zh-TW" sz="1600" dirty="0"/>
              <a:t>）因為光影、膚色變化更多，挑戰更大。</a:t>
            </a:r>
            <a:endParaRPr lang="en-US" altLang="zh-TW" sz="1600" dirty="0"/>
          </a:p>
          <a:p>
            <a:pPr>
              <a:defRPr/>
            </a:pPr>
            <a:r>
              <a:rPr lang="zh-TW" altLang="zh-TW" sz="1600" dirty="0"/>
              <a:t>在台灣您確實可以透過</a:t>
            </a:r>
            <a:r>
              <a:rPr lang="en-US" altLang="zh-TW" sz="1600" dirty="0"/>
              <a:t> Maybelline </a:t>
            </a:r>
            <a:r>
              <a:rPr lang="zh-TW" altLang="zh-TW" sz="1600" dirty="0"/>
              <a:t>官網或與</a:t>
            </a:r>
            <a:r>
              <a:rPr lang="en-US" altLang="zh-TW" sz="1600" dirty="0"/>
              <a:t> Watsons / L’Oréal </a:t>
            </a:r>
            <a:r>
              <a:rPr lang="zh-TW" altLang="zh-TW" sz="1600" dirty="0"/>
              <a:t>合作的虛擬試妝平台（透過</a:t>
            </a:r>
            <a:r>
              <a:rPr lang="en-US" altLang="zh-TW" sz="1600" dirty="0"/>
              <a:t> </a:t>
            </a:r>
            <a:r>
              <a:rPr lang="en-US" altLang="zh-TW" sz="1600" dirty="0" err="1"/>
              <a:t>ModiFace</a:t>
            </a:r>
            <a:r>
              <a:rPr lang="en-US" altLang="zh-TW" sz="1600" dirty="0"/>
              <a:t> </a:t>
            </a:r>
            <a:r>
              <a:rPr lang="zh-TW" altLang="zh-TW" sz="1600" dirty="0"/>
              <a:t>技術）來「線上試妝」多款產品色調。 </a:t>
            </a:r>
          </a:p>
          <a:p>
            <a:pPr>
              <a:defRPr/>
            </a:pPr>
            <a:endParaRPr lang="en-US" altLang="zh-TW" dirty="0">
              <a:latin typeface="PT Serif" panose="020A0603040505020204" pitchFamily="18" charset="0"/>
              <a:ea typeface="新細明體" panose="02020500000000000000" pitchFamily="18" charset="-120"/>
            </a:endParaRPr>
          </a:p>
        </p:txBody>
      </p:sp>
      <p:pic>
        <p:nvPicPr>
          <p:cNvPr id="24581" name="Picture 4">
            <a:extLst>
              <a:ext uri="{FF2B5EF4-FFF2-40B4-BE49-F238E27FC236}">
                <a16:creationId xmlns:a16="http://schemas.microsoft.com/office/drawing/2014/main" id="{0BA4952B-89E3-70D6-3CCF-98AAC3994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6204" y="4701504"/>
            <a:ext cx="1519324" cy="151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a:extLst>
              <a:ext uri="{FF2B5EF4-FFF2-40B4-BE49-F238E27FC236}">
                <a16:creationId xmlns:a16="http://schemas.microsoft.com/office/drawing/2014/main" id="{936A128D-4792-9F35-03F6-AF2002F6084B}"/>
              </a:ext>
            </a:extLst>
          </p:cNvPr>
          <p:cNvSpPr txBox="1"/>
          <p:nvPr/>
        </p:nvSpPr>
        <p:spPr>
          <a:xfrm>
            <a:off x="490004" y="6296379"/>
            <a:ext cx="10698456" cy="369332"/>
          </a:xfrm>
          <a:prstGeom prst="rect">
            <a:avLst/>
          </a:prstGeom>
          <a:noFill/>
        </p:spPr>
        <p:txBody>
          <a:bodyPr wrap="square">
            <a:spAutoFit/>
          </a:bodyPr>
          <a:lstStyle/>
          <a:p>
            <a:pPr>
              <a:defRPr/>
            </a:pPr>
            <a:r>
              <a:rPr lang="zh-TW" altLang="en-US" dirty="0">
                <a:highlight>
                  <a:srgbClr val="FFFF00"/>
                </a:highlight>
              </a:rPr>
              <a:t>注</a:t>
            </a:r>
            <a:r>
              <a:rPr lang="en-US" altLang="zh-TW" dirty="0">
                <a:highlight>
                  <a:srgbClr val="FFFF00"/>
                </a:highlight>
              </a:rPr>
              <a:t>1 </a:t>
            </a:r>
            <a:r>
              <a:rPr lang="en-US" altLang="zh-TW" dirty="0">
                <a:solidFill>
                  <a:schemeClr val="accent6">
                    <a:lumMod val="60000"/>
                    <a:lumOff val="40000"/>
                  </a:schemeClr>
                </a:solidFill>
                <a:highlight>
                  <a:srgbClr val="FFFF00"/>
                </a:highlight>
              </a:rPr>
              <a:t>: </a:t>
            </a:r>
            <a:r>
              <a:rPr lang="en-US" altLang="zh-TW" sz="1600" b="1" dirty="0">
                <a:solidFill>
                  <a:srgbClr val="4775FF"/>
                </a:solidFill>
                <a:ea typeface="新細明體" panose="02020500000000000000" pitchFamily="18" charset="-120"/>
              </a:rPr>
              <a:t>2018</a:t>
            </a:r>
            <a:r>
              <a:rPr lang="zh-TW" altLang="en-US" sz="1600" b="1" dirty="0">
                <a:solidFill>
                  <a:srgbClr val="4775FF"/>
                </a:solidFill>
                <a:ea typeface="新細明體" panose="02020500000000000000" pitchFamily="18" charset="-120"/>
              </a:rPr>
              <a:t>年</a:t>
            </a:r>
            <a:r>
              <a:rPr lang="en-US" altLang="zh-TW" sz="1600" b="1" dirty="0">
                <a:solidFill>
                  <a:srgbClr val="4775FF"/>
                </a:solidFill>
                <a:ea typeface="新細明體" panose="02020500000000000000" pitchFamily="18" charset="-120"/>
              </a:rPr>
              <a:t>3</a:t>
            </a:r>
            <a:r>
              <a:rPr lang="zh-TW" altLang="en-US" sz="1600" b="1" dirty="0">
                <a:solidFill>
                  <a:srgbClr val="4775FF"/>
                </a:solidFill>
                <a:ea typeface="新細明體" panose="02020500000000000000" pitchFamily="18" charset="-120"/>
              </a:rPr>
              <a:t>月</a:t>
            </a:r>
            <a:r>
              <a:rPr lang="en-US" altLang="zh-TW" sz="1600" b="1" dirty="0">
                <a:solidFill>
                  <a:srgbClr val="4775FF"/>
                </a:solidFill>
                <a:ea typeface="新細明體" panose="02020500000000000000" pitchFamily="18" charset="-120"/>
              </a:rPr>
              <a:t>16</a:t>
            </a:r>
            <a:r>
              <a:rPr lang="zh-TW" altLang="en-US" sz="1600" b="1" dirty="0">
                <a:solidFill>
                  <a:srgbClr val="4775FF"/>
                </a:solidFill>
                <a:ea typeface="新細明體" panose="02020500000000000000" pitchFamily="18" charset="-120"/>
              </a:rPr>
              <a:t>日，</a:t>
            </a:r>
            <a:r>
              <a:rPr lang="zh-TW" altLang="en-US" sz="1600" b="1" dirty="0">
                <a:solidFill>
                  <a:srgbClr val="4775FF"/>
                </a:solidFill>
                <a:highlight>
                  <a:srgbClr val="FFFF00"/>
                </a:highlight>
                <a:ea typeface="新細明體" panose="02020500000000000000" pitchFamily="18" charset="-120"/>
              </a:rPr>
              <a:t>法國</a:t>
            </a:r>
            <a:r>
              <a:rPr lang="zh-TW" altLang="en-US" sz="1600" b="1" dirty="0">
                <a:solidFill>
                  <a:srgbClr val="4775FF"/>
                </a:solidFill>
                <a:ea typeface="新細明體" panose="02020500000000000000" pitchFamily="18" charset="-120"/>
              </a:rPr>
              <a:t>美妝巨頭</a:t>
            </a:r>
            <a:r>
              <a:rPr lang="zh-TW" altLang="en-US" sz="1600" b="1" dirty="0">
                <a:solidFill>
                  <a:srgbClr val="4775FF"/>
                </a:solidFill>
                <a:highlight>
                  <a:srgbClr val="FFFF00"/>
                </a:highlight>
                <a:ea typeface="新細明體" panose="02020500000000000000" pitchFamily="18" charset="-120"/>
              </a:rPr>
              <a:t>歐萊雅集團（</a:t>
            </a:r>
            <a:r>
              <a:rPr lang="en-US" altLang="zh-TW" sz="1600" b="1" dirty="0">
                <a:solidFill>
                  <a:srgbClr val="4775FF"/>
                </a:solidFill>
                <a:highlight>
                  <a:srgbClr val="FFFF00"/>
                </a:highlight>
                <a:ea typeface="新細明體" panose="02020500000000000000" pitchFamily="18" charset="-120"/>
              </a:rPr>
              <a:t>L’Oréal</a:t>
            </a:r>
            <a:r>
              <a:rPr lang="zh-TW" altLang="en-US" sz="1600" b="1" dirty="0">
                <a:solidFill>
                  <a:srgbClr val="4775FF"/>
                </a:solidFill>
                <a:highlight>
                  <a:srgbClr val="FFFF00"/>
                </a:highlight>
                <a:ea typeface="新細明體" panose="02020500000000000000" pitchFamily="18" charset="-120"/>
              </a:rPr>
              <a:t>）</a:t>
            </a:r>
            <a:r>
              <a:rPr lang="zh-TW" altLang="en-US" sz="1600" b="1" dirty="0">
                <a:solidFill>
                  <a:srgbClr val="4775FF"/>
                </a:solidFill>
                <a:ea typeface="新細明體" panose="02020500000000000000" pitchFamily="18" charset="-120"/>
              </a:rPr>
              <a:t>宣布收購</a:t>
            </a:r>
            <a:r>
              <a:rPr lang="zh-TW" altLang="en-US" sz="1600" b="1" dirty="0">
                <a:solidFill>
                  <a:srgbClr val="4775FF"/>
                </a:solidFill>
                <a:highlight>
                  <a:srgbClr val="FFFF00"/>
                </a:highlight>
                <a:ea typeface="新細明體" panose="02020500000000000000" pitchFamily="18" charset="-120"/>
              </a:rPr>
              <a:t>加拿大美妝數位技術公司</a:t>
            </a:r>
            <a:r>
              <a:rPr lang="en-US" altLang="zh-TW" sz="1600" b="1" dirty="0" err="1">
                <a:solidFill>
                  <a:srgbClr val="4775FF"/>
                </a:solidFill>
                <a:highlight>
                  <a:srgbClr val="FFFF00"/>
                </a:highlight>
                <a:ea typeface="新細明體" panose="02020500000000000000" pitchFamily="18" charset="-120"/>
              </a:rPr>
              <a:t>ModiFace</a:t>
            </a:r>
            <a:r>
              <a:rPr lang="zh-TW" altLang="en-US" sz="1600" b="1" dirty="0">
                <a:solidFill>
                  <a:srgbClr val="4775FF"/>
                </a:solidFill>
                <a:ea typeface="新細明體" panose="02020500000000000000" pitchFamily="18" charset="-120"/>
              </a:rPr>
              <a:t>所有股份。</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63994" y="158621"/>
            <a:ext cx="9864012" cy="737118"/>
          </a:xfrm>
        </p:spPr>
        <p:txBody>
          <a:bodyPr>
            <a:normAutofit/>
          </a:bodyPr>
          <a:lstStyle/>
          <a:p>
            <a:r>
              <a:rPr lang="zh-TW" altLang="en-US" sz="2400" dirty="0">
                <a:solidFill>
                  <a:srgbClr val="003399"/>
                </a:solidFill>
              </a:rPr>
              <a:t>電子商務的類型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endParaRPr lang="zh-TW" altLang="en-US" sz="2400" dirty="0">
              <a:solidFill>
                <a:srgbClr val="003399"/>
              </a:solidFill>
            </a:endParaRPr>
          </a:p>
        </p:txBody>
      </p:sp>
      <p:sp>
        <p:nvSpPr>
          <p:cNvPr id="7" name="內容版面配置區 6"/>
          <p:cNvSpPr>
            <a:spLocks noGrp="1"/>
          </p:cNvSpPr>
          <p:nvPr>
            <p:ph idx="1"/>
          </p:nvPr>
        </p:nvSpPr>
        <p:spPr>
          <a:xfrm>
            <a:off x="391887" y="895739"/>
            <a:ext cx="11383346" cy="4708930"/>
          </a:xfrm>
        </p:spPr>
        <p:txBody>
          <a:bodyPr>
            <a:normAutofit/>
          </a:bodyPr>
          <a:lstStyle/>
          <a:p>
            <a:pPr marL="514350" indent="-514350">
              <a:buFont typeface="+mj-lt"/>
              <a:buAutoNum type="arabicPeriod" startAt="3"/>
            </a:pPr>
            <a:r>
              <a:rPr lang="zh-TW" altLang="en-US" sz="2000" dirty="0">
                <a:solidFill>
                  <a:srgbClr val="003399"/>
                </a:solidFill>
              </a:rPr>
              <a:t>消費者對消費者間 </a:t>
            </a:r>
            <a:r>
              <a:rPr lang="en-US" altLang="zh-TW" sz="2000" dirty="0">
                <a:solidFill>
                  <a:srgbClr val="003399"/>
                </a:solidFill>
              </a:rPr>
              <a:t>(</a:t>
            </a:r>
            <a:r>
              <a:rPr lang="en-US" altLang="zh-TW" sz="2000" dirty="0">
                <a:solidFill>
                  <a:srgbClr val="003399"/>
                </a:solidFill>
                <a:highlight>
                  <a:srgbClr val="FFFF00"/>
                </a:highlight>
              </a:rPr>
              <a:t>C to C</a:t>
            </a:r>
            <a:r>
              <a:rPr lang="en-US" altLang="zh-TW" sz="2000" dirty="0">
                <a:solidFill>
                  <a:srgbClr val="003399"/>
                </a:solidFill>
              </a:rPr>
              <a:t>) :</a:t>
            </a:r>
            <a:r>
              <a:rPr lang="zh-TW" altLang="en-US" sz="2000" dirty="0">
                <a:solidFill>
                  <a:srgbClr val="003399"/>
                </a:solidFill>
                <a:latin typeface="+mj-lt"/>
                <a:ea typeface="+mj-ea"/>
                <a:cs typeface="+mj-cs"/>
              </a:rPr>
              <a:t>以下是一些</a:t>
            </a:r>
            <a:r>
              <a:rPr lang="en-US" altLang="zh-TW" sz="2000" dirty="0">
                <a:solidFill>
                  <a:srgbClr val="003399"/>
                </a:solidFill>
                <a:latin typeface="+mj-lt"/>
                <a:ea typeface="+mj-ea"/>
                <a:cs typeface="+mj-cs"/>
              </a:rPr>
              <a:t>C2C</a:t>
            </a:r>
            <a:r>
              <a:rPr lang="zh-TW" altLang="en-US" sz="2000" dirty="0">
                <a:solidFill>
                  <a:srgbClr val="003399"/>
                </a:solidFill>
                <a:latin typeface="+mj-lt"/>
                <a:ea typeface="+mj-ea"/>
                <a:cs typeface="+mj-cs"/>
              </a:rPr>
              <a:t>電子商務的實例：線上拍賣平台、分類廣告網站、共享經濟平台 、網上社群市場、 二手交易平台。  </a:t>
            </a:r>
            <a:r>
              <a:rPr lang="en-US" altLang="zh-TW" sz="2000" dirty="0">
                <a:solidFill>
                  <a:srgbClr val="003399"/>
                </a:solidFill>
                <a:latin typeface="+mj-lt"/>
                <a:ea typeface="+mj-ea"/>
                <a:cs typeface="+mj-cs"/>
              </a:rPr>
              <a:t> </a:t>
            </a:r>
          </a:p>
        </p:txBody>
      </p:sp>
      <p:pic>
        <p:nvPicPr>
          <p:cNvPr id="3" name="圖片 2">
            <a:extLst>
              <a:ext uri="{FF2B5EF4-FFF2-40B4-BE49-F238E27FC236}">
                <a16:creationId xmlns:a16="http://schemas.microsoft.com/office/drawing/2014/main" id="{DD453B5D-9356-4EE1-98F6-A35A1507C1B9}"/>
              </a:ext>
            </a:extLst>
          </p:cNvPr>
          <p:cNvPicPr>
            <a:picLocks noChangeAspect="1"/>
          </p:cNvPicPr>
          <p:nvPr/>
        </p:nvPicPr>
        <p:blipFill>
          <a:blip r:embed="rId2"/>
          <a:stretch>
            <a:fillRect/>
          </a:stretch>
        </p:blipFill>
        <p:spPr>
          <a:xfrm>
            <a:off x="2624071" y="2366701"/>
            <a:ext cx="5013128" cy="34779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9C7FFBF-EB83-4702-942F-BAC531EC0550}"/>
              </a:ext>
            </a:extLst>
          </p:cNvPr>
          <p:cNvSpPr>
            <a:spLocks noGrp="1"/>
          </p:cNvSpPr>
          <p:nvPr>
            <p:ph idx="1"/>
          </p:nvPr>
        </p:nvSpPr>
        <p:spPr>
          <a:xfrm>
            <a:off x="193929" y="522197"/>
            <a:ext cx="11804141" cy="6317873"/>
          </a:xfrm>
        </p:spPr>
        <p:txBody>
          <a:bodyPr>
            <a:normAutofit fontScale="62500" lnSpcReduction="20000"/>
          </a:bodyPr>
          <a:lstStyle/>
          <a:p>
            <a:pPr marL="0" indent="0">
              <a:buNone/>
              <a:defRPr/>
            </a:pPr>
            <a:r>
              <a:rPr lang="en-US" altLang="zh-TW" sz="2000" dirty="0">
                <a:solidFill>
                  <a:srgbClr val="003399"/>
                </a:solidFill>
              </a:rPr>
              <a:t>(</a:t>
            </a:r>
            <a:r>
              <a:rPr lang="zh-TW" altLang="en-US" sz="2000" dirty="0">
                <a:solidFill>
                  <a:srgbClr val="003399"/>
                </a:solidFill>
              </a:rPr>
              <a:t>一</a:t>
            </a:r>
            <a:r>
              <a:rPr lang="en-US" altLang="zh-TW" sz="2000" dirty="0">
                <a:solidFill>
                  <a:srgbClr val="003399"/>
                </a:solidFill>
              </a:rPr>
              <a:t>) </a:t>
            </a:r>
            <a:r>
              <a:rPr lang="zh-TW" altLang="en-US" sz="2000" dirty="0">
                <a:solidFill>
                  <a:srgbClr val="003399"/>
                </a:solidFill>
                <a:highlight>
                  <a:srgbClr val="FFFF00"/>
                </a:highlight>
              </a:rPr>
              <a:t>交易模式</a:t>
            </a:r>
            <a:endParaRPr lang="en-US" altLang="zh-TW" sz="2000" dirty="0">
              <a:solidFill>
                <a:srgbClr val="003399"/>
              </a:solidFill>
              <a:highlight>
                <a:srgbClr val="FFFF00"/>
              </a:highlight>
            </a:endParaRPr>
          </a:p>
          <a:p>
            <a:pPr marL="0" indent="0">
              <a:buNone/>
              <a:defRPr/>
            </a:pPr>
            <a:endParaRPr lang="en-US" altLang="zh-TW" sz="2000" dirty="0">
              <a:solidFill>
                <a:srgbClr val="003399"/>
              </a:solidFill>
              <a:highlight>
                <a:srgbClr val="FFFF00"/>
              </a:highlight>
            </a:endParaRPr>
          </a:p>
          <a:p>
            <a:pPr marL="728663" lvl="1" indent="-385763">
              <a:buFont typeface="+mj-lt"/>
              <a:buAutoNum type="arabicPeriod"/>
              <a:defRPr/>
            </a:pPr>
            <a:r>
              <a:rPr lang="zh-TW" altLang="en-US" b="1" dirty="0">
                <a:solidFill>
                  <a:schemeClr val="accent1"/>
                </a:solidFill>
              </a:rPr>
              <a:t>網路</a:t>
            </a:r>
            <a:r>
              <a:rPr lang="zh-TW" altLang="en-US" b="1" dirty="0">
                <a:solidFill>
                  <a:srgbClr val="C00000"/>
                </a:solidFill>
              </a:rPr>
              <a:t>拍賣</a:t>
            </a:r>
            <a:r>
              <a:rPr lang="zh-TW" altLang="en-US" b="1" dirty="0">
                <a:solidFill>
                  <a:schemeClr val="accent1"/>
                </a:solidFill>
              </a:rPr>
              <a:t> </a:t>
            </a:r>
            <a:r>
              <a:rPr lang="en-US" altLang="zh-TW" b="1" dirty="0">
                <a:solidFill>
                  <a:schemeClr val="accent1"/>
                </a:solidFill>
              </a:rPr>
              <a:t>(Online Auction)</a:t>
            </a:r>
          </a:p>
          <a:p>
            <a:pPr marL="342900" lvl="1" indent="0">
              <a:buNone/>
              <a:defRPr/>
            </a:pPr>
            <a:br>
              <a:rPr lang="en-US" altLang="zh-TW" dirty="0"/>
            </a:br>
            <a:r>
              <a:rPr lang="en-US" altLang="zh-TW" dirty="0"/>
              <a:t>       </a:t>
            </a:r>
            <a:r>
              <a:rPr lang="zh-TW" altLang="en-US" b="1" dirty="0">
                <a:solidFill>
                  <a:srgbClr val="003399"/>
                </a:solidFill>
              </a:rPr>
              <a:t>此模式屬於 </a:t>
            </a:r>
            <a:r>
              <a:rPr lang="en-US" altLang="zh-TW" b="1" dirty="0">
                <a:solidFill>
                  <a:srgbClr val="003399"/>
                </a:solidFill>
              </a:rPr>
              <a:t>C to C </a:t>
            </a:r>
            <a:r>
              <a:rPr lang="zh-TW" altLang="en-US" b="1" dirty="0">
                <a:solidFill>
                  <a:srgbClr val="003399"/>
                </a:solidFill>
              </a:rPr>
              <a:t>電子商務，由</a:t>
            </a:r>
            <a:r>
              <a:rPr lang="zh-TW" altLang="en-US" b="1" dirty="0">
                <a:solidFill>
                  <a:srgbClr val="003399"/>
                </a:solidFill>
                <a:highlight>
                  <a:srgbClr val="FFFF00"/>
                </a:highlight>
              </a:rPr>
              <a:t>買方</a:t>
            </a:r>
            <a:r>
              <a:rPr lang="zh-TW" altLang="en-US" b="1" dirty="0">
                <a:solidFill>
                  <a:srgbClr val="003399"/>
                </a:solidFill>
              </a:rPr>
              <a:t>先出價，再由</a:t>
            </a:r>
            <a:r>
              <a:rPr lang="zh-TW" altLang="en-US" b="1" dirty="0">
                <a:solidFill>
                  <a:srgbClr val="003399"/>
                </a:solidFill>
                <a:highlight>
                  <a:srgbClr val="FFFF00"/>
                </a:highlight>
              </a:rPr>
              <a:t>賣方</a:t>
            </a:r>
            <a:r>
              <a:rPr lang="zh-TW" altLang="en-US" b="1" dirty="0">
                <a:solidFill>
                  <a:srgbClr val="003399"/>
                </a:solidFill>
              </a:rPr>
              <a:t>決定是否要出貨，又可稱為</a:t>
            </a:r>
            <a:r>
              <a:rPr lang="zh-TW" altLang="en-US" b="1" dirty="0">
                <a:solidFill>
                  <a:srgbClr val="003399"/>
                </a:solidFill>
                <a:highlight>
                  <a:srgbClr val="FFFF00"/>
                </a:highlight>
              </a:rPr>
              <a:t>自行定價 </a:t>
            </a:r>
            <a:r>
              <a:rPr lang="en-US" altLang="zh-TW" b="1" dirty="0">
                <a:solidFill>
                  <a:srgbClr val="003399"/>
                </a:solidFill>
              </a:rPr>
              <a:t>(Name-your-own-price);</a:t>
            </a:r>
            <a:r>
              <a:rPr lang="zh-TW" altLang="zh-TW"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在初期，有</a:t>
            </a:r>
            <a:endParaRPr lang="en-US" altLang="zh-TW"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pPr marL="342900" lvl="1" indent="0">
              <a:buNone/>
              <a:defRPr/>
            </a:pPr>
            <a:r>
              <a:rPr lang="zh-TW" altLang="zh-TW"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人報出低至</a:t>
            </a:r>
            <a:r>
              <a:rPr lang="en-US" altLang="zh-TW"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$50</a:t>
            </a:r>
            <a:r>
              <a:rPr lang="en-US" altLang="zh-TW"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的價格去購買機票，最終</a:t>
            </a:r>
            <a:r>
              <a:rPr lang="zh-TW" altLang="zh-TW" b="1" dirty="0">
                <a:solidFill>
                  <a:srgbClr val="003399"/>
                </a:solidFill>
              </a:rPr>
              <a:t>被航空公司接受。航空公司和酒店在淡季或空餘時間段內，可能會更傾向接受低價，以填</a:t>
            </a:r>
            <a:endParaRPr lang="en-US" altLang="zh-TW" b="1" dirty="0">
              <a:solidFill>
                <a:srgbClr val="003399"/>
              </a:solidFill>
            </a:endParaRPr>
          </a:p>
          <a:p>
            <a:pPr marL="342900" lvl="1" indent="0">
              <a:buNone/>
              <a:defRPr/>
            </a:pPr>
            <a:r>
              <a:rPr lang="zh-TW" altLang="zh-TW" b="1" dirty="0">
                <a:solidFill>
                  <a:srgbClr val="003399"/>
                </a:solidFill>
              </a:rPr>
              <a:t>補空位，從而避免空置損失</a:t>
            </a:r>
            <a:r>
              <a:rPr lang="zh-TW" altLang="en-US" b="1" dirty="0">
                <a:solidFill>
                  <a:srgbClr val="003399"/>
                </a:solidFill>
              </a:rPr>
              <a:t>。有樣學樣</a:t>
            </a:r>
            <a:r>
              <a:rPr lang="zh-TW" altLang="zh-TW" b="1" dirty="0">
                <a:solidFill>
                  <a:srgbClr val="003399"/>
                </a:solidFill>
              </a:rPr>
              <a:t>，</a:t>
            </a:r>
            <a:r>
              <a:rPr lang="zh-TW" altLang="en-US" b="1" dirty="0">
                <a:solidFill>
                  <a:srgbClr val="003399"/>
                </a:solidFill>
              </a:rPr>
              <a:t> </a:t>
            </a:r>
            <a:r>
              <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rPr>
              <a:t>某些</a:t>
            </a:r>
            <a:r>
              <a:rPr lang="zh-TW" altLang="zh-TW"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餐廳也曾實驗過自行定價或「隨意付」模式。例如，美國的「</a:t>
            </a:r>
            <a:r>
              <a:rPr lang="en-US" altLang="zh-TW"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One World Everybody </a:t>
            </a:r>
          </a:p>
          <a:p>
            <a:pPr marL="342900" lvl="1" indent="0">
              <a:buNone/>
              <a:defRPr/>
            </a:pPr>
            <a:r>
              <a:rPr lang="en-US" altLang="zh-TW"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Eats</a:t>
            </a:r>
            <a:r>
              <a:rPr lang="zh-TW" altLang="zh-TW"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」餐廳採用了「隨意付」（</a:t>
            </a:r>
            <a:r>
              <a:rPr lang="en-US" altLang="zh-TW"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Pay-What-You-Want</a:t>
            </a:r>
            <a:r>
              <a:rPr lang="zh-TW" altLang="zh-TW"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）的模式，顧客可以根據自己的情況自行決定付款金額。</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1" indent="0">
              <a:buNone/>
              <a:defRPr/>
            </a:pPr>
            <a:endParaRPr lang="en-US" altLang="zh-TW" sz="2000" b="1" dirty="0">
              <a:solidFill>
                <a:srgbClr val="003399"/>
              </a:solidFill>
            </a:endParaRPr>
          </a:p>
          <a:p>
            <a:pPr marL="342900" lvl="1" indent="0">
              <a:buNone/>
              <a:defRPr/>
            </a:pPr>
            <a:r>
              <a:rPr lang="zh-TW" altLang="en-US" sz="2000" dirty="0"/>
              <a:t>         </a:t>
            </a:r>
            <a:r>
              <a:rPr lang="zh-TW" altLang="en-US" dirty="0"/>
              <a:t>這種模式</a:t>
            </a:r>
            <a:r>
              <a:rPr lang="zh-TW" altLang="en-US" dirty="0">
                <a:highlight>
                  <a:srgbClr val="FFFF00"/>
                </a:highlight>
              </a:rPr>
              <a:t>與</a:t>
            </a:r>
            <a:r>
              <a:rPr lang="zh-TW" altLang="en-US" b="1" dirty="0">
                <a:highlight>
                  <a:srgbClr val="FFFF00"/>
                </a:highlight>
              </a:rPr>
              <a:t>傳統的定價方式</a:t>
            </a:r>
            <a:r>
              <a:rPr lang="zh-TW" altLang="en-US" dirty="0">
                <a:highlight>
                  <a:srgbClr val="FFFF00"/>
                </a:highlight>
              </a:rPr>
              <a:t>完全相反</a:t>
            </a:r>
            <a:r>
              <a:rPr lang="zh-TW" altLang="en-US" dirty="0"/>
              <a:t>，不再由</a:t>
            </a:r>
            <a:r>
              <a:rPr lang="zh-TW" altLang="en-US" b="1" dirty="0"/>
              <a:t>商家單方面決定價格</a:t>
            </a:r>
            <a:r>
              <a:rPr lang="zh-TW" altLang="en-US" dirty="0"/>
              <a:t>，而是將</a:t>
            </a:r>
            <a:r>
              <a:rPr lang="zh-TW" altLang="en-US" dirty="0">
                <a:highlight>
                  <a:srgbClr val="FFFF00"/>
                </a:highlight>
              </a:rPr>
              <a:t>定價權</a:t>
            </a:r>
            <a:r>
              <a:rPr lang="zh-TW" altLang="en-US" dirty="0"/>
              <a:t>部分或全部交給消費者。</a:t>
            </a:r>
            <a:r>
              <a:rPr lang="zh-TW" altLang="en-US" b="1" dirty="0"/>
              <a:t>傳統的定價方式</a:t>
            </a:r>
            <a:r>
              <a:rPr lang="zh-TW" altLang="en-US" b="1" dirty="0">
                <a:solidFill>
                  <a:srgbClr val="003399"/>
                </a:solidFill>
              </a:rPr>
              <a:t>拍</a:t>
            </a:r>
            <a:endParaRPr lang="en-US" altLang="zh-TW" b="1" dirty="0">
              <a:solidFill>
                <a:srgbClr val="003399"/>
              </a:solidFill>
            </a:endParaRPr>
          </a:p>
          <a:p>
            <a:pPr marL="342900" lvl="1" indent="0">
              <a:buNone/>
              <a:defRPr/>
            </a:pPr>
            <a:r>
              <a:rPr lang="zh-TW" altLang="en-US" b="1" dirty="0">
                <a:solidFill>
                  <a:srgbClr val="003399"/>
                </a:solidFill>
              </a:rPr>
              <a:t>賣進行時，如價格</a:t>
            </a:r>
            <a:r>
              <a:rPr lang="zh-TW" altLang="en-US" b="1" dirty="0">
                <a:solidFill>
                  <a:srgbClr val="003399"/>
                </a:solidFill>
                <a:highlight>
                  <a:srgbClr val="FFFF00"/>
                </a:highlight>
              </a:rPr>
              <a:t>隨競標過程增加</a:t>
            </a:r>
            <a:r>
              <a:rPr lang="zh-TW" altLang="en-US" b="1" dirty="0">
                <a:solidFill>
                  <a:srgbClr val="003399"/>
                </a:solidFill>
              </a:rPr>
              <a:t>，由價高者得標之</a:t>
            </a:r>
            <a:r>
              <a:rPr lang="zh-TW" altLang="en-US" b="1" dirty="0">
                <a:solidFill>
                  <a:srgbClr val="003399"/>
                </a:solidFill>
                <a:highlight>
                  <a:srgbClr val="FFFF00"/>
                </a:highlight>
              </a:rPr>
              <a:t>英式拍賣</a:t>
            </a:r>
            <a:r>
              <a:rPr lang="zh-TW" altLang="en-US" b="1" dirty="0">
                <a:solidFill>
                  <a:srgbClr val="003399"/>
                </a:solidFill>
              </a:rPr>
              <a:t>，目前</a:t>
            </a:r>
            <a:r>
              <a:rPr lang="zh-TW" altLang="en-US" b="1" dirty="0">
                <a:solidFill>
                  <a:srgbClr val="003399"/>
                </a:solidFill>
                <a:highlight>
                  <a:srgbClr val="FFFF00"/>
                </a:highlight>
              </a:rPr>
              <a:t>網拍平台</a:t>
            </a:r>
            <a:r>
              <a:rPr lang="zh-TW" altLang="en-US" b="1" dirty="0">
                <a:solidFill>
                  <a:srgbClr val="003399"/>
                </a:solidFill>
              </a:rPr>
              <a:t>均使用此方式 。反之，則</a:t>
            </a:r>
            <a:r>
              <a:rPr lang="zh-TW" altLang="en-US" b="1" dirty="0">
                <a:solidFill>
                  <a:srgbClr val="003399"/>
                </a:solidFill>
                <a:highlight>
                  <a:srgbClr val="FFFF00"/>
                </a:highlight>
              </a:rPr>
              <a:t>荷式拍賣</a:t>
            </a:r>
            <a:r>
              <a:rPr lang="zh-TW" altLang="en-US" b="1" dirty="0">
                <a:solidFill>
                  <a:srgbClr val="003399"/>
                </a:solidFill>
              </a:rPr>
              <a:t>，通常有最低價，</a:t>
            </a:r>
            <a:endParaRPr lang="en-US" altLang="zh-TW" b="1" dirty="0">
              <a:solidFill>
                <a:srgbClr val="003399"/>
              </a:solidFill>
            </a:endParaRPr>
          </a:p>
          <a:p>
            <a:pPr marL="342900" lvl="1" indent="0">
              <a:buNone/>
              <a:defRPr/>
            </a:pPr>
            <a:r>
              <a:rPr lang="zh-TW" altLang="en-US" b="1" dirty="0">
                <a:solidFill>
                  <a:srgbClr val="003399"/>
                </a:solidFill>
              </a:rPr>
              <a:t>低於此價格會流標，台灣</a:t>
            </a:r>
            <a:r>
              <a:rPr lang="zh-TW" altLang="en-US" b="1" dirty="0">
                <a:solidFill>
                  <a:srgbClr val="003399"/>
                </a:solidFill>
                <a:highlight>
                  <a:srgbClr val="FFFF00"/>
                </a:highlight>
              </a:rPr>
              <a:t>的傳統魚市</a:t>
            </a:r>
            <a:r>
              <a:rPr lang="zh-TW" altLang="en-US" b="1" dirty="0">
                <a:solidFill>
                  <a:srgbClr val="003399"/>
                </a:solidFill>
              </a:rPr>
              <a:t>就是採用此拍賣法。</a:t>
            </a:r>
            <a:endParaRPr lang="en-US" altLang="zh-TW" b="1" dirty="0">
              <a:solidFill>
                <a:srgbClr val="003399"/>
              </a:solidFill>
            </a:endParaRPr>
          </a:p>
          <a:p>
            <a:pPr marL="342900" lvl="1" indent="0">
              <a:buNone/>
              <a:defRPr/>
            </a:pPr>
            <a:endParaRPr lang="en-US" altLang="zh-TW" sz="2000" b="1" dirty="0">
              <a:solidFill>
                <a:srgbClr val="003399"/>
              </a:solidFill>
            </a:endParaRPr>
          </a:p>
          <a:p>
            <a:pPr marL="342900" lvl="1" indent="0">
              <a:buNone/>
              <a:defRPr/>
            </a:pPr>
            <a:r>
              <a:rPr lang="zh-TW" altLang="en-US" sz="2100" dirty="0"/>
              <a:t>       </a:t>
            </a:r>
            <a:r>
              <a:rPr lang="zh-TW" altLang="en-US" dirty="0"/>
              <a:t>英式拍賣節奏較慢，有討價空間 </a:t>
            </a:r>
            <a:r>
              <a:rPr lang="en-US" altLang="zh-TW" dirty="0"/>
              <a:t>;</a:t>
            </a:r>
            <a:r>
              <a:rPr lang="zh-TW" altLang="en-US" dirty="0"/>
              <a:t> 荷式拍賣節奏</a:t>
            </a:r>
            <a:r>
              <a:rPr lang="zh-TW" altLang="zh-TW" dirty="0"/>
              <a:t>較快，有壓力</a:t>
            </a:r>
            <a:r>
              <a:rPr lang="zh-TW" altLang="en-US" dirty="0"/>
              <a:t>， </a:t>
            </a:r>
            <a:r>
              <a:rPr lang="zh-TW" altLang="zh-TW" dirty="0"/>
              <a:t>又稱遞減式拍賣（</a:t>
            </a:r>
            <a:r>
              <a:rPr lang="en-US" altLang="zh-TW" dirty="0"/>
              <a:t>Descending Auction</a:t>
            </a:r>
            <a:r>
              <a:rPr lang="zh-TW" altLang="zh-TW" dirty="0"/>
              <a:t>），最初來自荷蘭鬱金香市場。</a:t>
            </a:r>
          </a:p>
          <a:p>
            <a:pPr marL="342900" lvl="1" indent="0">
              <a:buNone/>
              <a:defRPr/>
            </a:pPr>
            <a:endParaRPr lang="en-US" altLang="zh-TW" sz="1900" dirty="0"/>
          </a:p>
          <a:p>
            <a:pPr marL="342900" lvl="1" indent="0">
              <a:buNone/>
              <a:defRPr/>
            </a:pPr>
            <a:endParaRPr lang="en-US" altLang="zh-TW" sz="1900" b="1" dirty="0">
              <a:solidFill>
                <a:srgbClr val="003399"/>
              </a:solidFill>
            </a:endParaRPr>
          </a:p>
          <a:p>
            <a:pPr marL="342900" lvl="1" indent="0">
              <a:buNone/>
              <a:defRPr/>
            </a:pPr>
            <a:r>
              <a:rPr lang="en-US" altLang="zh-TW" sz="1900" b="1" dirty="0"/>
              <a:t>       </a:t>
            </a:r>
            <a:r>
              <a:rPr lang="en-US" altLang="zh-TW" b="1" dirty="0"/>
              <a:t>Priceline</a:t>
            </a:r>
            <a:r>
              <a:rPr lang="en-US" altLang="zh-TW" dirty="0"/>
              <a:t> </a:t>
            </a:r>
            <a:r>
              <a:rPr lang="zh-TW" altLang="en-US" dirty="0"/>
              <a:t>旅遊網站現在</a:t>
            </a:r>
            <a:r>
              <a:rPr lang="zh-TW" altLang="en-US" b="1" dirty="0">
                <a:highlight>
                  <a:srgbClr val="FFFF00"/>
                </a:highlight>
              </a:rPr>
              <a:t>已經不再使用</a:t>
            </a:r>
            <a:r>
              <a:rPr lang="zh-TW" altLang="en-US" dirty="0">
                <a:highlight>
                  <a:srgbClr val="FFFF00"/>
                </a:highlight>
              </a:rPr>
              <a:t>在 </a:t>
            </a:r>
            <a:r>
              <a:rPr lang="en-US" altLang="zh-TW" dirty="0">
                <a:highlight>
                  <a:srgbClr val="FFFF00"/>
                </a:highlight>
              </a:rPr>
              <a:t>1998 </a:t>
            </a:r>
            <a:r>
              <a:rPr lang="zh-TW" altLang="en-US" dirty="0">
                <a:highlight>
                  <a:srgbClr val="FFFF00"/>
                </a:highlight>
              </a:rPr>
              <a:t>年剛成立時曾經非常成功</a:t>
            </a:r>
            <a:r>
              <a:rPr lang="zh-TW" altLang="en-US" b="1" dirty="0">
                <a:solidFill>
                  <a:srgbClr val="003399"/>
                </a:solidFill>
              </a:rPr>
              <a:t>，</a:t>
            </a:r>
            <a:r>
              <a:rPr lang="zh-TW" altLang="en-US" dirty="0">
                <a:highlight>
                  <a:srgbClr val="FFFF00"/>
                </a:highlight>
              </a:rPr>
              <a:t>最經典的「自行定價</a:t>
            </a:r>
            <a:r>
              <a:rPr lang="zh-TW" altLang="en-US" dirty="0"/>
              <a:t>」（</a:t>
            </a:r>
            <a:r>
              <a:rPr lang="en-US" altLang="zh-TW" dirty="0"/>
              <a:t>Name-Your-Own-Price, NYOP</a:t>
            </a:r>
            <a:r>
              <a:rPr lang="zh-TW" altLang="en-US" dirty="0"/>
              <a:t>）</a:t>
            </a:r>
            <a:endParaRPr lang="en-US" altLang="zh-TW" dirty="0"/>
          </a:p>
          <a:p>
            <a:pPr marL="342900" lvl="1" indent="0">
              <a:buNone/>
              <a:defRPr/>
            </a:pPr>
            <a:r>
              <a:rPr lang="zh-TW" altLang="en-US" dirty="0"/>
              <a:t>的招牌服務模式了。</a:t>
            </a:r>
            <a:endParaRPr lang="en-US" altLang="zh-TW" b="1" dirty="0">
              <a:solidFill>
                <a:srgbClr val="003399"/>
              </a:solidFill>
            </a:endParaRPr>
          </a:p>
          <a:p>
            <a:pPr marL="342900" lvl="1" indent="0">
              <a:buNone/>
              <a:defRPr/>
            </a:pPr>
            <a:endParaRPr lang="en-US" altLang="zh-TW" sz="1800" b="1" dirty="0"/>
          </a:p>
          <a:p>
            <a:pPr marL="342900" lvl="1" indent="0">
              <a:buNone/>
              <a:defRPr/>
            </a:pPr>
            <a:r>
              <a:rPr lang="en-US" altLang="zh-TW" sz="1900" b="1" dirty="0">
                <a:solidFill>
                  <a:schemeClr val="accent1"/>
                </a:solidFill>
              </a:rPr>
              <a:t>2. </a:t>
            </a:r>
            <a:r>
              <a:rPr lang="zh-TW" altLang="en-US" b="1" dirty="0">
                <a:solidFill>
                  <a:schemeClr val="accent1"/>
                </a:solidFill>
              </a:rPr>
              <a:t>以物易物 </a:t>
            </a:r>
            <a:r>
              <a:rPr lang="en-US" altLang="zh-TW" b="1" dirty="0">
                <a:solidFill>
                  <a:schemeClr val="accent1"/>
                </a:solidFill>
              </a:rPr>
              <a:t>(Product Exchange,</a:t>
            </a:r>
            <a:r>
              <a:rPr lang="zh-TW" altLang="en-US" b="1" dirty="0">
                <a:solidFill>
                  <a:schemeClr val="accent1"/>
                </a:solidFill>
              </a:rPr>
              <a:t>或</a:t>
            </a:r>
            <a:r>
              <a:rPr lang="en-US" altLang="zh-TW" b="1" dirty="0">
                <a:solidFill>
                  <a:schemeClr val="accent1"/>
                </a:solidFill>
              </a:rPr>
              <a:t> barter)</a:t>
            </a:r>
          </a:p>
          <a:p>
            <a:pPr marL="342900" lvl="1" indent="0">
              <a:buNone/>
              <a:defRPr/>
            </a:pPr>
            <a:br>
              <a:rPr lang="en-US" altLang="zh-TW" sz="2000" dirty="0"/>
            </a:br>
            <a:r>
              <a:rPr lang="zh-TW" altLang="en-US" sz="2000" dirty="0"/>
              <a:t>      </a:t>
            </a:r>
            <a:r>
              <a:rPr lang="zh-TW" altLang="en-US" b="1" dirty="0">
                <a:solidFill>
                  <a:srgbClr val="003399"/>
                </a:solidFill>
                <a:highlight>
                  <a:srgbClr val="FFFF00"/>
                </a:highlight>
              </a:rPr>
              <a:t>競標模式</a:t>
            </a:r>
            <a:r>
              <a:rPr lang="zh-TW" altLang="en-US" b="1" dirty="0">
                <a:solidFill>
                  <a:srgbClr val="003399"/>
                </a:solidFill>
              </a:rPr>
              <a:t>不是以</a:t>
            </a:r>
            <a:r>
              <a:rPr lang="zh-TW" altLang="en-US" b="1" dirty="0">
                <a:solidFill>
                  <a:srgbClr val="003399"/>
                </a:solidFill>
                <a:highlight>
                  <a:srgbClr val="FFFF00"/>
                </a:highlight>
              </a:rPr>
              <a:t>價格</a:t>
            </a:r>
            <a:r>
              <a:rPr lang="zh-TW" altLang="en-US" b="1" dirty="0">
                <a:solidFill>
                  <a:srgbClr val="003399"/>
                </a:solidFill>
              </a:rPr>
              <a:t>為主，而是比較物品之間的</a:t>
            </a:r>
            <a:r>
              <a:rPr lang="zh-TW" altLang="en-US" b="1" dirty="0">
                <a:solidFill>
                  <a:srgbClr val="003399"/>
                </a:solidFill>
                <a:highlight>
                  <a:srgbClr val="FFFF00"/>
                </a:highlight>
              </a:rPr>
              <a:t>價值</a:t>
            </a:r>
            <a:r>
              <a:rPr lang="zh-TW" altLang="en-US" b="1" dirty="0">
                <a:solidFill>
                  <a:srgbClr val="003399"/>
                </a:solidFill>
              </a:rPr>
              <a:t>來進行交換，如果彼此認為物品</a:t>
            </a:r>
            <a:r>
              <a:rPr lang="zh-TW" altLang="en-US" b="1" dirty="0">
                <a:solidFill>
                  <a:srgbClr val="003399"/>
                </a:solidFill>
                <a:highlight>
                  <a:srgbClr val="FFFF00"/>
                </a:highlight>
              </a:rPr>
              <a:t>價值</a:t>
            </a:r>
            <a:r>
              <a:rPr lang="zh-TW" altLang="en-US" b="1" dirty="0">
                <a:solidFill>
                  <a:srgbClr val="003399"/>
                </a:solidFill>
              </a:rPr>
              <a:t>相同，便可達成交易，又稱為 </a:t>
            </a:r>
            <a:r>
              <a:rPr lang="en-US" altLang="zh-TW" b="1" dirty="0">
                <a:solidFill>
                  <a:srgbClr val="003399"/>
                </a:solidFill>
                <a:highlight>
                  <a:srgbClr val="FFFF00"/>
                </a:highlight>
              </a:rPr>
              <a:t>P2P (Peer to Peer)</a:t>
            </a:r>
            <a:r>
              <a:rPr lang="zh-TW" altLang="en-US" b="1" dirty="0">
                <a:solidFill>
                  <a:srgbClr val="003399"/>
                </a:solidFill>
              </a:rPr>
              <a:t> 。如</a:t>
            </a:r>
            <a:r>
              <a:rPr lang="zh-TW" altLang="en-US" b="1" dirty="0">
                <a:solidFill>
                  <a:srgbClr val="003399"/>
                </a:solidFill>
                <a:highlight>
                  <a:srgbClr val="FFFF00"/>
                </a:highlight>
              </a:rPr>
              <a:t>委內瑞拉惡性通膨有錢買不到東西，只好以物易</a:t>
            </a:r>
            <a:r>
              <a:rPr lang="zh-TW" altLang="en-US" b="1" dirty="0">
                <a:solidFill>
                  <a:srgbClr val="003399"/>
                </a:solidFill>
              </a:rPr>
              <a:t>物。舊金山</a:t>
            </a:r>
            <a:r>
              <a:rPr lang="zh-TW" altLang="en-US" b="1" dirty="0">
                <a:solidFill>
                  <a:srgbClr val="003399"/>
                </a:solidFill>
                <a:highlight>
                  <a:srgbClr val="FFFF00"/>
                </a:highlight>
              </a:rPr>
              <a:t>上班族一根髮夾換一棟房子</a:t>
            </a:r>
            <a:r>
              <a:rPr lang="zh-TW" altLang="en-US" b="1" dirty="0">
                <a:solidFill>
                  <a:srgbClr val="003399"/>
                </a:solidFill>
              </a:rPr>
              <a:t>。</a:t>
            </a:r>
            <a:endParaRPr lang="en-US" altLang="zh-TW" b="1" dirty="0">
              <a:solidFill>
                <a:srgbClr val="003399"/>
              </a:solidFill>
              <a:highlight>
                <a:srgbClr val="FFFF00"/>
              </a:highlight>
            </a:endParaRPr>
          </a:p>
          <a:p>
            <a:pPr marL="342900" lvl="1" indent="0">
              <a:buNone/>
              <a:defRPr/>
            </a:pPr>
            <a:endParaRPr lang="en-US" altLang="zh-TW" sz="2100" dirty="0">
              <a:highlight>
                <a:srgbClr val="FFFF00"/>
              </a:highlight>
            </a:endParaRPr>
          </a:p>
          <a:p>
            <a:pPr marL="342900" lvl="1" indent="0">
              <a:buNone/>
              <a:defRPr/>
            </a:pPr>
            <a:endParaRPr lang="en-US" altLang="zh-TW" sz="2100" dirty="0">
              <a:highlight>
                <a:srgbClr val="FFFF00"/>
              </a:highlight>
            </a:endParaRPr>
          </a:p>
          <a:p>
            <a:pPr>
              <a:buFont typeface="Wingdings" panose="05000000000000000000" pitchFamily="2" charset="2"/>
              <a:buNone/>
              <a:defRPr/>
            </a:pPr>
            <a:r>
              <a:rPr lang="en-US" altLang="zh-TW" sz="2300" dirty="0">
                <a:solidFill>
                  <a:srgbClr val="003399"/>
                </a:solidFill>
              </a:rPr>
              <a:t>(</a:t>
            </a:r>
            <a:r>
              <a:rPr lang="zh-TW" altLang="en-US" sz="2100" dirty="0">
                <a:solidFill>
                  <a:srgbClr val="003399"/>
                </a:solidFill>
              </a:rPr>
              <a:t>二</a:t>
            </a:r>
            <a:r>
              <a:rPr lang="en-US" altLang="zh-TW" sz="1800" dirty="0">
                <a:solidFill>
                  <a:srgbClr val="003399"/>
                </a:solidFill>
                <a:highlight>
                  <a:srgbClr val="FFFF00"/>
                </a:highlight>
              </a:rPr>
              <a:t>) </a:t>
            </a:r>
            <a:r>
              <a:rPr lang="zh-TW" altLang="en-US" sz="2400" dirty="0">
                <a:solidFill>
                  <a:srgbClr val="003399"/>
                </a:solidFill>
                <a:highlight>
                  <a:srgbClr val="FFFF00"/>
                </a:highlight>
              </a:rPr>
              <a:t>虛擬社群 </a:t>
            </a:r>
            <a:r>
              <a:rPr lang="en-US" altLang="zh-TW" sz="2400" dirty="0">
                <a:solidFill>
                  <a:srgbClr val="003399"/>
                </a:solidFill>
                <a:highlight>
                  <a:srgbClr val="FFFF00"/>
                </a:highlight>
              </a:rPr>
              <a:t>(Virtual </a:t>
            </a:r>
            <a:r>
              <a:rPr lang="en-US" altLang="zh-TW" sz="2400" dirty="0">
                <a:solidFill>
                  <a:srgbClr val="003399"/>
                </a:solidFill>
              </a:rPr>
              <a:t>Communities) </a:t>
            </a:r>
            <a:endParaRPr lang="zh-TW" altLang="en-US" sz="2400" dirty="0">
              <a:solidFill>
                <a:srgbClr val="003399"/>
              </a:solidFill>
            </a:endParaRPr>
          </a:p>
          <a:p>
            <a:pPr marL="457200" lvl="1" indent="0">
              <a:buNone/>
              <a:defRPr/>
            </a:pPr>
            <a:r>
              <a:rPr lang="zh-TW" altLang="en-US" b="1" dirty="0">
                <a:solidFill>
                  <a:srgbClr val="003399"/>
                </a:solidFill>
              </a:rPr>
              <a:t>        指一群藉由</a:t>
            </a:r>
            <a:r>
              <a:rPr lang="zh-TW" altLang="en-US" b="1" dirty="0">
                <a:solidFill>
                  <a:srgbClr val="003399"/>
                </a:solidFill>
                <a:highlight>
                  <a:srgbClr val="FFFF00"/>
                </a:highlight>
              </a:rPr>
              <a:t>電腦網路</a:t>
            </a:r>
            <a:r>
              <a:rPr lang="zh-TW" altLang="en-US" b="1" dirty="0">
                <a:solidFill>
                  <a:srgbClr val="003399"/>
                </a:solidFill>
              </a:rPr>
              <a:t>進行</a:t>
            </a:r>
            <a:r>
              <a:rPr lang="zh-TW" altLang="en-US" b="1" dirty="0">
                <a:solidFill>
                  <a:srgbClr val="003399"/>
                </a:solidFill>
                <a:highlight>
                  <a:srgbClr val="FFFF00"/>
                </a:highlight>
              </a:rPr>
              <a:t>溝通的使用者</a:t>
            </a:r>
            <a:r>
              <a:rPr lang="zh-TW" altLang="en-US" b="1" dirty="0">
                <a:solidFill>
                  <a:srgbClr val="003399"/>
                </a:solidFill>
              </a:rPr>
              <a:t>，</a:t>
            </a:r>
            <a:r>
              <a:rPr lang="zh-TW" altLang="en-US" b="1" dirty="0">
                <a:solidFill>
                  <a:srgbClr val="003399"/>
                </a:solidFill>
                <a:highlight>
                  <a:srgbClr val="FFFF00"/>
                </a:highlight>
              </a:rPr>
              <a:t>以共同的興趣、人際關係、幻想與交易等基礎所成立的團體</a:t>
            </a:r>
            <a:r>
              <a:rPr lang="zh-TW" altLang="en-US" b="1" dirty="0">
                <a:solidFill>
                  <a:srgbClr val="003399"/>
                </a:solidFill>
              </a:rPr>
              <a:t>，彼此之間視為像朋友一</a:t>
            </a:r>
            <a:endParaRPr lang="en-US" altLang="zh-TW" b="1" dirty="0">
              <a:solidFill>
                <a:srgbClr val="003399"/>
              </a:solidFill>
            </a:endParaRPr>
          </a:p>
          <a:p>
            <a:pPr marL="457200" lvl="1" indent="0">
              <a:buNone/>
              <a:defRPr/>
            </a:pPr>
            <a:r>
              <a:rPr lang="zh-TW" altLang="en-US" b="1" dirty="0">
                <a:solidFill>
                  <a:srgbClr val="003399"/>
                </a:solidFill>
              </a:rPr>
              <a:t>般，分享個人的知識、經驗或關懷。</a:t>
            </a:r>
            <a:endParaRPr lang="en-US" altLang="zh-TW" dirty="0">
              <a:highlight>
                <a:srgbClr val="FFFF00"/>
              </a:highlight>
            </a:endParaRPr>
          </a:p>
        </p:txBody>
      </p:sp>
      <p:sp>
        <p:nvSpPr>
          <p:cNvPr id="5" name="Rectangle 2">
            <a:extLst>
              <a:ext uri="{FF2B5EF4-FFF2-40B4-BE49-F238E27FC236}">
                <a16:creationId xmlns:a16="http://schemas.microsoft.com/office/drawing/2014/main" id="{FE5ACB15-A97A-4A53-BAAE-ABC4CA020762}"/>
              </a:ext>
            </a:extLst>
          </p:cNvPr>
          <p:cNvSpPr txBox="1">
            <a:spLocks noChangeArrowheads="1"/>
          </p:cNvSpPr>
          <p:nvPr/>
        </p:nvSpPr>
        <p:spPr bwMode="auto">
          <a:xfrm>
            <a:off x="0" y="17929"/>
            <a:ext cx="12102353" cy="400752"/>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2000" kern="0" dirty="0">
                <a:solidFill>
                  <a:schemeClr val="bg1"/>
                </a:solidFill>
                <a:ea typeface="新細明體" panose="02020500000000000000" pitchFamily="18" charset="-120"/>
              </a:rPr>
              <a:t>  P.91  C to C </a:t>
            </a:r>
            <a:r>
              <a:rPr lang="zh-TW" altLang="en-US" sz="2000" kern="0" dirty="0">
                <a:solidFill>
                  <a:schemeClr val="bg1"/>
                </a:solidFill>
                <a:ea typeface="新細明體" panose="02020500000000000000" pitchFamily="18" charset="-120"/>
              </a:rPr>
              <a:t>電子商務的模式 </a:t>
            </a:r>
            <a:r>
              <a:rPr lang="en-US" altLang="zh-TW" sz="2000" kern="0" dirty="0">
                <a:solidFill>
                  <a:schemeClr val="bg1"/>
                </a:solidFill>
                <a:ea typeface="新細明體" panose="02020500000000000000" pitchFamily="18" charset="-120"/>
              </a:rPr>
              <a:t>- </a:t>
            </a:r>
            <a:r>
              <a:rPr lang="zh-TW" altLang="en-US" sz="2000" kern="0" dirty="0">
                <a:solidFill>
                  <a:schemeClr val="bg1"/>
                </a:solidFill>
                <a:ea typeface="新細明體" panose="02020500000000000000" pitchFamily="18" charset="-120"/>
              </a:rPr>
              <a:t> 包括交易模式與虛擬社群 </a:t>
            </a:r>
            <a:r>
              <a:rPr lang="en-US" altLang="zh-TW" sz="2000" kern="0" dirty="0">
                <a:solidFill>
                  <a:schemeClr val="bg1"/>
                </a:solidFill>
                <a:ea typeface="新細明體" panose="02020500000000000000" pitchFamily="18" charset="-120"/>
              </a:rPr>
              <a:t>(Virtual Communities) </a:t>
            </a:r>
            <a:endParaRPr lang="en-US" altLang="zh-TW" sz="3200" kern="0" dirty="0">
              <a:solidFill>
                <a:schemeClr val="bg1"/>
              </a:solidFill>
              <a:ea typeface="新細明體" panose="02020500000000000000" pitchFamily="18" charset="-12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6724"/>
            <a:ext cx="10515600" cy="529104"/>
          </a:xfrm>
        </p:spPr>
        <p:txBody>
          <a:bodyPr>
            <a:noAutofit/>
          </a:bodyPr>
          <a:lstStyle/>
          <a:p>
            <a:r>
              <a:rPr lang="zh-TW" altLang="en-US" sz="2400" dirty="0"/>
              <a:t>電子商務的類型 </a:t>
            </a:r>
            <a:r>
              <a:rPr lang="en-US" altLang="zh-TW" sz="2400" dirty="0"/>
              <a:t>(</a:t>
            </a:r>
            <a:r>
              <a:rPr lang="zh-TW" altLang="en-US" sz="2400" dirty="0"/>
              <a:t>續</a:t>
            </a:r>
            <a:r>
              <a:rPr lang="en-US" altLang="zh-TW" sz="2400" dirty="0"/>
              <a:t>)</a:t>
            </a:r>
            <a:endParaRPr lang="zh-TW" altLang="en-US" sz="2400" dirty="0"/>
          </a:p>
        </p:txBody>
      </p:sp>
      <p:sp>
        <p:nvSpPr>
          <p:cNvPr id="7" name="內容版面配置區 6"/>
          <p:cNvSpPr>
            <a:spLocks noGrp="1"/>
          </p:cNvSpPr>
          <p:nvPr>
            <p:ph idx="1"/>
          </p:nvPr>
        </p:nvSpPr>
        <p:spPr>
          <a:xfrm>
            <a:off x="322730" y="522661"/>
            <a:ext cx="11456894" cy="4945809"/>
          </a:xfrm>
        </p:spPr>
        <p:txBody>
          <a:bodyPr/>
          <a:lstStyle/>
          <a:p>
            <a:pPr marL="514350" indent="-514350">
              <a:buFont typeface="+mj-lt"/>
              <a:buAutoNum type="arabicPeriod" startAt="3"/>
            </a:pPr>
            <a:r>
              <a:rPr lang="zh-TW" altLang="en-US" sz="2000" dirty="0">
                <a:solidFill>
                  <a:srgbClr val="003399"/>
                </a:solidFill>
              </a:rPr>
              <a:t>消費者對消費者</a:t>
            </a:r>
            <a:r>
              <a:rPr lang="zh-TW" altLang="en-US" sz="2000" dirty="0">
                <a:solidFill>
                  <a:srgbClr val="003399"/>
                </a:solidFill>
                <a:highlight>
                  <a:srgbClr val="FFFF00"/>
                </a:highlight>
              </a:rPr>
              <a:t>間 </a:t>
            </a:r>
            <a:r>
              <a:rPr lang="en-US" altLang="zh-TW" sz="2000" dirty="0">
                <a:solidFill>
                  <a:srgbClr val="003399"/>
                </a:solidFill>
                <a:highlight>
                  <a:srgbClr val="FFFF00"/>
                </a:highlight>
              </a:rPr>
              <a:t>(C to C) </a:t>
            </a:r>
            <a:r>
              <a:rPr lang="en-US" altLang="zh-TW" sz="2000" dirty="0">
                <a:solidFill>
                  <a:srgbClr val="003399"/>
                </a:solidFill>
              </a:rPr>
              <a:t>– On line </a:t>
            </a:r>
            <a:r>
              <a:rPr lang="zh-TW" altLang="zh-TW" sz="20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拍賣</a:t>
            </a:r>
            <a:endParaRPr lang="en-US" altLang="zh-TW" sz="2000" dirty="0">
              <a:solidFill>
                <a:srgbClr val="003399"/>
              </a:solidFill>
            </a:endParaRPr>
          </a:p>
          <a:p>
            <a:pPr marL="0" indent="0">
              <a:buNone/>
            </a:pPr>
            <a:r>
              <a:rPr lang="en-US" altLang="zh-TW" sz="1800" b="1" kern="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rPr>
              <a:t>(1013.20) </a:t>
            </a:r>
            <a:r>
              <a:rPr lang="zh-TW" altLang="zh-TW" sz="18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改善拍賣理論 美</a:t>
            </a:r>
            <a:r>
              <a:rPr lang="zh-TW" altLang="en-US" sz="18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 </a:t>
            </a:r>
            <a:r>
              <a:rPr lang="en-US" altLang="zh-TW" sz="18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2</a:t>
            </a:r>
            <a:r>
              <a:rPr lang="zh-TW" altLang="zh-TW" sz="18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學者摘諾貝爾經濟學獎</a:t>
            </a:r>
            <a:r>
              <a:rPr lang="en-US" altLang="zh-TW" sz="1800" b="1" kern="0" dirty="0">
                <a:solidFill>
                  <a:srgbClr val="003399"/>
                </a:solidFill>
                <a:effectLst/>
                <a:latin typeface="Calibri" panose="020F0502020204030204" pitchFamily="34" charset="0"/>
                <a:ea typeface="新細明體" panose="02020500000000000000" pitchFamily="18" charset="-120"/>
                <a:cs typeface="新細明體" panose="02020500000000000000" pitchFamily="18" charset="-120"/>
              </a:rPr>
              <a:t> </a:t>
            </a:r>
            <a:r>
              <a:rPr lang="en-US" altLang="zh-TW" sz="18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U.S. Auction Theorists Win the 2020 Nobel in Economics</a:t>
            </a:r>
            <a:endParaRPr lang="zh-TW" altLang="zh-TW" sz="18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endParaRPr lang="en-US" altLang="zh-TW" dirty="0"/>
          </a:p>
        </p:txBody>
      </p:sp>
      <p:pic>
        <p:nvPicPr>
          <p:cNvPr id="9" name="圖片 8">
            <a:extLst>
              <a:ext uri="{FF2B5EF4-FFF2-40B4-BE49-F238E27FC236}">
                <a16:creationId xmlns:a16="http://schemas.microsoft.com/office/drawing/2014/main" id="{F55170B0-FB91-42BD-A0AF-01E689714549}"/>
              </a:ext>
            </a:extLst>
          </p:cNvPr>
          <p:cNvPicPr>
            <a:picLocks noChangeAspect="1"/>
          </p:cNvPicPr>
          <p:nvPr/>
        </p:nvPicPr>
        <p:blipFill rotWithShape="1">
          <a:blip r:embed="rId3"/>
          <a:srcRect l="13204" t="21505" r="40962" b="27199"/>
          <a:stretch/>
        </p:blipFill>
        <p:spPr>
          <a:xfrm>
            <a:off x="322730" y="1808908"/>
            <a:ext cx="3470955" cy="2185124"/>
          </a:xfrm>
          <a:prstGeom prst="rect">
            <a:avLst/>
          </a:prstGeom>
        </p:spPr>
      </p:pic>
      <p:sp>
        <p:nvSpPr>
          <p:cNvPr id="3" name="文字方塊 2">
            <a:extLst>
              <a:ext uri="{FF2B5EF4-FFF2-40B4-BE49-F238E27FC236}">
                <a16:creationId xmlns:a16="http://schemas.microsoft.com/office/drawing/2014/main" id="{DBC41900-5B8D-4048-8E25-BDED05C3B5BB}"/>
              </a:ext>
            </a:extLst>
          </p:cNvPr>
          <p:cNvSpPr txBox="1"/>
          <p:nvPr/>
        </p:nvSpPr>
        <p:spPr>
          <a:xfrm>
            <a:off x="4078955" y="1389530"/>
            <a:ext cx="7903136" cy="4524315"/>
          </a:xfrm>
          <a:prstGeom prst="rect">
            <a:avLst/>
          </a:prstGeom>
          <a:noFill/>
        </p:spPr>
        <p:txBody>
          <a:bodyPr wrap="square" rtlCol="0">
            <a:spAutoFit/>
          </a:bodyPr>
          <a:lstStyle/>
          <a:p>
            <a:r>
              <a:rPr lang="en-US" altLang="zh-TW" sz="1600" b="1" i="0" dirty="0">
                <a:solidFill>
                  <a:srgbClr val="003399"/>
                </a:solidFill>
                <a:effectLst/>
                <a:latin typeface="Noto Sans TC"/>
              </a:rPr>
              <a:t>       </a:t>
            </a:r>
            <a:r>
              <a:rPr lang="en-US" altLang="zh-TW" sz="1600" b="1" i="0" dirty="0">
                <a:solidFill>
                  <a:srgbClr val="003399"/>
                </a:solidFill>
                <a:effectLst/>
                <a:highlight>
                  <a:srgbClr val="FFFF00"/>
                </a:highlight>
                <a:latin typeface="Noto Sans TC"/>
              </a:rPr>
              <a:t>2020</a:t>
            </a:r>
            <a:r>
              <a:rPr lang="zh-TW" altLang="en-US" sz="1600" b="1" i="0" dirty="0">
                <a:solidFill>
                  <a:srgbClr val="003399"/>
                </a:solidFill>
                <a:effectLst/>
                <a:highlight>
                  <a:srgbClr val="FFFF00"/>
                </a:highlight>
                <a:latin typeface="Noto Sans TC"/>
              </a:rPr>
              <a:t>年諾貝爾經濟學獎</a:t>
            </a:r>
            <a:r>
              <a:rPr lang="en-US" altLang="zh-TW" sz="1600" b="1" i="0" dirty="0">
                <a:solidFill>
                  <a:srgbClr val="003399"/>
                </a:solidFill>
                <a:effectLst/>
                <a:highlight>
                  <a:srgbClr val="FFFF00"/>
                </a:highlight>
                <a:latin typeface="Noto Sans TC"/>
              </a:rPr>
              <a:t> </a:t>
            </a:r>
            <a:r>
              <a:rPr lang="zh-TW" altLang="en-US" sz="1600" b="1" i="0" dirty="0">
                <a:solidFill>
                  <a:srgbClr val="003399"/>
                </a:solidFill>
                <a:effectLst/>
                <a:latin typeface="Noto Sans TC"/>
              </a:rPr>
              <a:t>，本屆殊榮由</a:t>
            </a:r>
            <a:r>
              <a:rPr lang="zh-TW" altLang="en-US" sz="1600" b="1" i="0" dirty="0">
                <a:solidFill>
                  <a:srgbClr val="003399"/>
                </a:solidFill>
                <a:effectLst/>
                <a:highlight>
                  <a:srgbClr val="FFFF00"/>
                </a:highlight>
                <a:latin typeface="Noto Sans TC"/>
              </a:rPr>
              <a:t>美國</a:t>
            </a:r>
            <a:r>
              <a:rPr lang="zh-TW" altLang="en-US" sz="1600" b="1" i="0" dirty="0">
                <a:solidFill>
                  <a:srgbClr val="003399"/>
                </a:solidFill>
                <a:effectLst/>
                <a:latin typeface="Noto Sans TC"/>
              </a:rPr>
              <a:t>經濟學者 </a:t>
            </a:r>
            <a:r>
              <a:rPr lang="en-US" altLang="zh-TW" sz="1600" b="1" i="0" dirty="0">
                <a:solidFill>
                  <a:srgbClr val="003399"/>
                </a:solidFill>
                <a:effectLst/>
                <a:latin typeface="Noto Sans TC"/>
              </a:rPr>
              <a:t>Paul </a:t>
            </a:r>
            <a:r>
              <a:rPr lang="en-US" altLang="zh-TW" sz="1600" b="1" i="0" dirty="0" err="1">
                <a:solidFill>
                  <a:srgbClr val="003399"/>
                </a:solidFill>
                <a:effectLst/>
                <a:latin typeface="Noto Sans TC"/>
              </a:rPr>
              <a:t>R.Milgrom</a:t>
            </a:r>
            <a:r>
              <a:rPr lang="en-US" altLang="zh-TW" sz="1600" b="1" i="0" dirty="0">
                <a:solidFill>
                  <a:srgbClr val="003399"/>
                </a:solidFill>
                <a:effectLst/>
                <a:latin typeface="Noto Sans TC"/>
              </a:rPr>
              <a:t> </a:t>
            </a:r>
            <a:r>
              <a:rPr lang="zh-TW" altLang="en-US" sz="1600" b="1" i="0" dirty="0">
                <a:solidFill>
                  <a:srgbClr val="003399"/>
                </a:solidFill>
                <a:effectLst/>
                <a:latin typeface="Noto Sans TC"/>
              </a:rPr>
              <a:t> 及 </a:t>
            </a:r>
            <a:r>
              <a:rPr lang="en-US" altLang="zh-TW" sz="1600" b="1" i="0" dirty="0">
                <a:solidFill>
                  <a:srgbClr val="003399"/>
                </a:solidFill>
                <a:effectLst/>
                <a:latin typeface="Noto Sans TC"/>
              </a:rPr>
              <a:t>Robert Wilson</a:t>
            </a:r>
            <a:r>
              <a:rPr lang="zh-TW" altLang="en-US" sz="1600" b="1" i="0" dirty="0">
                <a:solidFill>
                  <a:srgbClr val="003399"/>
                </a:solidFill>
                <a:effectLst/>
                <a:latin typeface="Noto Sans TC"/>
              </a:rPr>
              <a:t> 等 </a:t>
            </a:r>
            <a:r>
              <a:rPr lang="en-US" altLang="zh-TW" sz="1600" b="1" i="0" dirty="0">
                <a:solidFill>
                  <a:srgbClr val="003399"/>
                </a:solidFill>
                <a:effectLst/>
                <a:latin typeface="Noto Sans TC"/>
              </a:rPr>
              <a:t>2</a:t>
            </a:r>
            <a:r>
              <a:rPr lang="zh-TW" altLang="en-US" sz="1600" b="1" i="0" dirty="0">
                <a:solidFill>
                  <a:srgbClr val="003399"/>
                </a:solidFill>
                <a:effectLst/>
                <a:latin typeface="Noto Sans TC"/>
              </a:rPr>
              <a:t>名美國經濟學者共享，以表彰他們改善</a:t>
            </a:r>
            <a:r>
              <a:rPr lang="zh-TW" altLang="en-US" sz="1600" b="1" i="0" dirty="0">
                <a:solidFill>
                  <a:srgbClr val="003399"/>
                </a:solidFill>
                <a:effectLst/>
                <a:highlight>
                  <a:srgbClr val="FFFF00"/>
                </a:highlight>
                <a:latin typeface="Noto Sans TC"/>
              </a:rPr>
              <a:t>拍賣理論</a:t>
            </a:r>
            <a:r>
              <a:rPr lang="zh-TW" altLang="en-US" sz="1600" b="1" i="0" dirty="0">
                <a:solidFill>
                  <a:srgbClr val="003399"/>
                </a:solidFill>
                <a:effectLst/>
                <a:latin typeface="Noto Sans TC"/>
              </a:rPr>
              <a:t>（</a:t>
            </a:r>
            <a:r>
              <a:rPr lang="en-US" altLang="zh-TW" sz="1600" b="1" i="0" dirty="0">
                <a:solidFill>
                  <a:srgbClr val="003399"/>
                </a:solidFill>
                <a:effectLst/>
                <a:latin typeface="Noto Sans TC"/>
              </a:rPr>
              <a:t>auction theory</a:t>
            </a:r>
            <a:r>
              <a:rPr lang="zh-TW" altLang="en-US" sz="1600" b="1" i="0" dirty="0">
                <a:solidFill>
                  <a:srgbClr val="003399"/>
                </a:solidFill>
                <a:effectLst/>
                <a:latin typeface="Noto Sans TC"/>
              </a:rPr>
              <a:t>）、並且發明</a:t>
            </a:r>
            <a:r>
              <a:rPr lang="zh-TW" altLang="en-US" sz="1600" b="1" i="0" dirty="0">
                <a:solidFill>
                  <a:srgbClr val="003399"/>
                </a:solidFill>
                <a:effectLst/>
                <a:highlight>
                  <a:srgbClr val="FFFF00"/>
                </a:highlight>
                <a:latin typeface="Noto Sans TC"/>
              </a:rPr>
              <a:t>新的拍賣模式</a:t>
            </a:r>
            <a:r>
              <a:rPr lang="zh-TW" altLang="en-US" sz="1600" b="1" i="0" dirty="0">
                <a:solidFill>
                  <a:srgbClr val="003399"/>
                </a:solidFill>
                <a:effectLst/>
                <a:latin typeface="Noto Sans TC"/>
              </a:rPr>
              <a:t>（</a:t>
            </a:r>
            <a:r>
              <a:rPr lang="en-US" altLang="zh-TW" sz="1600" b="1" i="0" dirty="0">
                <a:solidFill>
                  <a:srgbClr val="003399"/>
                </a:solidFill>
                <a:effectLst/>
                <a:latin typeface="Noto Sans TC"/>
              </a:rPr>
              <a:t>auction format</a:t>
            </a:r>
            <a:r>
              <a:rPr lang="zh-TW" altLang="en-US" sz="1600" b="1" i="0" dirty="0">
                <a:solidFill>
                  <a:srgbClr val="003399"/>
                </a:solidFill>
                <a:effectLst/>
                <a:latin typeface="Noto Sans TC"/>
              </a:rPr>
              <a:t>）所做出的貢獻。</a:t>
            </a:r>
            <a:endParaRPr lang="en-US" altLang="zh-TW" sz="1600" b="1" i="0" dirty="0">
              <a:solidFill>
                <a:srgbClr val="003399"/>
              </a:solidFill>
              <a:effectLst/>
              <a:latin typeface="Noto Sans TC"/>
            </a:endParaRPr>
          </a:p>
          <a:p>
            <a:endParaRPr lang="en-US" altLang="zh-TW" sz="1600" b="1" dirty="0">
              <a:solidFill>
                <a:srgbClr val="003399"/>
              </a:solidFill>
              <a:latin typeface="Noto Sans TC"/>
            </a:endParaRPr>
          </a:p>
          <a:p>
            <a:r>
              <a:rPr lang="zh-TW" altLang="en-US" sz="1600" b="1" dirty="0">
                <a:solidFill>
                  <a:srgbClr val="003399"/>
                </a:solidFill>
                <a:latin typeface="Noto Sans TC"/>
              </a:rPr>
              <a:t>       現今社會出現愈來愈多更複雜的分配現象，</a:t>
            </a:r>
            <a:r>
              <a:rPr lang="zh-TW" altLang="en-US" sz="1600" b="1" dirty="0">
                <a:solidFill>
                  <a:srgbClr val="003399"/>
                </a:solidFill>
                <a:highlight>
                  <a:srgbClr val="FFFF00"/>
                </a:highlight>
                <a:latin typeface="Noto Sans TC"/>
              </a:rPr>
              <a:t>例如無線電頻譜分配</a:t>
            </a:r>
            <a:r>
              <a:rPr lang="zh-TW" altLang="en-US" sz="1600" b="1" dirty="0">
                <a:solidFill>
                  <a:srgbClr val="003399"/>
                </a:solidFill>
                <a:latin typeface="Noto Sans TC"/>
              </a:rPr>
              <a:t>，經濟學者</a:t>
            </a:r>
            <a:r>
              <a:rPr lang="en-US" altLang="zh-TW" sz="1600" b="1" i="0" dirty="0">
                <a:solidFill>
                  <a:srgbClr val="003399"/>
                </a:solidFill>
                <a:effectLst/>
                <a:latin typeface="Noto Sans TC"/>
              </a:rPr>
              <a:t>Milgrom</a:t>
            </a:r>
            <a:r>
              <a:rPr lang="zh-TW" altLang="en-US" sz="1600" b="1" dirty="0">
                <a:solidFill>
                  <a:srgbClr val="003399"/>
                </a:solidFill>
                <a:latin typeface="Noto Sans TC"/>
              </a:rPr>
              <a:t>及</a:t>
            </a:r>
            <a:r>
              <a:rPr lang="en-US" altLang="zh-TW" sz="1600" b="1" i="0" dirty="0">
                <a:solidFill>
                  <a:srgbClr val="003399"/>
                </a:solidFill>
                <a:effectLst/>
                <a:latin typeface="Noto Sans TC"/>
              </a:rPr>
              <a:t>Wilson</a:t>
            </a:r>
            <a:r>
              <a:rPr lang="zh-TW" altLang="en-US" sz="1600" b="1" dirty="0">
                <a:solidFill>
                  <a:srgbClr val="003399"/>
                </a:solidFill>
                <a:latin typeface="Noto Sans TC"/>
              </a:rPr>
              <a:t>改善了</a:t>
            </a:r>
            <a:r>
              <a:rPr lang="zh-TW" altLang="en-US" sz="1600" b="1" dirty="0">
                <a:solidFill>
                  <a:srgbClr val="003399"/>
                </a:solidFill>
                <a:highlight>
                  <a:srgbClr val="FFFF00"/>
                </a:highlight>
                <a:latin typeface="Noto Sans TC"/>
              </a:rPr>
              <a:t>拍賣理論</a:t>
            </a:r>
            <a:r>
              <a:rPr lang="zh-TW" altLang="en-US" sz="1600" b="1" dirty="0">
                <a:solidFill>
                  <a:srgbClr val="003399"/>
                </a:solidFill>
                <a:latin typeface="Noto Sans TC"/>
              </a:rPr>
              <a:t>，</a:t>
            </a:r>
            <a:r>
              <a:rPr lang="zh-TW" altLang="en-US" sz="1600" b="1" dirty="0">
                <a:solidFill>
                  <a:srgbClr val="003399"/>
                </a:solidFill>
                <a:highlight>
                  <a:srgbClr val="FFFF00"/>
                </a:highlight>
                <a:latin typeface="Noto Sans TC"/>
              </a:rPr>
              <a:t>發明出能夠同時拍賣多種互相關聯物件的拍賣形式</a:t>
            </a:r>
            <a:r>
              <a:rPr lang="zh-TW" altLang="en-US" sz="1600" b="1" dirty="0">
                <a:solidFill>
                  <a:srgbClr val="003399"/>
                </a:solidFill>
                <a:latin typeface="Noto Sans TC"/>
              </a:rPr>
              <a:t>，廣泛</a:t>
            </a:r>
            <a:r>
              <a:rPr lang="zh-TW" altLang="en-US" sz="1600" b="1" dirty="0">
                <a:solidFill>
                  <a:srgbClr val="003399"/>
                </a:solidFill>
                <a:highlight>
                  <a:srgbClr val="FFFF00"/>
                </a:highlight>
                <a:latin typeface="Noto Sans TC"/>
              </a:rPr>
              <a:t>造福了社會</a:t>
            </a:r>
            <a:r>
              <a:rPr lang="zh-TW" altLang="en-US" sz="1600" b="1" dirty="0">
                <a:solidFill>
                  <a:srgbClr val="003399"/>
                </a:solidFill>
                <a:latin typeface="Noto Sans TC"/>
              </a:rPr>
              <a:t>，使全球各地的賣家、買家及納稅人都受益，他們不僅闡明了</a:t>
            </a:r>
            <a:r>
              <a:rPr lang="zh-TW" altLang="en-US" sz="1600" b="1" dirty="0">
                <a:solidFill>
                  <a:srgbClr val="003399"/>
                </a:solidFill>
                <a:highlight>
                  <a:srgbClr val="FFFF00"/>
                </a:highlight>
                <a:latin typeface="Noto Sans TC"/>
              </a:rPr>
              <a:t>拍賣</a:t>
            </a:r>
            <a:r>
              <a:rPr lang="zh-TW" altLang="en-US" sz="1600" b="1" dirty="0">
                <a:solidFill>
                  <a:srgbClr val="003399"/>
                </a:solidFill>
                <a:latin typeface="Noto Sans TC"/>
              </a:rPr>
              <a:t>如何運作、以及</a:t>
            </a:r>
            <a:r>
              <a:rPr lang="zh-TW" altLang="en-US" sz="1600" b="1" dirty="0">
                <a:solidFill>
                  <a:srgbClr val="003399"/>
                </a:solidFill>
                <a:highlight>
                  <a:srgbClr val="FFFF00"/>
                </a:highlight>
                <a:latin typeface="Noto Sans TC"/>
              </a:rPr>
              <a:t>競標者</a:t>
            </a:r>
            <a:r>
              <a:rPr lang="zh-TW" altLang="en-US" sz="1600" b="1" dirty="0">
                <a:solidFill>
                  <a:srgbClr val="003399"/>
                </a:solidFill>
                <a:latin typeface="Noto Sans TC"/>
              </a:rPr>
              <a:t>為何</a:t>
            </a:r>
            <a:r>
              <a:rPr lang="zh-TW" altLang="en-US" sz="1600" b="1" dirty="0">
                <a:solidFill>
                  <a:srgbClr val="003399"/>
                </a:solidFill>
                <a:highlight>
                  <a:srgbClr val="FFFF00"/>
                </a:highlight>
                <a:latin typeface="Noto Sans TC"/>
              </a:rPr>
              <a:t>會有特定行為</a:t>
            </a:r>
            <a:r>
              <a:rPr lang="zh-TW" altLang="en-US" sz="1600" b="1" dirty="0">
                <a:solidFill>
                  <a:srgbClr val="003399"/>
                </a:solidFill>
                <a:latin typeface="Noto Sans TC"/>
              </a:rPr>
              <a:t>，同時也運用</a:t>
            </a:r>
            <a:r>
              <a:rPr lang="zh-TW" altLang="en-US" sz="1600" b="1" dirty="0">
                <a:solidFill>
                  <a:srgbClr val="003399"/>
                </a:solidFill>
                <a:highlight>
                  <a:srgbClr val="FFFF00"/>
                </a:highlight>
                <a:latin typeface="Noto Sans TC"/>
              </a:rPr>
              <a:t>理論</a:t>
            </a:r>
            <a:r>
              <a:rPr lang="zh-TW" altLang="en-US" sz="1600" b="1" dirty="0">
                <a:solidFill>
                  <a:srgbClr val="003399"/>
                </a:solidFill>
                <a:latin typeface="Noto Sans TC"/>
              </a:rPr>
              <a:t>發現，</a:t>
            </a:r>
            <a:r>
              <a:rPr lang="zh-TW" altLang="en-US" sz="1600" b="1" dirty="0">
                <a:solidFill>
                  <a:srgbClr val="003399"/>
                </a:solidFill>
                <a:highlight>
                  <a:srgbClr val="FFFF00"/>
                </a:highlight>
                <a:latin typeface="Noto Sans TC"/>
              </a:rPr>
              <a:t>為過去難以進行銷售的商品與服務</a:t>
            </a:r>
            <a:r>
              <a:rPr lang="zh-TW" altLang="en-US" sz="1600" b="1" dirty="0">
                <a:solidFill>
                  <a:srgbClr val="003399"/>
                </a:solidFill>
                <a:latin typeface="Noto Sans TC"/>
              </a:rPr>
              <a:t>發展出</a:t>
            </a:r>
            <a:r>
              <a:rPr lang="zh-TW" altLang="en-US" sz="1600" b="1" dirty="0">
                <a:solidFill>
                  <a:srgbClr val="003399"/>
                </a:solidFill>
                <a:highlight>
                  <a:srgbClr val="FFFF00"/>
                </a:highlight>
                <a:latin typeface="Noto Sans TC"/>
              </a:rPr>
              <a:t>全新的拍賣形式</a:t>
            </a:r>
            <a:r>
              <a:rPr lang="zh-TW" altLang="en-US" sz="1600" b="1" dirty="0">
                <a:solidFill>
                  <a:srgbClr val="003399"/>
                </a:solidFill>
                <a:latin typeface="Noto Sans TC"/>
              </a:rPr>
              <a:t>。</a:t>
            </a:r>
            <a:endParaRPr lang="en-US" altLang="zh-TW" sz="1600" b="1" dirty="0">
              <a:solidFill>
                <a:srgbClr val="003399"/>
              </a:solidFill>
              <a:latin typeface="Noto Sans TC"/>
            </a:endParaRPr>
          </a:p>
          <a:p>
            <a:endParaRPr lang="en-US" altLang="zh-TW" sz="1600" b="1" dirty="0">
              <a:solidFill>
                <a:srgbClr val="003399"/>
              </a:solidFill>
              <a:latin typeface="Noto Sans TC"/>
            </a:endParaRPr>
          </a:p>
          <a:p>
            <a:pPr algn="just"/>
            <a:r>
              <a:rPr lang="zh-TW" altLang="en-US" sz="1600" b="1" dirty="0">
                <a:solidFill>
                  <a:srgbClr val="003399"/>
                </a:solidFill>
                <a:latin typeface="Noto Sans TC"/>
              </a:rPr>
              <a:t>        其中，</a:t>
            </a:r>
            <a:r>
              <a:rPr lang="en-US" altLang="zh-TW" sz="1600" b="1" i="0" dirty="0">
                <a:solidFill>
                  <a:srgbClr val="003399"/>
                </a:solidFill>
                <a:effectLst/>
                <a:latin typeface="Noto Sans TC"/>
              </a:rPr>
              <a:t>Wilson</a:t>
            </a:r>
            <a:r>
              <a:rPr lang="zh-TW" altLang="en-US" sz="1600" b="1" dirty="0">
                <a:solidFill>
                  <a:srgbClr val="003399"/>
                </a:solidFill>
                <a:latin typeface="Noto Sans TC"/>
              </a:rPr>
              <a:t>解釋了為何</a:t>
            </a:r>
            <a:r>
              <a:rPr lang="zh-TW" altLang="en-US" sz="1600" b="1" dirty="0">
                <a:solidFill>
                  <a:srgbClr val="003399"/>
                </a:solidFill>
                <a:highlight>
                  <a:srgbClr val="00FF00"/>
                </a:highlight>
                <a:latin typeface="Noto Sans TC"/>
              </a:rPr>
              <a:t>理性</a:t>
            </a:r>
            <a:r>
              <a:rPr lang="zh-TW" altLang="en-US" sz="1600" b="1" dirty="0">
                <a:solidFill>
                  <a:srgbClr val="003399"/>
                </a:solidFill>
                <a:highlight>
                  <a:srgbClr val="FFFF00"/>
                </a:highlight>
                <a:latin typeface="Noto Sans TC"/>
              </a:rPr>
              <a:t>的競標者傾向對商品開出</a:t>
            </a:r>
            <a:r>
              <a:rPr lang="zh-TW" altLang="en-US" sz="1600" b="1" dirty="0">
                <a:solidFill>
                  <a:srgbClr val="C00000"/>
                </a:solidFill>
                <a:highlight>
                  <a:srgbClr val="FFFF00"/>
                </a:highlight>
                <a:latin typeface="Noto Sans TC"/>
              </a:rPr>
              <a:t>低於</a:t>
            </a:r>
            <a:r>
              <a:rPr lang="zh-TW" altLang="en-US" sz="1600" b="1" dirty="0">
                <a:solidFill>
                  <a:srgbClr val="003399"/>
                </a:solidFill>
                <a:highlight>
                  <a:srgbClr val="FFFF00"/>
                </a:highlight>
                <a:latin typeface="Noto Sans TC"/>
              </a:rPr>
              <a:t>自己認為最佳價值的價格</a:t>
            </a:r>
            <a:r>
              <a:rPr lang="zh-TW" altLang="en-US" sz="1600" b="1" dirty="0">
                <a:solidFill>
                  <a:srgbClr val="003399"/>
                </a:solidFill>
                <a:latin typeface="Noto Sans TC"/>
              </a:rPr>
              <a:t>，是因為他們擔心「</a:t>
            </a:r>
            <a:r>
              <a:rPr lang="zh-TW" altLang="en-US" sz="1600" b="1" dirty="0">
                <a:solidFill>
                  <a:srgbClr val="C00000"/>
                </a:solidFill>
                <a:latin typeface="Noto Sans TC"/>
              </a:rPr>
              <a:t>贏家的詛咒」（</a:t>
            </a:r>
            <a:r>
              <a:rPr lang="en-US" altLang="zh-TW" sz="1600" b="1" dirty="0">
                <a:solidFill>
                  <a:srgbClr val="C00000"/>
                </a:solidFill>
                <a:latin typeface="Noto Sans TC"/>
              </a:rPr>
              <a:t>winner’s curse</a:t>
            </a:r>
            <a:r>
              <a:rPr lang="zh-TW" altLang="en-US" sz="1600" b="1" dirty="0">
                <a:solidFill>
                  <a:srgbClr val="C00000"/>
                </a:solidFill>
                <a:latin typeface="Noto Sans TC"/>
              </a:rPr>
              <a:t>），</a:t>
            </a:r>
            <a:r>
              <a:rPr lang="zh-TW" altLang="en-US" sz="1600" b="1" dirty="0">
                <a:solidFill>
                  <a:srgbClr val="003399"/>
                </a:solidFill>
                <a:latin typeface="Noto Sans TC"/>
              </a:rPr>
              <a:t>也就是出了太高價，雖然得標，卻得不償失、反而輸了。</a:t>
            </a:r>
            <a:endParaRPr lang="en-US" altLang="zh-TW" sz="1600" b="1" dirty="0">
              <a:solidFill>
                <a:srgbClr val="003399"/>
              </a:solidFill>
              <a:latin typeface="Noto Sans TC"/>
            </a:endParaRPr>
          </a:p>
          <a:p>
            <a:pPr algn="just"/>
            <a:endParaRPr lang="zh-TW" altLang="en-US" sz="1600" b="1" dirty="0">
              <a:solidFill>
                <a:srgbClr val="003399"/>
              </a:solidFill>
              <a:latin typeface="Noto Sans TC"/>
            </a:endParaRPr>
          </a:p>
          <a:p>
            <a:pPr algn="just"/>
            <a:r>
              <a:rPr lang="en-US" altLang="zh-TW" sz="1600" b="1" i="0" dirty="0">
                <a:solidFill>
                  <a:srgbClr val="003399"/>
                </a:solidFill>
                <a:effectLst/>
                <a:latin typeface="Noto Sans TC"/>
              </a:rPr>
              <a:t>        Milgrom</a:t>
            </a:r>
            <a:r>
              <a:rPr lang="zh-TW" altLang="en-US" sz="1600" b="1" dirty="0">
                <a:solidFill>
                  <a:srgbClr val="003399"/>
                </a:solidFill>
                <a:latin typeface="Noto Sans TC"/>
              </a:rPr>
              <a:t>則提出更為</a:t>
            </a:r>
            <a:r>
              <a:rPr lang="zh-TW" altLang="en-US" sz="1600" b="1" dirty="0">
                <a:solidFill>
                  <a:srgbClr val="003399"/>
                </a:solidFill>
                <a:highlight>
                  <a:srgbClr val="FFFF00"/>
                </a:highlight>
                <a:latin typeface="Noto Sans TC"/>
              </a:rPr>
              <a:t>概括性</a:t>
            </a:r>
            <a:r>
              <a:rPr lang="zh-TW" altLang="en-US" sz="1600" b="1" dirty="0">
                <a:solidFill>
                  <a:srgbClr val="003399"/>
                </a:solidFill>
                <a:latin typeface="Noto Sans TC"/>
              </a:rPr>
              <a:t>的拍賣理論，不只適用於「</a:t>
            </a:r>
            <a:r>
              <a:rPr lang="zh-TW" altLang="en-US" sz="1600" b="1" dirty="0">
                <a:solidFill>
                  <a:srgbClr val="C00000"/>
                </a:solidFill>
                <a:latin typeface="Noto Sans TC"/>
              </a:rPr>
              <a:t>公開價值拍賣</a:t>
            </a:r>
            <a:r>
              <a:rPr lang="zh-TW" altLang="en-US" sz="1600" b="1" dirty="0">
                <a:solidFill>
                  <a:srgbClr val="003399"/>
                </a:solidFill>
                <a:latin typeface="Noto Sans TC"/>
              </a:rPr>
              <a:t>」（</a:t>
            </a:r>
            <a:r>
              <a:rPr lang="en-US" altLang="zh-TW" sz="1600" b="1" dirty="0">
                <a:solidFill>
                  <a:srgbClr val="003399"/>
                </a:solidFill>
                <a:latin typeface="Noto Sans TC"/>
              </a:rPr>
              <a:t>common value auction</a:t>
            </a:r>
            <a:r>
              <a:rPr lang="zh-TW" altLang="en-US" sz="1600" b="1" dirty="0">
                <a:solidFill>
                  <a:srgbClr val="003399"/>
                </a:solidFill>
                <a:latin typeface="Noto Sans TC"/>
              </a:rPr>
              <a:t>），也適用於「</a:t>
            </a:r>
            <a:r>
              <a:rPr lang="zh-TW" altLang="en-US" sz="1600" b="1" dirty="0">
                <a:solidFill>
                  <a:srgbClr val="C00000"/>
                </a:solidFill>
                <a:latin typeface="Noto Sans TC"/>
              </a:rPr>
              <a:t>私人價值拍賣</a:t>
            </a:r>
            <a:r>
              <a:rPr lang="zh-TW" altLang="en-US" sz="1600" b="1" dirty="0">
                <a:solidFill>
                  <a:srgbClr val="003399"/>
                </a:solidFill>
                <a:latin typeface="Noto Sans TC"/>
              </a:rPr>
              <a:t>」（</a:t>
            </a:r>
            <a:r>
              <a:rPr lang="en-US" altLang="zh-TW" sz="1600" b="1" dirty="0">
                <a:solidFill>
                  <a:srgbClr val="003399"/>
                </a:solidFill>
                <a:latin typeface="Noto Sans TC"/>
              </a:rPr>
              <a:t>private value auction</a:t>
            </a:r>
            <a:r>
              <a:rPr lang="zh-TW" altLang="en-US" sz="1600" b="1" dirty="0">
                <a:solidFill>
                  <a:srgbClr val="003399"/>
                </a:solidFill>
                <a:latin typeface="Noto Sans TC"/>
              </a:rPr>
              <a:t>）。目前新</a:t>
            </a:r>
            <a:r>
              <a:rPr lang="zh-TW" altLang="en-US" sz="1600" b="1" dirty="0">
                <a:solidFill>
                  <a:srgbClr val="003399"/>
                </a:solidFill>
                <a:highlight>
                  <a:srgbClr val="FFFF00"/>
                </a:highlight>
                <a:latin typeface="Noto Sans TC"/>
              </a:rPr>
              <a:t>的拍賣形式</a:t>
            </a:r>
            <a:r>
              <a:rPr lang="zh-TW" altLang="en-US" sz="1600" b="1" dirty="0">
                <a:solidFill>
                  <a:srgbClr val="003399"/>
                </a:solidFill>
                <a:latin typeface="Noto Sans TC"/>
              </a:rPr>
              <a:t>已經廣泛用於</a:t>
            </a:r>
            <a:r>
              <a:rPr lang="zh-TW" altLang="en-US" sz="1600" b="1" dirty="0">
                <a:solidFill>
                  <a:srgbClr val="C00000"/>
                </a:solidFill>
                <a:latin typeface="Noto Sans TC"/>
              </a:rPr>
              <a:t>無線電波頻譜分配、漁獲配額、飛機著陸時段、以及排放配額</a:t>
            </a:r>
            <a:r>
              <a:rPr lang="zh-TW" altLang="en-US" sz="1600" b="1" dirty="0">
                <a:solidFill>
                  <a:srgbClr val="003399"/>
                </a:solidFill>
                <a:latin typeface="Noto Sans TC"/>
              </a:rPr>
              <a:t>等各種領域。</a:t>
            </a:r>
            <a:endParaRPr lang="zh-TW" altLang="en-US" sz="1600" b="1" dirty="0">
              <a:solidFill>
                <a:srgbClr val="003399"/>
              </a:solidFill>
            </a:endParaRPr>
          </a:p>
        </p:txBody>
      </p:sp>
      <p:sp>
        <p:nvSpPr>
          <p:cNvPr id="4" name="文字方塊 3">
            <a:extLst>
              <a:ext uri="{FF2B5EF4-FFF2-40B4-BE49-F238E27FC236}">
                <a16:creationId xmlns:a16="http://schemas.microsoft.com/office/drawing/2014/main" id="{B8365776-0F5C-5F97-F2C0-C3951108D6AF}"/>
              </a:ext>
            </a:extLst>
          </p:cNvPr>
          <p:cNvSpPr txBox="1"/>
          <p:nvPr/>
        </p:nvSpPr>
        <p:spPr>
          <a:xfrm>
            <a:off x="261676" y="4226944"/>
            <a:ext cx="3614812" cy="738664"/>
          </a:xfrm>
          <a:prstGeom prst="rect">
            <a:avLst/>
          </a:prstGeom>
          <a:noFill/>
        </p:spPr>
        <p:txBody>
          <a:bodyPr wrap="square" rtlCol="0">
            <a:spAutoFit/>
          </a:bodyPr>
          <a:lstStyle/>
          <a:p>
            <a:r>
              <a:rPr lang="zh-TW" altLang="en-US" sz="1400" b="1" dirty="0">
                <a:solidFill>
                  <a:srgbClr val="003399"/>
                </a:solidFill>
                <a:latin typeface="Noto Sans TC"/>
              </a:rPr>
              <a:t>「</a:t>
            </a:r>
            <a:r>
              <a:rPr lang="zh-TW" altLang="en-US" sz="1400" b="1" dirty="0">
                <a:solidFill>
                  <a:srgbClr val="C00000"/>
                </a:solidFill>
                <a:latin typeface="Noto Sans TC"/>
              </a:rPr>
              <a:t>贏家的詛咒」（</a:t>
            </a:r>
            <a:r>
              <a:rPr lang="en-US" altLang="zh-TW" sz="1400" b="1" dirty="0">
                <a:solidFill>
                  <a:srgbClr val="C00000"/>
                </a:solidFill>
                <a:latin typeface="Noto Sans TC"/>
              </a:rPr>
              <a:t>winner’s curse</a:t>
            </a:r>
            <a:r>
              <a:rPr lang="zh-TW" altLang="en-US" sz="1400" b="1" dirty="0">
                <a:solidFill>
                  <a:srgbClr val="C00000"/>
                </a:solidFill>
                <a:latin typeface="Noto Sans TC"/>
              </a:rPr>
              <a:t>），</a:t>
            </a:r>
            <a:r>
              <a:rPr lang="zh-TW" altLang="en-US" sz="1400" b="1" dirty="0">
                <a:solidFill>
                  <a:srgbClr val="003399"/>
                </a:solidFill>
                <a:latin typeface="Noto Sans TC"/>
              </a:rPr>
              <a:t>也就是出了太高價，雖然得標，卻得不償失、反而輸了。</a:t>
            </a:r>
            <a:endParaRPr lang="zh-TW" altLang="en-US" sz="1400" dirty="0"/>
          </a:p>
        </p:txBody>
      </p:sp>
    </p:spTree>
    <p:extLst>
      <p:ext uri="{BB962C8B-B14F-4D97-AF65-F5344CB8AC3E}">
        <p14:creationId xmlns:p14="http://schemas.microsoft.com/office/powerpoint/2010/main" val="620125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圖片 6" descr="一張含有 室外, 直立的, 個人, 圍欄 的圖片&#10;&#10;自動產生的描述">
            <a:extLst>
              <a:ext uri="{FF2B5EF4-FFF2-40B4-BE49-F238E27FC236}">
                <a16:creationId xmlns:a16="http://schemas.microsoft.com/office/drawing/2014/main" id="{CA3B9B3D-FF52-4A25-9776-3FFF3FD7B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67" y="1060935"/>
            <a:ext cx="2343150"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圖片 8" descr="一張含有 室外, 草, 建築物, 房屋 的圖片&#10;&#10;自動產生的描述">
            <a:extLst>
              <a:ext uri="{FF2B5EF4-FFF2-40B4-BE49-F238E27FC236}">
                <a16:creationId xmlns:a16="http://schemas.microsoft.com/office/drawing/2014/main" id="{0C3B4362-7172-4D39-95C8-12AB5A7E7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139" y="1049822"/>
            <a:ext cx="301942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字方塊 9">
            <a:extLst>
              <a:ext uri="{FF2B5EF4-FFF2-40B4-BE49-F238E27FC236}">
                <a16:creationId xmlns:a16="http://schemas.microsoft.com/office/drawing/2014/main" id="{625AE725-7C69-497B-ACEB-010688EB5F36}"/>
              </a:ext>
            </a:extLst>
          </p:cNvPr>
          <p:cNvSpPr txBox="1"/>
          <p:nvPr/>
        </p:nvSpPr>
        <p:spPr>
          <a:xfrm>
            <a:off x="219584" y="3872170"/>
            <a:ext cx="11588422" cy="2800767"/>
          </a:xfrm>
          <a:prstGeom prst="rect">
            <a:avLst/>
          </a:prstGeom>
          <a:noFill/>
        </p:spPr>
        <p:txBody>
          <a:bodyPr wrap="square">
            <a:spAutoFit/>
          </a:bodyPr>
          <a:lstStyle/>
          <a:p>
            <a:pPr algn="just" latinLnBrk="1">
              <a:defRPr/>
            </a:pPr>
            <a:r>
              <a:rPr lang="zh-TW" altLang="en-US" sz="1350" b="1" spc="56" dirty="0">
                <a:solidFill>
                  <a:srgbClr val="000000"/>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根據《每日郵報》報導，八歲的邁克爾（</a:t>
            </a:r>
            <a:r>
              <a:rPr lang="en-US"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Michael Hamdan</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）在上週六（</a:t>
            </a:r>
            <a:r>
              <a:rPr lang="en-US"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15</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日）買下他的第一套房子，他以</a:t>
            </a:r>
            <a:r>
              <a:rPr lang="zh-TW" altLang="en-US"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a:t>
            </a:r>
            <a:r>
              <a:rPr lang="en-US"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97</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萬美元（約新台幣</a:t>
            </a:r>
            <a:r>
              <a:rPr lang="en-US"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2</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千</a:t>
            </a:r>
            <a:r>
              <a:rPr lang="en-US"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8</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百萬元）買下一套公寓，</a:t>
            </a:r>
            <a:r>
              <a:rPr lang="zh-TW" altLang="zh-TW" sz="1600" b="1" spc="56"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公寓內有五間套房</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，目前他與父親打算</a:t>
            </a:r>
            <a:r>
              <a:rPr lang="zh-TW" altLang="zh-TW" sz="1600" b="1" spc="56" dirty="0">
                <a:solidFill>
                  <a:srgbClr val="C00000"/>
                </a:solidFill>
                <a:latin typeface="新細明體" panose="02020500000000000000" pitchFamily="18" charset="-120"/>
                <a:ea typeface="微軟正黑體" panose="020B0604030504040204" pitchFamily="34" charset="-120"/>
                <a:cs typeface="新細明體" panose="02020500000000000000" pitchFamily="18" charset="-120"/>
              </a:rPr>
              <a:t>重新裝潢並出租此屋</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a:t>
            </a:r>
            <a:endParaRPr lang="en-US"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endParaRPr lang="zh-TW" altLang="zh-TW" sz="1400" dirty="0">
              <a:solidFill>
                <a:srgbClr val="003399"/>
              </a:solidFill>
              <a:latin typeface="新細明體" panose="02020500000000000000" pitchFamily="18" charset="-120"/>
              <a:ea typeface="新細明體" panose="02020500000000000000" pitchFamily="18" charset="-120"/>
              <a:cs typeface="新細明體" panose="02020500000000000000" pitchFamily="18" charset="-120"/>
            </a:endParaRPr>
          </a:p>
          <a:p>
            <a:pPr algn="just" latinLnBrk="1">
              <a:defRPr/>
            </a:pPr>
            <a:r>
              <a:rPr lang="en-US" altLang="zh-TW" sz="14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銷售代理人馬克（</a:t>
            </a:r>
            <a:r>
              <a:rPr lang="en-US"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Mark Saleh</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）表示，另外</a:t>
            </a:r>
            <a:r>
              <a:rPr lang="zh-TW" altLang="zh-TW" sz="1600" b="1" spc="56"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六名註冊競標者</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對邁克爾參加</a:t>
            </a:r>
            <a:r>
              <a:rPr lang="zh-TW" altLang="zh-TW" sz="1600" b="1" spc="56"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拍賣</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感到震驚，</a:t>
            </a:r>
            <a:r>
              <a:rPr lang="en-US"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Michael </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採用「</a:t>
            </a:r>
            <a:r>
              <a:rPr lang="zh-TW" altLang="zh-TW" sz="1600" b="1" spc="56" dirty="0">
                <a:solidFill>
                  <a:srgbClr val="FF0000"/>
                </a:solidFill>
                <a:latin typeface="新細明體" panose="02020500000000000000" pitchFamily="18" charset="-120"/>
                <a:ea typeface="微軟正黑體" panose="020B0604030504040204" pitchFamily="34" charset="-120"/>
                <a:cs typeface="新細明體" panose="02020500000000000000" pitchFamily="18" charset="-120"/>
              </a:rPr>
              <a:t>降低出價速度」</a:t>
            </a:r>
            <a:r>
              <a:rPr lang="en-US" altLang="zh-TW" sz="1600" b="1" spc="56" dirty="0">
                <a:solidFill>
                  <a:srgbClr val="FF0000"/>
                </a:solidFill>
                <a:latin typeface="新細明體" panose="02020500000000000000" pitchFamily="18" charset="-120"/>
                <a:ea typeface="微軟正黑體" panose="020B0604030504040204" pitchFamily="34" charset="-120"/>
                <a:cs typeface="新細明體" panose="02020500000000000000" pitchFamily="18" charset="-120"/>
              </a:rPr>
              <a:t>("slow bid”)  </a:t>
            </a:r>
            <a:r>
              <a:rPr lang="zh-TW" altLang="zh-TW" sz="1600" b="1" spc="56" dirty="0">
                <a:solidFill>
                  <a:srgbClr val="FF0000"/>
                </a:solidFill>
                <a:latin typeface="新細明體" panose="02020500000000000000" pitchFamily="18" charset="-120"/>
                <a:ea typeface="微軟正黑體" panose="020B0604030504040204" pitchFamily="34" charset="-120"/>
                <a:cs typeface="新細明體" panose="02020500000000000000" pitchFamily="18" charset="-120"/>
              </a:rPr>
              <a:t>策略</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，成功得標此房子，這也是</a:t>
            </a:r>
            <a:r>
              <a:rPr lang="zh-TW" altLang="zh-TW" sz="1600" b="1" spc="56"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從事房地產開發商</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的父親</a:t>
            </a:r>
            <a:r>
              <a:rPr lang="zh-TW" altLang="zh-TW" sz="1600" b="1" spc="56"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教給他的</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。由於邁克爾</a:t>
            </a:r>
            <a:r>
              <a:rPr lang="zh-TW" altLang="zh-TW" sz="1600" b="1" spc="56"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年齡太小，這筆交易由父親幫他完成，</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他的父親希望</a:t>
            </a:r>
            <a:r>
              <a:rPr lang="en-US"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Michael </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透過</a:t>
            </a:r>
            <a:r>
              <a:rPr lang="zh-TW" altLang="zh-TW" sz="1600" b="1" spc="56"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參與收購</a:t>
            </a:r>
            <a:r>
              <a:rPr lang="zh-TW"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，了解當地的房地產市場。</a:t>
            </a:r>
            <a:endParaRPr lang="en-US"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endParaRPr lang="en-US" altLang="zh-TW" sz="1600" b="1" spc="56"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r>
              <a:rPr lang="en-US" altLang="zh-TW" dirty="0"/>
              <a:t>     </a:t>
            </a:r>
            <a:r>
              <a:rPr lang="zh-TW" altLang="zh-TW" dirty="0"/>
              <a:t>但法律上和實務上，交易可能由父親或家庭以其名義操作，不能簡化為「</a:t>
            </a:r>
            <a:r>
              <a:rPr lang="en-US" altLang="zh-TW" dirty="0"/>
              <a:t>8</a:t>
            </a:r>
            <a:r>
              <a:rPr lang="zh-TW" altLang="zh-TW" dirty="0"/>
              <a:t>歲男孩單獨完成購買」。</a:t>
            </a:r>
          </a:p>
          <a:p>
            <a:pPr algn="just" latinLnBrk="1">
              <a:defRPr/>
            </a:pPr>
            <a:endParaRPr lang="en-US" altLang="zh-TW" sz="1600" b="1" spc="56" dirty="0">
              <a:solidFill>
                <a:srgbClr val="003399"/>
              </a:solidFill>
              <a:latin typeface="新細明體" panose="02020500000000000000" pitchFamily="18" charset="-120"/>
              <a:ea typeface="微軟正黑體" panose="020B0604030504040204" pitchFamily="34" charset="-120"/>
            </a:endParaRPr>
          </a:p>
          <a:p>
            <a:pPr algn="just" latinLnBrk="1">
              <a:defRPr/>
            </a:pPr>
            <a:r>
              <a:rPr lang="zh-TW" altLang="en-US" sz="1600" b="1" spc="56" dirty="0">
                <a:solidFill>
                  <a:srgbClr val="003399"/>
                </a:solidFill>
                <a:latin typeface="新細明體" panose="02020500000000000000" pitchFamily="18" charset="-120"/>
                <a:ea typeface="微軟正黑體" panose="020B0604030504040204" pitchFamily="34" charset="-120"/>
              </a:rPr>
              <a:t>      </a:t>
            </a:r>
            <a:r>
              <a:rPr lang="zh-TW" altLang="zh-TW" sz="1600" b="1" spc="56" dirty="0">
                <a:latin typeface="新細明體" panose="02020500000000000000" pitchFamily="18" charset="-120"/>
                <a:ea typeface="微軟正黑體" panose="020B0604030504040204" pitchFamily="34" charset="-120"/>
              </a:rPr>
              <a:t>在</a:t>
            </a:r>
            <a:r>
              <a:rPr lang="zh-TW" altLang="en-US" sz="1600" b="1" dirty="0">
                <a:highlight>
                  <a:srgbClr val="FFFF00"/>
                </a:highlight>
              </a:rPr>
              <a:t>英式</a:t>
            </a:r>
            <a:r>
              <a:rPr lang="zh-TW" altLang="zh-TW" sz="1600" b="1" spc="56" dirty="0">
                <a:latin typeface="新細明體" panose="02020500000000000000" pitchFamily="18" charset="-120"/>
                <a:ea typeface="微軟正黑體" panose="020B0604030504040204" pitchFamily="34" charset="-120"/>
              </a:rPr>
              <a:t>拍賣中，通常</a:t>
            </a:r>
            <a:r>
              <a:rPr lang="zh-TW" altLang="zh-TW" sz="1600" b="1" spc="56" dirty="0">
                <a:highlight>
                  <a:srgbClr val="FFFF00"/>
                </a:highlight>
                <a:latin typeface="新細明體" panose="02020500000000000000" pitchFamily="18" charset="-120"/>
                <a:ea typeface="微軟正黑體" panose="020B0604030504040204" pitchFamily="34" charset="-120"/>
              </a:rPr>
              <a:t>價格越高的出價者會得標，而不是價格更低的人</a:t>
            </a:r>
            <a:r>
              <a:rPr lang="zh-TW" altLang="zh-TW" sz="1600" b="1" spc="56" dirty="0">
                <a:latin typeface="新細明體" panose="02020500000000000000" pitchFamily="18" charset="-120"/>
                <a:ea typeface="微軟正黑體" panose="020B0604030504040204" pitchFamily="34" charset="-120"/>
              </a:rPr>
              <a:t>。</a:t>
            </a:r>
            <a:r>
              <a:rPr lang="zh-TW" altLang="en-US" sz="1600" b="1" spc="56" dirty="0">
                <a:latin typeface="新細明體" panose="02020500000000000000" pitchFamily="18" charset="-120"/>
                <a:ea typeface="微軟正黑體" panose="020B0604030504040204" pitchFamily="34" charset="-120"/>
              </a:rPr>
              <a:t>此景是</a:t>
            </a:r>
            <a:r>
              <a:rPr lang="zh-TW" altLang="zh-TW" sz="1600" b="1" spc="56" dirty="0">
                <a:highlight>
                  <a:srgbClr val="FFFF00"/>
                </a:highlight>
                <a:latin typeface="新細明體" panose="02020500000000000000" pitchFamily="18" charset="-120"/>
                <a:ea typeface="微軟正黑體" panose="020B0604030504040204" pitchFamily="34" charset="-120"/>
              </a:rPr>
              <a:t>現場拍賣</a:t>
            </a:r>
            <a:r>
              <a:rPr lang="zh-TW" altLang="zh-TW" sz="1600" b="1" spc="56"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t>
            </a:r>
            <a:r>
              <a:rPr lang="zh-TW" altLang="zh-TW" sz="1600" b="1" spc="56" dirty="0">
                <a:latin typeface="新細明體" panose="02020500000000000000" pitchFamily="18" charset="-120"/>
                <a:ea typeface="微軟正黑體" panose="020B0604030504040204" pitchFamily="34" charset="-120"/>
              </a:rPr>
              <a:t>如果是</a:t>
            </a:r>
            <a:r>
              <a:rPr lang="zh-TW" altLang="zh-TW" sz="1600" b="1" spc="56" dirty="0">
                <a:highlight>
                  <a:srgbClr val="FFFF00"/>
                </a:highlight>
                <a:latin typeface="新細明體" panose="02020500000000000000" pitchFamily="18" charset="-120"/>
                <a:ea typeface="微軟正黑體" panose="020B0604030504040204" pitchFamily="34" charset="-120"/>
              </a:rPr>
              <a:t>網路拍賣</a:t>
            </a:r>
            <a:r>
              <a:rPr lang="zh-TW" altLang="zh-TW" sz="1600" b="1" spc="56" dirty="0">
                <a:latin typeface="新細明體" panose="02020500000000000000" pitchFamily="18" charset="-120"/>
                <a:ea typeface="微軟正黑體" panose="020B0604030504040204" pitchFamily="34" charset="-120"/>
              </a:rPr>
              <a:t>，通常競標者之間的</a:t>
            </a:r>
            <a:r>
              <a:rPr lang="zh-TW" altLang="zh-TW" sz="1600" b="1" spc="56" dirty="0">
                <a:highlight>
                  <a:srgbClr val="FFFF00"/>
                </a:highlight>
                <a:latin typeface="新細明體" panose="02020500000000000000" pitchFamily="18" charset="-120"/>
                <a:ea typeface="微軟正黑體" panose="020B0604030504040204" pitchFamily="34" charset="-120"/>
              </a:rPr>
              <a:t>互動感會弱很多</a:t>
            </a:r>
            <a:r>
              <a:rPr lang="zh-TW" altLang="zh-TW" sz="1600" b="1" spc="56" dirty="0">
                <a:latin typeface="新細明體" panose="02020500000000000000" pitchFamily="18" charset="-120"/>
                <a:ea typeface="微軟正黑體" panose="020B0604030504040204" pitchFamily="34" charset="-120"/>
              </a:rPr>
              <a:t>，</a:t>
            </a:r>
            <a:r>
              <a:rPr lang="zh-TW" altLang="zh-TW" sz="1600" b="1" spc="56" dirty="0">
                <a:highlight>
                  <a:srgbClr val="FFFF00"/>
                </a:highlight>
                <a:latin typeface="新細明體" panose="02020500000000000000" pitchFamily="18" charset="-120"/>
                <a:ea typeface="微軟正黑體" panose="020B0604030504040204" pitchFamily="34" charset="-120"/>
              </a:rPr>
              <a:t>出價也可能更加程序</a:t>
            </a:r>
            <a:r>
              <a:rPr lang="zh-TW" altLang="zh-TW" sz="1600" b="1" spc="56" dirty="0">
                <a:latin typeface="新細明體" panose="02020500000000000000" pitchFamily="18" charset="-120"/>
                <a:ea typeface="微軟正黑體" panose="020B0604030504040204" pitchFamily="34" charset="-120"/>
              </a:rPr>
              <a:t>化，</a:t>
            </a:r>
            <a:r>
              <a:rPr lang="zh-TW" altLang="zh-TW" sz="1600" b="1" spc="56" dirty="0">
                <a:highlight>
                  <a:srgbClr val="FFFF00"/>
                </a:highlight>
                <a:latin typeface="新細明體" panose="02020500000000000000" pitchFamily="18" charset="-120"/>
                <a:ea typeface="微軟正黑體" panose="020B0604030504040204" pitchFamily="34" charset="-120"/>
              </a:rPr>
              <a:t>競標者</a:t>
            </a:r>
            <a:r>
              <a:rPr lang="zh-TW" altLang="zh-TW" sz="1600" b="1" spc="56" dirty="0">
                <a:latin typeface="新細明體" panose="02020500000000000000" pitchFamily="18" charset="-120"/>
                <a:ea typeface="微軟正黑體" panose="020B0604030504040204" pitchFamily="34" charset="-120"/>
              </a:rPr>
              <a:t>無法像在現場一樣</a:t>
            </a:r>
            <a:r>
              <a:rPr lang="zh-TW" altLang="zh-TW" sz="1600" b="1" spc="56" dirty="0">
                <a:highlight>
                  <a:srgbClr val="FFFF00"/>
                </a:highlight>
                <a:latin typeface="新細明體" panose="02020500000000000000" pitchFamily="18" charset="-120"/>
                <a:ea typeface="微軟正黑體" panose="020B0604030504040204" pitchFamily="34" charset="-120"/>
              </a:rPr>
              <a:t>直接觀察對方的策略和反應</a:t>
            </a:r>
            <a:r>
              <a:rPr lang="zh-TW" altLang="zh-TW" sz="1600" b="1" spc="56" dirty="0">
                <a:latin typeface="新細明體" panose="02020500000000000000" pitchFamily="18" charset="-120"/>
                <a:ea typeface="微軟正黑體" panose="020B0604030504040204" pitchFamily="34" charset="-120"/>
              </a:rPr>
              <a:t>。</a:t>
            </a:r>
            <a:endParaRPr lang="zh-TW" altLang="en-US" sz="1600" b="1" spc="56" dirty="0">
              <a:latin typeface="新細明體" panose="02020500000000000000" pitchFamily="18" charset="-120"/>
              <a:ea typeface="微軟正黑體" panose="020B0604030504040204" pitchFamily="34" charset="-120"/>
            </a:endParaRPr>
          </a:p>
        </p:txBody>
      </p:sp>
      <p:sp>
        <p:nvSpPr>
          <p:cNvPr id="3" name="Rectangle 2">
            <a:extLst>
              <a:ext uri="{FF2B5EF4-FFF2-40B4-BE49-F238E27FC236}">
                <a16:creationId xmlns:a16="http://schemas.microsoft.com/office/drawing/2014/main" id="{BF4BF366-210E-4FBF-A04D-8D152DFF3CA3}"/>
              </a:ext>
            </a:extLst>
          </p:cNvPr>
          <p:cNvSpPr txBox="1">
            <a:spLocks noChangeArrowheads="1"/>
          </p:cNvSpPr>
          <p:nvPr/>
        </p:nvSpPr>
        <p:spPr bwMode="auto">
          <a:xfrm>
            <a:off x="62752" y="2"/>
            <a:ext cx="11902086" cy="831639"/>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2800" kern="0" dirty="0">
                <a:solidFill>
                  <a:schemeClr val="bg1"/>
                </a:solidFill>
                <a:ea typeface="新細明體" panose="02020500000000000000" pitchFamily="18" charset="-120"/>
              </a:rPr>
              <a:t> </a:t>
            </a:r>
            <a:r>
              <a:rPr lang="en-US" altLang="zh-TW" sz="2000" kern="0" dirty="0">
                <a:solidFill>
                  <a:schemeClr val="bg1"/>
                </a:solidFill>
                <a:ea typeface="新細明體" panose="02020500000000000000" pitchFamily="18" charset="-120"/>
              </a:rPr>
              <a:t>( 0818.20) </a:t>
            </a:r>
            <a:r>
              <a:rPr lang="zh-TW" altLang="zh-TW" sz="2000" kern="0" dirty="0">
                <a:solidFill>
                  <a:schemeClr val="bg1"/>
                </a:solidFill>
                <a:ea typeface="新細明體" panose="02020500000000000000" pitchFamily="18" charset="-120"/>
              </a:rPr>
              <a:t>拍賣會上運用策略 澳</a:t>
            </a:r>
            <a:r>
              <a:rPr lang="en-US" altLang="zh-TW" sz="2000" kern="0" dirty="0">
                <a:solidFill>
                  <a:schemeClr val="bg1"/>
                </a:solidFill>
                <a:ea typeface="新細明體" panose="02020500000000000000" pitchFamily="18" charset="-120"/>
              </a:rPr>
              <a:t>8</a:t>
            </a:r>
            <a:r>
              <a:rPr lang="zh-TW" altLang="zh-TW" sz="2000" kern="0" dirty="0">
                <a:solidFill>
                  <a:schemeClr val="bg1"/>
                </a:solidFill>
                <a:ea typeface="新細明體" panose="02020500000000000000" pitchFamily="18" charset="-120"/>
              </a:rPr>
              <a:t>歲男孩花</a:t>
            </a:r>
            <a:r>
              <a:rPr lang="en-US" altLang="zh-TW" sz="2000" kern="0" dirty="0">
                <a:solidFill>
                  <a:schemeClr val="bg1"/>
                </a:solidFill>
                <a:ea typeface="新細明體" panose="02020500000000000000" pitchFamily="18" charset="-120"/>
              </a:rPr>
              <a:t>2</a:t>
            </a:r>
            <a:r>
              <a:rPr lang="zh-TW" altLang="zh-TW" sz="2000" kern="0" dirty="0">
                <a:solidFill>
                  <a:schemeClr val="bg1"/>
                </a:solidFill>
                <a:ea typeface="新細明體" panose="02020500000000000000" pitchFamily="18" charset="-120"/>
              </a:rPr>
              <a:t>千</a:t>
            </a:r>
            <a:r>
              <a:rPr lang="en-US" altLang="zh-TW" sz="2000" kern="0" dirty="0">
                <a:solidFill>
                  <a:schemeClr val="bg1"/>
                </a:solidFill>
                <a:ea typeface="新細明體" panose="02020500000000000000" pitchFamily="18" charset="-120"/>
              </a:rPr>
              <a:t>8</a:t>
            </a:r>
            <a:r>
              <a:rPr lang="zh-TW" altLang="zh-TW" sz="2000" kern="0" dirty="0">
                <a:solidFill>
                  <a:schemeClr val="bg1"/>
                </a:solidFill>
                <a:ea typeface="新細明體" panose="02020500000000000000" pitchFamily="18" charset="-120"/>
              </a:rPr>
              <a:t>百萬買下一套公寓</a:t>
            </a:r>
            <a:r>
              <a:rPr lang="zh-TW" altLang="en-US" sz="2000" kern="0" dirty="0">
                <a:solidFill>
                  <a:schemeClr val="bg1"/>
                </a:solidFill>
                <a:ea typeface="新細明體" panose="02020500000000000000" pitchFamily="18" charset="-120"/>
              </a:rPr>
              <a:t>                                                                                 </a:t>
            </a:r>
            <a:r>
              <a:rPr lang="en-US" altLang="zh-TW" sz="2000" kern="0" dirty="0">
                <a:solidFill>
                  <a:schemeClr val="bg1"/>
                </a:solidFill>
                <a:ea typeface="新細明體" panose="02020500000000000000" pitchFamily="18" charset="-120"/>
              </a:rPr>
              <a:t>Boy buys his first home aged just eight </a:t>
            </a:r>
            <a:endParaRPr lang="en-US" altLang="zh-TW" sz="2400" kern="0" dirty="0">
              <a:solidFill>
                <a:schemeClr val="bg1"/>
              </a:solidFill>
              <a:ea typeface="新細明體" panose="02020500000000000000" pitchFamily="18" charset="-120"/>
            </a:endParaRPr>
          </a:p>
        </p:txBody>
      </p:sp>
      <p:sp>
        <p:nvSpPr>
          <p:cNvPr id="2" name="文字方塊 1">
            <a:extLst>
              <a:ext uri="{FF2B5EF4-FFF2-40B4-BE49-F238E27FC236}">
                <a16:creationId xmlns:a16="http://schemas.microsoft.com/office/drawing/2014/main" id="{0B7CEE4A-D095-49E8-8C7C-DA458001142F}"/>
              </a:ext>
            </a:extLst>
          </p:cNvPr>
          <p:cNvSpPr txBox="1"/>
          <p:nvPr/>
        </p:nvSpPr>
        <p:spPr>
          <a:xfrm>
            <a:off x="481949" y="3298988"/>
            <a:ext cx="5150769" cy="338554"/>
          </a:xfrm>
          <a:prstGeom prst="rect">
            <a:avLst/>
          </a:prstGeom>
          <a:noFill/>
        </p:spPr>
        <p:txBody>
          <a:bodyPr wrap="none" rtlCol="0">
            <a:spAutoFit/>
          </a:bodyPr>
          <a:lstStyle/>
          <a:p>
            <a:r>
              <a:rPr lang="zh-TW" altLang="zh-TW" sz="1600" b="1" kern="0" dirty="0">
                <a:solidFill>
                  <a:srgbClr val="003399"/>
                </a:solidFill>
                <a:highlight>
                  <a:srgbClr val="FFFF00"/>
                </a:highlight>
                <a:ea typeface="新細明體" panose="02020500000000000000" pitchFamily="18" charset="-120"/>
              </a:rPr>
              <a:t>拍賣會</a:t>
            </a:r>
            <a:r>
              <a:rPr lang="zh-TW" altLang="zh-TW" sz="1600" b="1" kern="0" dirty="0">
                <a:solidFill>
                  <a:srgbClr val="003399"/>
                </a:solidFill>
                <a:ea typeface="新細明體" panose="02020500000000000000" pitchFamily="18" charset="-120"/>
              </a:rPr>
              <a:t>上運用策略 </a:t>
            </a:r>
            <a:r>
              <a:rPr lang="zh-TW" altLang="en-US" sz="1600" b="1" kern="0" dirty="0">
                <a:solidFill>
                  <a:srgbClr val="003399"/>
                </a:solidFill>
                <a:ea typeface="新細明體" panose="02020500000000000000" pitchFamily="18" charset="-120"/>
              </a:rPr>
              <a:t> </a:t>
            </a:r>
            <a:r>
              <a:rPr lang="zh-TW" altLang="zh-TW" sz="1600" b="1" kern="0" dirty="0">
                <a:solidFill>
                  <a:srgbClr val="003399"/>
                </a:solidFill>
                <a:ea typeface="新細明體" panose="02020500000000000000" pitchFamily="18" charset="-120"/>
              </a:rPr>
              <a:t>澳</a:t>
            </a:r>
            <a:r>
              <a:rPr lang="en-US" altLang="zh-TW" sz="1600" b="1" kern="0" dirty="0">
                <a:solidFill>
                  <a:srgbClr val="003399"/>
                </a:solidFill>
                <a:ea typeface="新細明體" panose="02020500000000000000" pitchFamily="18" charset="-120"/>
              </a:rPr>
              <a:t>8</a:t>
            </a:r>
            <a:r>
              <a:rPr lang="zh-TW" altLang="zh-TW" sz="1600" b="1" kern="0" dirty="0">
                <a:solidFill>
                  <a:srgbClr val="003399"/>
                </a:solidFill>
                <a:ea typeface="新細明體" panose="02020500000000000000" pitchFamily="18" charset="-120"/>
              </a:rPr>
              <a:t>歲男孩花</a:t>
            </a:r>
            <a:r>
              <a:rPr lang="zh-TW" altLang="en-US" sz="1600" b="1" kern="0" dirty="0">
                <a:solidFill>
                  <a:srgbClr val="003399"/>
                </a:solidFill>
                <a:ea typeface="新細明體" panose="02020500000000000000" pitchFamily="18" charset="-120"/>
              </a:rPr>
              <a:t> </a:t>
            </a:r>
            <a:r>
              <a:rPr lang="en-US" altLang="zh-TW" sz="1600" b="1" kern="0" dirty="0">
                <a:solidFill>
                  <a:srgbClr val="003399"/>
                </a:solidFill>
                <a:ea typeface="新細明體" panose="02020500000000000000" pitchFamily="18" charset="-120"/>
              </a:rPr>
              <a:t>2</a:t>
            </a:r>
            <a:r>
              <a:rPr lang="zh-TW" altLang="zh-TW" sz="1600" b="1" kern="0" dirty="0">
                <a:solidFill>
                  <a:srgbClr val="003399"/>
                </a:solidFill>
                <a:ea typeface="新細明體" panose="02020500000000000000" pitchFamily="18" charset="-120"/>
              </a:rPr>
              <a:t>千</a:t>
            </a:r>
            <a:r>
              <a:rPr lang="en-US" altLang="zh-TW" sz="1600" b="1" kern="0" dirty="0">
                <a:solidFill>
                  <a:srgbClr val="003399"/>
                </a:solidFill>
                <a:ea typeface="新細明體" panose="02020500000000000000" pitchFamily="18" charset="-120"/>
              </a:rPr>
              <a:t>8</a:t>
            </a:r>
            <a:r>
              <a:rPr lang="zh-TW" altLang="zh-TW" sz="1600" b="1" kern="0" dirty="0">
                <a:solidFill>
                  <a:srgbClr val="003399"/>
                </a:solidFill>
                <a:ea typeface="新細明體" panose="02020500000000000000" pitchFamily="18" charset="-120"/>
              </a:rPr>
              <a:t>百萬買下一套公寓</a:t>
            </a:r>
            <a:endParaRPr lang="zh-TW" altLang="en-US" sz="1600" b="1" dirty="0">
              <a:solidFill>
                <a:srgbClr val="003399"/>
              </a:solidFill>
            </a:endParaRPr>
          </a:p>
        </p:txBody>
      </p:sp>
      <p:pic>
        <p:nvPicPr>
          <p:cNvPr id="4" name="圖片 4">
            <a:extLst>
              <a:ext uri="{FF2B5EF4-FFF2-40B4-BE49-F238E27FC236}">
                <a16:creationId xmlns:a16="http://schemas.microsoft.com/office/drawing/2014/main" id="{A072277F-6335-4DB1-A443-837BDE36A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773" t="20363" r="42677" b="20952"/>
          <a:stretch>
            <a:fillRect/>
          </a:stretch>
        </p:blipFill>
        <p:spPr bwMode="auto">
          <a:xfrm rot="5400000">
            <a:off x="6994866" y="-327692"/>
            <a:ext cx="3258709" cy="476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D84002CB-F503-4B1A-A859-FD26EB4F6EB4}"/>
              </a:ext>
            </a:extLst>
          </p:cNvPr>
          <p:cNvSpPr>
            <a:spLocks noGrp="1" noChangeArrowheads="1"/>
          </p:cNvSpPr>
          <p:nvPr>
            <p:ph type="body" idx="1"/>
          </p:nvPr>
        </p:nvSpPr>
        <p:spPr>
          <a:xfrm>
            <a:off x="333678" y="1086088"/>
            <a:ext cx="11467258" cy="5472643"/>
          </a:xfrm>
        </p:spPr>
        <p:txBody>
          <a:bodyPr>
            <a:normAutofit/>
          </a:bodyPr>
          <a:lstStyle/>
          <a:p>
            <a:pPr>
              <a:defRPr/>
            </a:pPr>
            <a:r>
              <a:rPr lang="en-US" altLang="zh-TW" sz="2000" dirty="0">
                <a:ea typeface="新細明體" panose="02020500000000000000" pitchFamily="18" charset="-120"/>
              </a:rPr>
              <a:t> </a:t>
            </a:r>
            <a:r>
              <a:rPr lang="en-US" altLang="zh-TW" sz="1800" b="1" dirty="0">
                <a:ea typeface="新細明體" panose="02020500000000000000" pitchFamily="18" charset="-120"/>
              </a:rPr>
              <a:t>(04.22.2017)</a:t>
            </a:r>
            <a:r>
              <a:rPr lang="zh-TW" altLang="en-US" sz="1800" b="1" dirty="0">
                <a:solidFill>
                  <a:srgbClr val="003399"/>
                </a:solidFill>
                <a:ea typeface="新細明體" panose="02020500000000000000" pitchFamily="18" charset="-120"/>
              </a:rPr>
              <a:t>走過婚變與破產 </a:t>
            </a:r>
            <a:r>
              <a:rPr lang="en-US" altLang="zh-TW" sz="1800" b="1" dirty="0">
                <a:solidFill>
                  <a:srgbClr val="003399"/>
                </a:solidFill>
                <a:ea typeface="新細明體" panose="02020500000000000000" pitchFamily="18" charset="-120"/>
              </a:rPr>
              <a:t>Nasty Gal</a:t>
            </a:r>
            <a:r>
              <a:rPr lang="zh-TW" altLang="en-US" sz="1800" b="1" dirty="0">
                <a:solidFill>
                  <a:srgbClr val="003399"/>
                </a:solidFill>
                <a:ea typeface="新細明體" panose="02020500000000000000" pitchFamily="18" charset="-120"/>
              </a:rPr>
              <a:t>創辦人</a:t>
            </a:r>
            <a:r>
              <a:rPr lang="en-US" altLang="zh-TW" sz="1800" b="1" dirty="0">
                <a:solidFill>
                  <a:srgbClr val="003399"/>
                </a:solidFill>
                <a:ea typeface="新細明體" panose="02020500000000000000" pitchFamily="18" charset="-120"/>
              </a:rPr>
              <a:t>Sophia </a:t>
            </a:r>
            <a:r>
              <a:rPr lang="en-US" altLang="zh-TW" sz="1800" b="1" dirty="0" err="1">
                <a:solidFill>
                  <a:srgbClr val="003399"/>
                </a:solidFill>
                <a:ea typeface="新細明體" panose="02020500000000000000" pitchFamily="18" charset="-120"/>
              </a:rPr>
              <a:t>Amoruso</a:t>
            </a: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撰文自述心境：「這不但是個禮物，也是個很超現實的練習。」</a:t>
            </a:r>
            <a:endParaRPr lang="en-US" altLang="zh-TW" sz="1800" b="1" dirty="0">
              <a:solidFill>
                <a:srgbClr val="003399"/>
              </a:solidFill>
              <a:ea typeface="新細明體" panose="02020500000000000000" pitchFamily="18" charset="-120"/>
            </a:endParaRPr>
          </a:p>
          <a:p>
            <a:pPr marL="0" indent="0">
              <a:buNone/>
            </a:pPr>
            <a:r>
              <a:rPr lang="zh-TW" altLang="en-US" sz="1600" b="1" dirty="0">
                <a:solidFill>
                  <a:srgbClr val="003399"/>
                </a:solidFill>
                <a:effectLst/>
              </a:rPr>
              <a:t>         </a:t>
            </a:r>
            <a:r>
              <a:rPr lang="en-US" altLang="zh-TW" sz="1500" b="1" dirty="0">
                <a:solidFill>
                  <a:srgbClr val="003399"/>
                </a:solidFill>
                <a:effectLst/>
              </a:rPr>
              <a:t>3</a:t>
            </a:r>
            <a:r>
              <a:rPr lang="zh-TW" altLang="en-US" sz="1500" b="1" dirty="0">
                <a:solidFill>
                  <a:srgbClr val="003399"/>
                </a:solidFill>
                <a:effectLst/>
              </a:rPr>
              <a:t>個月內，</a:t>
            </a:r>
            <a:r>
              <a:rPr lang="en-US" altLang="zh-TW" sz="1500" b="1" dirty="0">
                <a:solidFill>
                  <a:srgbClr val="003399"/>
                </a:solidFill>
                <a:effectLst/>
              </a:rPr>
              <a:t>Sophia </a:t>
            </a:r>
            <a:r>
              <a:rPr lang="en-US" altLang="zh-TW" sz="1500" b="1" dirty="0" err="1">
                <a:solidFill>
                  <a:srgbClr val="003399"/>
                </a:solidFill>
                <a:effectLst/>
              </a:rPr>
              <a:t>Amoruso</a:t>
            </a:r>
            <a:r>
              <a:rPr lang="zh-TW" altLang="en-US" sz="1500" b="1" dirty="0">
                <a:solidFill>
                  <a:srgbClr val="003399"/>
                </a:solidFill>
                <a:effectLst/>
              </a:rPr>
              <a:t>的</a:t>
            </a:r>
            <a:r>
              <a:rPr lang="zh-TW" altLang="en-US" sz="1500" b="1" dirty="0">
                <a:solidFill>
                  <a:srgbClr val="003399"/>
                </a:solidFill>
                <a:effectLst/>
                <a:highlight>
                  <a:srgbClr val="FFFF00"/>
                </a:highlight>
              </a:rPr>
              <a:t>事業與婚姻支離破碎，就在她的自傳影集</a:t>
            </a:r>
            <a:r>
              <a:rPr lang="en-US" altLang="zh-TW" sz="1500" b="1" dirty="0">
                <a:solidFill>
                  <a:srgbClr val="003399"/>
                </a:solidFill>
                <a:effectLst/>
                <a:highlight>
                  <a:srgbClr val="FFFF00"/>
                </a:highlight>
              </a:rPr>
              <a:t>《</a:t>
            </a:r>
            <a:r>
              <a:rPr lang="en-US" altLang="zh-TW" sz="1500" b="1" dirty="0" err="1">
                <a:solidFill>
                  <a:srgbClr val="003399"/>
                </a:solidFill>
                <a:effectLst/>
                <a:highlight>
                  <a:srgbClr val="FFFF00"/>
                </a:highlight>
              </a:rPr>
              <a:t>Girlboss</a:t>
            </a:r>
            <a:r>
              <a:rPr lang="en-US" altLang="zh-TW" sz="1500" b="1" dirty="0">
                <a:solidFill>
                  <a:srgbClr val="003399"/>
                </a:solidFill>
                <a:effectLst/>
                <a:highlight>
                  <a:srgbClr val="FFFF00"/>
                </a:highlight>
              </a:rPr>
              <a:t>》</a:t>
            </a:r>
            <a:r>
              <a:rPr lang="zh-TW" altLang="en-US" sz="1500" b="1" dirty="0">
                <a:solidFill>
                  <a:srgbClr val="003399"/>
                </a:solidFill>
                <a:effectLst/>
                <a:highlight>
                  <a:srgbClr val="FFFF00"/>
                </a:highlight>
              </a:rPr>
              <a:t>上映之際</a:t>
            </a:r>
            <a:r>
              <a:rPr lang="zh-TW" altLang="en-US" sz="1500" b="1" dirty="0">
                <a:solidFill>
                  <a:srgbClr val="003399"/>
                </a:solidFill>
                <a:effectLst/>
              </a:rPr>
              <a:t>，她也親自在美國</a:t>
            </a:r>
            <a:r>
              <a:rPr lang="en-US" altLang="zh-TW" sz="1500" b="1" dirty="0">
                <a:solidFill>
                  <a:srgbClr val="003399"/>
                </a:solidFill>
                <a:effectLst/>
              </a:rPr>
              <a:t>《</a:t>
            </a:r>
            <a:r>
              <a:rPr lang="en-US" altLang="zh-TW" sz="1500" b="1" dirty="0" err="1">
                <a:solidFill>
                  <a:srgbClr val="003399"/>
                </a:solidFill>
                <a:effectLst/>
              </a:rPr>
              <a:t>InStyle</a:t>
            </a:r>
            <a:r>
              <a:rPr lang="en-US" altLang="zh-TW" sz="1500" b="1" dirty="0">
                <a:solidFill>
                  <a:srgbClr val="003399"/>
                </a:solidFill>
                <a:effectLst/>
              </a:rPr>
              <a:t>》</a:t>
            </a:r>
            <a:r>
              <a:rPr lang="zh-TW" altLang="en-US" sz="1500" b="1" dirty="0">
                <a:solidFill>
                  <a:srgbClr val="003399"/>
                </a:solidFill>
                <a:effectLst/>
              </a:rPr>
              <a:t>雜誌撰文說明，為何這樣</a:t>
            </a:r>
            <a:r>
              <a:rPr lang="zh-TW" altLang="en-US" sz="1500" b="1" dirty="0">
                <a:solidFill>
                  <a:srgbClr val="003399"/>
                </a:solidFill>
                <a:effectLst/>
                <a:highlight>
                  <a:srgbClr val="FFFF00"/>
                </a:highlight>
              </a:rPr>
              <a:t>一切被迫重頭來過</a:t>
            </a:r>
            <a:r>
              <a:rPr lang="zh-TW" altLang="en-US" sz="1500" b="1" dirty="0">
                <a:solidFill>
                  <a:srgbClr val="003399"/>
                </a:solidFill>
                <a:effectLst/>
              </a:rPr>
              <a:t>，</a:t>
            </a:r>
            <a:r>
              <a:rPr lang="zh-TW" altLang="en-US" sz="1500" b="1" dirty="0">
                <a:solidFill>
                  <a:srgbClr val="003399"/>
                </a:solidFill>
                <a:effectLst/>
                <a:highlight>
                  <a:srgbClr val="FFFF00"/>
                </a:highlight>
              </a:rPr>
              <a:t>竟是一種恩賜，而非負擔</a:t>
            </a:r>
            <a:r>
              <a:rPr lang="zh-TW" altLang="en-US" sz="1500" b="1" dirty="0">
                <a:solidFill>
                  <a:srgbClr val="003399"/>
                </a:solidFill>
                <a:effectLst/>
              </a:rPr>
              <a:t>。全文內容如下：</a:t>
            </a:r>
          </a:p>
          <a:p>
            <a:pPr marL="0" indent="0">
              <a:buNone/>
            </a:pPr>
            <a:endParaRPr lang="zh-TW" altLang="en-US" sz="1500" b="1" dirty="0">
              <a:solidFill>
                <a:srgbClr val="003399"/>
              </a:solidFill>
              <a:effectLst/>
            </a:endParaRPr>
          </a:p>
          <a:p>
            <a:pPr marL="0" indent="0">
              <a:buNone/>
            </a:pPr>
            <a:r>
              <a:rPr lang="zh-TW" altLang="en-US" sz="1500" b="1" dirty="0">
                <a:solidFill>
                  <a:srgbClr val="003399"/>
                </a:solidFill>
                <a:effectLst/>
              </a:rPr>
              <a:t>        </a:t>
            </a:r>
            <a:r>
              <a:rPr lang="en-US" altLang="zh-TW" sz="1500" b="1" dirty="0">
                <a:solidFill>
                  <a:srgbClr val="003399"/>
                </a:solidFill>
                <a:effectLst/>
              </a:rPr>
              <a:t>30</a:t>
            </a:r>
            <a:r>
              <a:rPr lang="zh-TW" altLang="en-US" sz="1500" b="1" dirty="0">
                <a:solidFill>
                  <a:srgbClr val="003399"/>
                </a:solidFill>
                <a:effectLst/>
              </a:rPr>
              <a:t>歲時，我從各方面來看，都是個</a:t>
            </a:r>
            <a:r>
              <a:rPr lang="zh-TW" altLang="en-US" sz="1500" b="1" dirty="0">
                <a:solidFill>
                  <a:srgbClr val="003399"/>
                </a:solidFill>
                <a:effectLst/>
                <a:highlight>
                  <a:srgbClr val="FFFF00"/>
                </a:highlight>
              </a:rPr>
              <a:t>成功人士，登上</a:t>
            </a:r>
            <a:r>
              <a:rPr lang="en-US" altLang="zh-TW" sz="1500" b="1" dirty="0">
                <a:solidFill>
                  <a:srgbClr val="003399"/>
                </a:solidFill>
                <a:effectLst/>
                <a:highlight>
                  <a:srgbClr val="FFFF00"/>
                </a:highlight>
              </a:rPr>
              <a:t>《</a:t>
            </a:r>
            <a:r>
              <a:rPr lang="zh-TW" altLang="en-US" sz="1500" b="1" dirty="0">
                <a:solidFill>
                  <a:srgbClr val="003399"/>
                </a:solidFill>
                <a:effectLst/>
                <a:highlight>
                  <a:srgbClr val="FFFF00"/>
                </a:highlight>
              </a:rPr>
              <a:t>富比士</a:t>
            </a:r>
            <a:r>
              <a:rPr lang="en-US" altLang="zh-TW" sz="1500" b="1" dirty="0">
                <a:solidFill>
                  <a:srgbClr val="003399"/>
                </a:solidFill>
                <a:effectLst/>
                <a:highlight>
                  <a:srgbClr val="FFFF00"/>
                </a:highlight>
              </a:rPr>
              <a:t>》</a:t>
            </a:r>
            <a:r>
              <a:rPr lang="zh-TW" altLang="en-US" sz="1500" b="1" dirty="0">
                <a:solidFill>
                  <a:srgbClr val="003399"/>
                </a:solidFill>
                <a:effectLst/>
                <a:highlight>
                  <a:srgbClr val="FFFF00"/>
                </a:highlight>
              </a:rPr>
              <a:t>（</a:t>
            </a:r>
            <a:r>
              <a:rPr lang="en-US" altLang="zh-TW" sz="1500" b="1" dirty="0">
                <a:solidFill>
                  <a:srgbClr val="003399"/>
                </a:solidFill>
                <a:effectLst/>
                <a:highlight>
                  <a:srgbClr val="FFFF00"/>
                </a:highlight>
              </a:rPr>
              <a:t>Forbes</a:t>
            </a:r>
            <a:r>
              <a:rPr lang="zh-TW" altLang="en-US" sz="1500" b="1" dirty="0">
                <a:solidFill>
                  <a:srgbClr val="003399"/>
                </a:solidFill>
                <a:effectLst/>
                <a:highlight>
                  <a:srgbClr val="FFFF00"/>
                </a:highlight>
              </a:rPr>
              <a:t>）、</a:t>
            </a:r>
            <a:r>
              <a:rPr lang="en-US" altLang="zh-TW" sz="1500" b="1" dirty="0">
                <a:solidFill>
                  <a:srgbClr val="003399"/>
                </a:solidFill>
                <a:effectLst/>
                <a:highlight>
                  <a:srgbClr val="FFFF00"/>
                </a:highlight>
              </a:rPr>
              <a:t>《</a:t>
            </a:r>
            <a:r>
              <a:rPr lang="zh-TW" altLang="en-US" sz="1500" b="1" dirty="0">
                <a:solidFill>
                  <a:srgbClr val="003399"/>
                </a:solidFill>
                <a:effectLst/>
                <a:highlight>
                  <a:srgbClr val="FFFF00"/>
                </a:highlight>
              </a:rPr>
              <a:t>財富</a:t>
            </a:r>
            <a:r>
              <a:rPr lang="en-US" altLang="zh-TW" sz="1500" b="1" dirty="0">
                <a:solidFill>
                  <a:srgbClr val="003399"/>
                </a:solidFill>
                <a:effectLst/>
                <a:highlight>
                  <a:srgbClr val="FFFF00"/>
                </a:highlight>
              </a:rPr>
              <a:t>》</a:t>
            </a:r>
            <a:r>
              <a:rPr lang="zh-TW" altLang="en-US" sz="1500" b="1" dirty="0">
                <a:solidFill>
                  <a:srgbClr val="003399"/>
                </a:solidFill>
                <a:effectLst/>
                <a:highlight>
                  <a:srgbClr val="FFFF00"/>
                </a:highlight>
              </a:rPr>
              <a:t>（</a:t>
            </a:r>
            <a:r>
              <a:rPr lang="en-US" altLang="zh-TW" sz="1500" b="1" dirty="0">
                <a:solidFill>
                  <a:srgbClr val="003399"/>
                </a:solidFill>
                <a:effectLst/>
                <a:highlight>
                  <a:srgbClr val="FFFF00"/>
                </a:highlight>
              </a:rPr>
              <a:t>Fortune</a:t>
            </a:r>
            <a:r>
              <a:rPr lang="zh-TW" altLang="en-US" sz="1500" b="1" dirty="0">
                <a:solidFill>
                  <a:srgbClr val="003399"/>
                </a:solidFill>
                <a:effectLst/>
                <a:highlight>
                  <a:srgbClr val="FFFF00"/>
                </a:highlight>
              </a:rPr>
              <a:t>）與</a:t>
            </a:r>
            <a:r>
              <a:rPr lang="en-US" altLang="zh-TW" sz="1500" b="1" dirty="0">
                <a:solidFill>
                  <a:srgbClr val="003399"/>
                </a:solidFill>
                <a:effectLst/>
                <a:highlight>
                  <a:srgbClr val="FFFF00"/>
                </a:highlight>
              </a:rPr>
              <a:t>《Inc.</a:t>
            </a:r>
            <a:r>
              <a:rPr lang="en-US" altLang="zh-TW" sz="1500" b="1" dirty="0">
                <a:solidFill>
                  <a:srgbClr val="003399"/>
                </a:solidFill>
                <a:effectLst/>
              </a:rPr>
              <a:t>》</a:t>
            </a:r>
            <a:r>
              <a:rPr lang="zh-TW" altLang="en-US" sz="1500" b="1" dirty="0">
                <a:solidFill>
                  <a:srgbClr val="003399"/>
                </a:solidFill>
                <a:effectLst/>
              </a:rPr>
              <a:t>雜誌最有影響力人士排行榜、甚至還</a:t>
            </a:r>
            <a:r>
              <a:rPr lang="zh-TW" altLang="en-US" sz="1500" b="1" dirty="0">
                <a:solidFill>
                  <a:srgbClr val="003399"/>
                </a:solidFill>
                <a:effectLst/>
                <a:highlight>
                  <a:srgbClr val="FFFF00"/>
                </a:highlight>
              </a:rPr>
              <a:t>獲選</a:t>
            </a:r>
            <a:r>
              <a:rPr lang="en-US" altLang="zh-TW" sz="1500" b="1" dirty="0">
                <a:solidFill>
                  <a:srgbClr val="003399"/>
                </a:solidFill>
                <a:effectLst/>
                <a:highlight>
                  <a:srgbClr val="FFFF00"/>
                </a:highlight>
              </a:rPr>
              <a:t>《</a:t>
            </a:r>
            <a:r>
              <a:rPr lang="zh-TW" altLang="en-US" sz="1500" b="1" dirty="0">
                <a:solidFill>
                  <a:srgbClr val="003399"/>
                </a:solidFill>
                <a:effectLst/>
                <a:highlight>
                  <a:srgbClr val="FFFF00"/>
                </a:highlight>
              </a:rPr>
              <a:t>浮華世界</a:t>
            </a:r>
            <a:r>
              <a:rPr lang="en-US" altLang="zh-TW" sz="1500" b="1" dirty="0">
                <a:solidFill>
                  <a:srgbClr val="003399"/>
                </a:solidFill>
                <a:effectLst/>
                <a:highlight>
                  <a:srgbClr val="FFFF00"/>
                </a:highlight>
              </a:rPr>
              <a:t>》</a:t>
            </a:r>
            <a:r>
              <a:rPr lang="zh-TW" altLang="en-US" sz="1500" b="1" dirty="0">
                <a:solidFill>
                  <a:srgbClr val="003399"/>
                </a:solidFill>
                <a:effectLst/>
                <a:highlight>
                  <a:srgbClr val="FFFF00"/>
                </a:highlight>
              </a:rPr>
              <a:t>（</a:t>
            </a:r>
            <a:r>
              <a:rPr lang="en-US" altLang="zh-TW" sz="1500" b="1" dirty="0">
                <a:solidFill>
                  <a:srgbClr val="003399"/>
                </a:solidFill>
                <a:effectLst/>
                <a:highlight>
                  <a:srgbClr val="FFFF00"/>
                </a:highlight>
              </a:rPr>
              <a:t>Vanity Fair</a:t>
            </a:r>
            <a:r>
              <a:rPr lang="zh-TW" altLang="en-US" sz="1500" b="1" dirty="0">
                <a:solidFill>
                  <a:srgbClr val="003399"/>
                </a:solidFill>
                <a:effectLst/>
                <a:highlight>
                  <a:srgbClr val="FFFF00"/>
                </a:highlight>
              </a:rPr>
              <a:t>）雜誌</a:t>
            </a:r>
            <a:r>
              <a:rPr lang="zh-TW" altLang="en-US" sz="1500" b="1" dirty="0">
                <a:solidFill>
                  <a:srgbClr val="003399"/>
                </a:solidFill>
                <a:effectLst/>
              </a:rPr>
              <a:t>的年度最佳穿著，我還擁有一間</a:t>
            </a:r>
            <a:r>
              <a:rPr lang="zh-TW" altLang="en-US" sz="1500" b="1" dirty="0">
                <a:solidFill>
                  <a:srgbClr val="003399"/>
                </a:solidFill>
                <a:effectLst/>
                <a:highlight>
                  <a:srgbClr val="FFFF00"/>
                </a:highlight>
              </a:rPr>
              <a:t>市值</a:t>
            </a:r>
            <a:r>
              <a:rPr lang="en-US" altLang="zh-TW" sz="1500" b="1" dirty="0">
                <a:solidFill>
                  <a:srgbClr val="003399"/>
                </a:solidFill>
                <a:effectLst/>
                <a:highlight>
                  <a:srgbClr val="FFFF00"/>
                </a:highlight>
              </a:rPr>
              <a:t>3.5</a:t>
            </a:r>
            <a:r>
              <a:rPr lang="zh-TW" altLang="en-US" sz="1500" b="1" dirty="0">
                <a:solidFill>
                  <a:srgbClr val="003399"/>
                </a:solidFill>
                <a:effectLst/>
                <a:highlight>
                  <a:srgbClr val="FFFF00"/>
                </a:highlight>
              </a:rPr>
              <a:t>億美元</a:t>
            </a:r>
            <a:r>
              <a:rPr lang="zh-TW" altLang="en-US" sz="1500" b="1" dirty="0">
                <a:solidFill>
                  <a:srgbClr val="003399"/>
                </a:solidFill>
                <a:effectLst/>
              </a:rPr>
              <a:t>的公司。</a:t>
            </a:r>
            <a:br>
              <a:rPr lang="zh-TW" altLang="en-US" sz="1500" b="1" dirty="0">
                <a:solidFill>
                  <a:srgbClr val="003399"/>
                </a:solidFill>
                <a:effectLst/>
              </a:rPr>
            </a:br>
            <a:endParaRPr lang="zh-TW" altLang="en-US" sz="1500" b="1" dirty="0">
              <a:solidFill>
                <a:srgbClr val="003399"/>
              </a:solidFill>
              <a:effectLst/>
            </a:endParaRPr>
          </a:p>
          <a:p>
            <a:pPr marL="0" indent="0">
              <a:buNone/>
            </a:pPr>
            <a:r>
              <a:rPr lang="zh-TW" altLang="en-US" sz="1500" b="1" dirty="0">
                <a:solidFill>
                  <a:srgbClr val="003399"/>
                </a:solidFill>
                <a:effectLst/>
              </a:rPr>
              <a:t>        就是</a:t>
            </a:r>
            <a:r>
              <a:rPr lang="zh-TW" altLang="en-US" sz="1500" b="1" dirty="0">
                <a:solidFill>
                  <a:srgbClr val="003399"/>
                </a:solidFill>
                <a:effectLst/>
                <a:highlight>
                  <a:srgbClr val="FFFF00"/>
                </a:highlight>
              </a:rPr>
              <a:t>人生勝利組</a:t>
            </a:r>
            <a:r>
              <a:rPr lang="zh-TW" altLang="en-US" sz="1500" b="1" dirty="0">
                <a:solidFill>
                  <a:srgbClr val="003399"/>
                </a:solidFill>
                <a:effectLst/>
              </a:rPr>
              <a:t>，對吧？我常喜歡說，「別拿自己的努力和他人的成功片段相比」，因為在</a:t>
            </a:r>
            <a:r>
              <a:rPr lang="zh-TW" altLang="en-US" sz="1500" b="1" dirty="0">
                <a:solidFill>
                  <a:srgbClr val="003399"/>
                </a:solidFill>
                <a:effectLst/>
                <a:highlight>
                  <a:srgbClr val="FFFF00"/>
                </a:highlight>
              </a:rPr>
              <a:t>那些無數的生蠔照片和夢幻假期的光鮮亮麗背後</a:t>
            </a:r>
            <a:r>
              <a:rPr lang="zh-TW" altLang="en-US" sz="1500" b="1" dirty="0">
                <a:solidFill>
                  <a:srgbClr val="003399"/>
                </a:solidFill>
                <a:effectLst/>
              </a:rPr>
              <a:t>，我其實一直都很掙扎的。</a:t>
            </a:r>
            <a:r>
              <a:rPr lang="zh-TW" altLang="en-US" sz="1500" b="1" dirty="0">
                <a:solidFill>
                  <a:srgbClr val="003399"/>
                </a:solidFill>
                <a:effectLst/>
                <a:highlight>
                  <a:srgbClr val="FFFF00"/>
                </a:highlight>
              </a:rPr>
              <a:t>在</a:t>
            </a:r>
            <a:r>
              <a:rPr lang="en-US" altLang="zh-TW" sz="1500" b="1" dirty="0">
                <a:solidFill>
                  <a:srgbClr val="003399"/>
                </a:solidFill>
                <a:effectLst/>
                <a:highlight>
                  <a:srgbClr val="FFFF00"/>
                </a:highlight>
              </a:rPr>
              <a:t>32</a:t>
            </a:r>
            <a:r>
              <a:rPr lang="zh-TW" altLang="en-US" sz="1500" b="1" dirty="0">
                <a:solidFill>
                  <a:srgbClr val="003399"/>
                </a:solidFill>
                <a:effectLst/>
                <a:highlight>
                  <a:srgbClr val="FFFF00"/>
                </a:highlight>
              </a:rPr>
              <a:t>歲這一年，我一年的婚姻結束了</a:t>
            </a:r>
            <a:r>
              <a:rPr lang="zh-TW" altLang="en-US" sz="1500" b="1" dirty="0">
                <a:solidFill>
                  <a:srgbClr val="003399"/>
                </a:solidFill>
                <a:effectLst/>
              </a:rPr>
              <a:t>，而我的公司 </a:t>
            </a:r>
            <a:r>
              <a:rPr lang="en-US" altLang="zh-TW" sz="1500" b="1" dirty="0">
                <a:solidFill>
                  <a:srgbClr val="003399"/>
                </a:solidFill>
                <a:effectLst/>
                <a:highlight>
                  <a:srgbClr val="FFFF00"/>
                </a:highlight>
              </a:rPr>
              <a:t>Nasty Gal</a:t>
            </a:r>
            <a:r>
              <a:rPr lang="zh-TW" altLang="en-US" sz="1500" b="1" dirty="0">
                <a:solidFill>
                  <a:srgbClr val="003399"/>
                </a:solidFill>
                <a:effectLst/>
                <a:highlight>
                  <a:srgbClr val="FFFF00"/>
                </a:highlight>
              </a:rPr>
              <a:t> 也聲請破產</a:t>
            </a:r>
            <a:r>
              <a:rPr lang="zh-TW" altLang="en-US" sz="1500" b="1" dirty="0">
                <a:solidFill>
                  <a:srgbClr val="003399"/>
                </a:solidFill>
                <a:effectLst/>
              </a:rPr>
              <a:t>。</a:t>
            </a:r>
            <a:endParaRPr lang="en-US" altLang="zh-TW" sz="1500" b="1" dirty="0">
              <a:solidFill>
                <a:srgbClr val="003399"/>
              </a:solidFill>
              <a:ea typeface="新細明體" panose="02020500000000000000" pitchFamily="18" charset="-120"/>
            </a:endParaRPr>
          </a:p>
          <a:p>
            <a:pPr marL="0" indent="0" algn="just">
              <a:buNone/>
            </a:pPr>
            <a:endParaRPr lang="en-US" altLang="zh-TW" sz="1500" b="1" dirty="0">
              <a:solidFill>
                <a:srgbClr val="003399"/>
              </a:solidFill>
            </a:endParaRPr>
          </a:p>
          <a:p>
            <a:pPr marL="0" indent="0" algn="just">
              <a:buNone/>
            </a:pPr>
            <a:r>
              <a:rPr lang="zh-TW" altLang="en-US" sz="1500" b="1" dirty="0">
                <a:solidFill>
                  <a:srgbClr val="003399"/>
                </a:solidFill>
              </a:rPr>
              <a:t>         </a:t>
            </a:r>
            <a:r>
              <a:rPr lang="zh-TW" altLang="en-US" sz="1500" b="1" dirty="0">
                <a:solidFill>
                  <a:srgbClr val="003399"/>
                </a:solidFill>
                <a:highlight>
                  <a:srgbClr val="FFFF00"/>
                </a:highlight>
              </a:rPr>
              <a:t>首先面對的是離婚</a:t>
            </a:r>
            <a:r>
              <a:rPr lang="zh-TW" altLang="en-US" sz="1500" b="1" dirty="0">
                <a:solidFill>
                  <a:srgbClr val="003399"/>
                </a:solidFill>
              </a:rPr>
              <a:t>，完全沒想到，才剛跟我結婚的那個男人，有一天醒來，就</a:t>
            </a:r>
            <a:r>
              <a:rPr lang="zh-TW" altLang="en-US" sz="1500" b="1" dirty="0">
                <a:solidFill>
                  <a:srgbClr val="003399"/>
                </a:solidFill>
                <a:highlight>
                  <a:srgbClr val="FFFF00"/>
                </a:highlight>
              </a:rPr>
              <a:t>決定我們彼此不適合，然後我就成了那樣的女子，在比佛利飯店待了四個晚上，把頭埋進枕頭裡大聲尖叫，無法進食，心碎</a:t>
            </a:r>
            <a:r>
              <a:rPr lang="zh-TW" altLang="en-US" sz="1500" b="1" dirty="0">
                <a:solidFill>
                  <a:srgbClr val="003399"/>
                </a:solidFill>
              </a:rPr>
              <a:t>。我是好萊塢突變的老菸槍，穿著浴袍，頭戴棒球帽，身邊還有三隻現在沒有爸爸的貴賓狗。</a:t>
            </a:r>
          </a:p>
          <a:p>
            <a:pPr marL="0" indent="0" algn="just">
              <a:buNone/>
            </a:pPr>
            <a:r>
              <a:rPr lang="zh-TW" altLang="en-US" sz="1500" b="1" dirty="0">
                <a:solidFill>
                  <a:srgbClr val="003399"/>
                </a:solidFill>
              </a:rPr>
              <a:t>        </a:t>
            </a:r>
            <a:r>
              <a:rPr lang="zh-TW" altLang="en-US" sz="1500" b="1" dirty="0">
                <a:solidFill>
                  <a:srgbClr val="003399"/>
                </a:solidFill>
                <a:highlight>
                  <a:srgbClr val="FFFF00"/>
                </a:highlight>
              </a:rPr>
              <a:t>接著面對的是破產</a:t>
            </a:r>
            <a:r>
              <a:rPr lang="zh-TW" altLang="en-US" sz="1500" b="1" dirty="0">
                <a:solidFill>
                  <a:srgbClr val="003399"/>
                </a:solidFill>
              </a:rPr>
              <a:t>，</a:t>
            </a:r>
            <a:r>
              <a:rPr lang="en-US" altLang="zh-TW" sz="1500" b="1" dirty="0">
                <a:solidFill>
                  <a:srgbClr val="003399"/>
                </a:solidFill>
              </a:rPr>
              <a:t>Nasty Gal</a:t>
            </a:r>
            <a:r>
              <a:rPr lang="zh-TW" altLang="en-US" sz="1500" b="1" dirty="0">
                <a:solidFill>
                  <a:srgbClr val="003399"/>
                </a:solidFill>
              </a:rPr>
              <a:t>已經苦苦掙扎了好幾年，因此，很悲哀的是，這相對沒那麼令人震驚，我們已經</a:t>
            </a:r>
            <a:r>
              <a:rPr lang="zh-TW" altLang="en-US" sz="1500" b="1" dirty="0">
                <a:solidFill>
                  <a:srgbClr val="003399"/>
                </a:solidFill>
                <a:highlight>
                  <a:srgbClr val="00FF00"/>
                </a:highlight>
              </a:rPr>
              <a:t>歷經了多次的裁員，以及一次又一次的法律訴訟，可是還是無法趕上零售模式的快速轉變</a:t>
            </a:r>
            <a:r>
              <a:rPr lang="zh-TW" altLang="en-US" sz="1500" b="1" dirty="0">
                <a:solidFill>
                  <a:srgbClr val="003399"/>
                </a:solidFill>
              </a:rPr>
              <a:t>。</a:t>
            </a:r>
            <a:r>
              <a:rPr lang="en-US" altLang="zh-TW" sz="1500" b="1" dirty="0">
                <a:solidFill>
                  <a:srgbClr val="003399"/>
                </a:solidFill>
              </a:rPr>
              <a:t>2015</a:t>
            </a:r>
            <a:r>
              <a:rPr lang="zh-TW" altLang="en-US" sz="1500" b="1" dirty="0">
                <a:solidFill>
                  <a:srgbClr val="003399"/>
                </a:solidFill>
              </a:rPr>
              <a:t>年我把自己的錢投入公司營運並將重責大任交給經驗豐富的</a:t>
            </a:r>
            <a:r>
              <a:rPr lang="zh-TW" altLang="en-US" sz="1500" b="1" dirty="0">
                <a:solidFill>
                  <a:srgbClr val="003399"/>
                </a:solidFill>
                <a:highlight>
                  <a:srgbClr val="FFFF00"/>
                </a:highlight>
              </a:rPr>
              <a:t>執行長</a:t>
            </a:r>
            <a:r>
              <a:rPr lang="zh-TW" altLang="en-US" sz="1500" b="1" dirty="0">
                <a:solidFill>
                  <a:srgbClr val="003399"/>
                </a:solidFill>
              </a:rPr>
              <a:t>之後，我決定</a:t>
            </a:r>
            <a:r>
              <a:rPr lang="zh-TW" altLang="en-US" sz="1500" b="1" dirty="0">
                <a:solidFill>
                  <a:srgbClr val="003399"/>
                </a:solidFill>
                <a:highlight>
                  <a:srgbClr val="FFFF00"/>
                </a:highlight>
              </a:rPr>
              <a:t>善用我的長處，並專注在最重要的部分：</a:t>
            </a:r>
            <a:r>
              <a:rPr lang="zh-TW" altLang="en-US" sz="1500" b="1" dirty="0">
                <a:solidFill>
                  <a:srgbClr val="003399"/>
                </a:solidFill>
                <a:highlight>
                  <a:srgbClr val="00FF00"/>
                </a:highlight>
              </a:rPr>
              <a:t>品牌</a:t>
            </a:r>
            <a:r>
              <a:rPr lang="zh-TW" altLang="en-US" sz="1500" b="1" dirty="0">
                <a:solidFill>
                  <a:srgbClr val="003399"/>
                </a:solidFill>
              </a:rPr>
              <a:t>。我致力於與</a:t>
            </a:r>
            <a:r>
              <a:rPr lang="zh-TW" altLang="en-US" sz="1500" b="1" dirty="0">
                <a:solidFill>
                  <a:srgbClr val="003399"/>
                </a:solidFill>
                <a:highlight>
                  <a:srgbClr val="FFFF00"/>
                </a:highlight>
              </a:rPr>
              <a:t>大局相關的重點策略與合作機會</a:t>
            </a:r>
            <a:r>
              <a:rPr lang="zh-TW" altLang="en-US" sz="1500" b="1" dirty="0">
                <a:solidFill>
                  <a:srgbClr val="003399"/>
                </a:solidFill>
              </a:rPr>
              <a:t>，我用盡全力，但一切已經太遲。</a:t>
            </a:r>
            <a:endParaRPr lang="en-US" altLang="zh-TW" sz="1500" b="1" dirty="0">
              <a:solidFill>
                <a:srgbClr val="003399"/>
              </a:solidFill>
            </a:endParaRPr>
          </a:p>
          <a:p>
            <a:pPr marL="0" indent="0" algn="just">
              <a:buNone/>
            </a:pPr>
            <a:r>
              <a:rPr lang="zh-TW" altLang="en-US" sz="1500" b="1" dirty="0">
                <a:solidFill>
                  <a:srgbClr val="003399"/>
                </a:solidFill>
              </a:rPr>
              <a:t>        </a:t>
            </a:r>
            <a:r>
              <a:rPr lang="en-US" altLang="zh-TW" sz="1500" b="1" dirty="0">
                <a:solidFill>
                  <a:srgbClr val="003399"/>
                </a:solidFill>
              </a:rPr>
              <a:t>2016</a:t>
            </a:r>
            <a:r>
              <a:rPr lang="zh-TW" altLang="en-US" sz="1500" b="1" dirty="0">
                <a:solidFill>
                  <a:srgbClr val="003399"/>
                </a:solidFill>
              </a:rPr>
              <a:t>年</a:t>
            </a:r>
            <a:r>
              <a:rPr lang="en-US" altLang="zh-TW" sz="1500" b="1" dirty="0">
                <a:solidFill>
                  <a:srgbClr val="003399"/>
                </a:solidFill>
              </a:rPr>
              <a:t>11</a:t>
            </a:r>
            <a:r>
              <a:rPr lang="zh-TW" altLang="en-US" sz="1500" b="1" dirty="0">
                <a:solidFill>
                  <a:srgbClr val="003399"/>
                </a:solidFill>
              </a:rPr>
              <a:t>月</a:t>
            </a:r>
            <a:r>
              <a:rPr lang="zh-TW" altLang="en-US" sz="1500" b="1" dirty="0">
                <a:solidFill>
                  <a:srgbClr val="003399"/>
                </a:solidFill>
                <a:highlight>
                  <a:srgbClr val="FFFF00"/>
                </a:highlight>
              </a:rPr>
              <a:t>破產</a:t>
            </a:r>
            <a:r>
              <a:rPr lang="zh-TW" altLang="en-US" sz="1500" b="1" dirty="0">
                <a:solidFill>
                  <a:srgbClr val="003399"/>
                </a:solidFill>
              </a:rPr>
              <a:t>消息傳出時，我正在澳洲宣傳我的</a:t>
            </a:r>
            <a:r>
              <a:rPr lang="zh-TW" altLang="en-US" sz="1500" b="1" dirty="0">
                <a:solidFill>
                  <a:srgbClr val="003399"/>
                </a:solidFill>
                <a:highlight>
                  <a:srgbClr val="FFFF00"/>
                </a:highlight>
              </a:rPr>
              <a:t>第二本書</a:t>
            </a:r>
            <a:r>
              <a:rPr lang="en-US" altLang="zh-TW" sz="1500" b="1" dirty="0">
                <a:solidFill>
                  <a:srgbClr val="003399"/>
                </a:solidFill>
                <a:highlight>
                  <a:srgbClr val="FFFF00"/>
                </a:highlight>
              </a:rPr>
              <a:t>《Nasty Galaxy》</a:t>
            </a:r>
            <a:r>
              <a:rPr lang="zh-TW" altLang="en-US" sz="1500" b="1" dirty="0">
                <a:solidFill>
                  <a:srgbClr val="003399"/>
                </a:solidFill>
              </a:rPr>
              <a:t>，我在一個早午餐的交流餐會上，準備要在</a:t>
            </a:r>
            <a:r>
              <a:rPr lang="zh-TW" altLang="en-US" sz="1500" b="1" dirty="0">
                <a:solidFill>
                  <a:srgbClr val="003399"/>
                </a:solidFill>
                <a:highlight>
                  <a:srgbClr val="FFFF00"/>
                </a:highlight>
              </a:rPr>
              <a:t>近千位女性面前發表演說</a:t>
            </a:r>
            <a:r>
              <a:rPr lang="zh-TW" altLang="en-US" sz="1500" b="1" dirty="0">
                <a:solidFill>
                  <a:srgbClr val="003399"/>
                </a:solidFill>
              </a:rPr>
              <a:t>，</a:t>
            </a:r>
            <a:r>
              <a:rPr lang="zh-TW" altLang="en-US" sz="1500" b="1" dirty="0">
                <a:solidFill>
                  <a:srgbClr val="003399"/>
                </a:solidFill>
                <a:highlight>
                  <a:srgbClr val="FFFF00"/>
                </a:highlight>
              </a:rPr>
              <a:t>當你公司的喪鐘成為最新頭條新聞時，而你又正巧在鎂光燈的焦點下</a:t>
            </a:r>
            <a:r>
              <a:rPr lang="zh-TW" altLang="en-US" sz="1500" b="1" dirty="0">
                <a:solidFill>
                  <a:srgbClr val="003399"/>
                </a:solidFill>
              </a:rPr>
              <a:t>，你會怎麼做？</a:t>
            </a:r>
            <a:r>
              <a:rPr lang="en-US" altLang="zh-TW" sz="1500" b="1" dirty="0">
                <a:solidFill>
                  <a:srgbClr val="003399"/>
                </a:solidFill>
              </a:rPr>
              <a:t>( </a:t>
            </a:r>
            <a:r>
              <a:rPr lang="zh-TW" altLang="en-US" sz="1500" b="1" dirty="0">
                <a:solidFill>
                  <a:srgbClr val="003399"/>
                </a:solidFill>
              </a:rPr>
              <a:t>待續 </a:t>
            </a:r>
            <a:r>
              <a:rPr lang="en-US" altLang="zh-TW" sz="1500" b="1" dirty="0">
                <a:solidFill>
                  <a:srgbClr val="003399"/>
                </a:solidFill>
              </a:rPr>
              <a:t>)</a:t>
            </a:r>
            <a:endParaRPr lang="zh-TW" altLang="en-US" sz="1500" b="1" dirty="0">
              <a:solidFill>
                <a:srgbClr val="003399"/>
              </a:solidFill>
            </a:endParaRPr>
          </a:p>
          <a:p>
            <a:pPr>
              <a:defRPr/>
            </a:pPr>
            <a:endParaRPr lang="en-US" altLang="zh-TW" sz="2400" b="1" dirty="0">
              <a:solidFill>
                <a:srgbClr val="003399"/>
              </a:solidFill>
              <a:ea typeface="新細明體" panose="02020500000000000000" pitchFamily="18" charset="-120"/>
            </a:endParaRPr>
          </a:p>
          <a:p>
            <a:pPr>
              <a:defRPr/>
            </a:pPr>
            <a:endParaRPr lang="en-US" altLang="zh-TW" sz="2400" b="1" dirty="0">
              <a:ea typeface="新細明體" panose="02020500000000000000" pitchFamily="18" charset="-120"/>
            </a:endParaRPr>
          </a:p>
          <a:p>
            <a:pPr>
              <a:defRPr/>
            </a:pPr>
            <a:endParaRPr lang="zh-TW" altLang="zh-TW" sz="1800" dirty="0">
              <a:ea typeface="新細明體" panose="02020500000000000000" pitchFamily="18" charset="-120"/>
            </a:endParaRPr>
          </a:p>
          <a:p>
            <a:pPr>
              <a:defRPr/>
            </a:pPr>
            <a:endParaRPr lang="en-US" altLang="zh-TW" sz="2000" b="1" dirty="0">
              <a:solidFill>
                <a:srgbClr val="FF0000"/>
              </a:solidFill>
              <a:ea typeface="新細明體" panose="02020500000000000000" pitchFamily="18" charset="-120"/>
            </a:endParaRPr>
          </a:p>
          <a:p>
            <a:pPr>
              <a:defRPr/>
            </a:pPr>
            <a:endParaRPr lang="zh-TW" altLang="zh-TW" sz="2000" b="1" dirty="0">
              <a:ea typeface="新細明體" panose="02020500000000000000" pitchFamily="18" charset="-120"/>
            </a:endParaRPr>
          </a:p>
          <a:p>
            <a:pPr>
              <a:buFont typeface="Wingdings" panose="05000000000000000000" pitchFamily="2" charset="2"/>
              <a:buNone/>
              <a:defRPr/>
            </a:pPr>
            <a:endParaRPr lang="en-US" altLang="zh-TW" sz="2000" b="1" dirty="0">
              <a:ea typeface="新細明體" panose="02020500000000000000" pitchFamily="18" charset="-120"/>
            </a:endParaRPr>
          </a:p>
        </p:txBody>
      </p:sp>
      <p:sp>
        <p:nvSpPr>
          <p:cNvPr id="66563" name="Text Box 5">
            <a:extLst>
              <a:ext uri="{FF2B5EF4-FFF2-40B4-BE49-F238E27FC236}">
                <a16:creationId xmlns:a16="http://schemas.microsoft.com/office/drawing/2014/main" id="{9F6AB3B6-F99C-43E5-80BD-451B8A782DE4}"/>
              </a:ext>
            </a:extLst>
          </p:cNvPr>
          <p:cNvSpPr txBox="1">
            <a:spLocks noChangeArrowheads="1"/>
          </p:cNvSpPr>
          <p:nvPr/>
        </p:nvSpPr>
        <p:spPr bwMode="auto">
          <a:xfrm>
            <a:off x="113211" y="1"/>
            <a:ext cx="10554789" cy="461665"/>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實例  </a:t>
            </a:r>
            <a:r>
              <a:rPr lang="en-US" altLang="zh-TW" sz="2000" b="1" dirty="0">
                <a:solidFill>
                  <a:schemeClr val="bg1"/>
                </a:solidFill>
                <a:latin typeface="Tahoma" panose="020B0604030504040204" pitchFamily="34" charset="0"/>
                <a:ea typeface="新細明體" panose="02020500000000000000" pitchFamily="18" charset="-120"/>
              </a:rPr>
              <a:t>B2C &amp; ?</a:t>
            </a: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Nasty Gal</a:t>
            </a:r>
            <a:r>
              <a:rPr lang="zh-TW" altLang="en-US" sz="2000" b="1" dirty="0">
                <a:solidFill>
                  <a:schemeClr val="bg1"/>
                </a:solidFill>
                <a:latin typeface="Tahoma" panose="020B0604030504040204" pitchFamily="34" charset="0"/>
                <a:ea typeface="新細明體" panose="02020500000000000000" pitchFamily="18" charset="-120"/>
              </a:rPr>
              <a:t> 的聲請破產</a:t>
            </a:r>
            <a:endParaRPr lang="zh-TW" altLang="en-US" sz="2400" b="1" dirty="0">
              <a:solidFill>
                <a:schemeClr val="bg1"/>
              </a:solidFill>
              <a:latin typeface="Tahoma" panose="020B0604030504040204" pitchFamily="34" charset="0"/>
              <a:ea typeface="新細明體" panose="02020500000000000000" pitchFamily="18" charset="-120"/>
            </a:endParaRPr>
          </a:p>
        </p:txBody>
      </p:sp>
      <p:pic>
        <p:nvPicPr>
          <p:cNvPr id="3" name="圖片 2">
            <a:extLst>
              <a:ext uri="{FF2B5EF4-FFF2-40B4-BE49-F238E27FC236}">
                <a16:creationId xmlns:a16="http://schemas.microsoft.com/office/drawing/2014/main" id="{1849F970-452A-431B-8551-B64B86347A1A}"/>
              </a:ext>
            </a:extLst>
          </p:cNvPr>
          <p:cNvPicPr>
            <a:picLocks noChangeAspect="1"/>
          </p:cNvPicPr>
          <p:nvPr/>
        </p:nvPicPr>
        <p:blipFill rotWithShape="1">
          <a:blip r:embed="rId3"/>
          <a:srcRect l="28309" t="22876" r="44632" b="30588"/>
          <a:stretch/>
        </p:blipFill>
        <p:spPr>
          <a:xfrm>
            <a:off x="9330146" y="0"/>
            <a:ext cx="1150947" cy="1113416"/>
          </a:xfrm>
          <a:prstGeom prst="rect">
            <a:avLst/>
          </a:prstGeom>
        </p:spPr>
      </p:pic>
    </p:spTree>
    <p:extLst>
      <p:ext uri="{BB962C8B-B14F-4D97-AF65-F5344CB8AC3E}">
        <p14:creationId xmlns:p14="http://schemas.microsoft.com/office/powerpoint/2010/main" val="2820245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AEB0E2E-9A99-419E-BC7C-C2BE9C5E8BA8}"/>
              </a:ext>
            </a:extLst>
          </p:cNvPr>
          <p:cNvSpPr>
            <a:spLocks noGrp="1" noChangeArrowheads="1"/>
          </p:cNvSpPr>
          <p:nvPr>
            <p:ph type="title" idx="4294967295"/>
          </p:nvPr>
        </p:nvSpPr>
        <p:spPr>
          <a:xfrm>
            <a:off x="203200" y="2"/>
            <a:ext cx="11916913" cy="560716"/>
          </a:xfrm>
          <a:solidFill>
            <a:srgbClr val="08045C"/>
          </a:solidFill>
        </p:spPr>
        <p:txBody>
          <a:bodyPr>
            <a:normAutofit/>
          </a:bodyPr>
          <a:lstStyle/>
          <a:p>
            <a:pPr eaLnBrk="1" hangingPunct="1">
              <a:defRPr/>
            </a:pPr>
            <a:r>
              <a:rPr lang="en-US" altLang="zh-TW" sz="2400" dirty="0">
                <a:solidFill>
                  <a:schemeClr val="bg1"/>
                </a:solidFill>
                <a:ea typeface="新細明體" panose="02020500000000000000" pitchFamily="18" charset="-120"/>
              </a:rPr>
              <a:t>Consumer-to-Consumer (C2C)</a:t>
            </a:r>
            <a:r>
              <a:rPr lang="en-US" altLang="zh-TW" sz="1800" dirty="0">
                <a:solidFill>
                  <a:schemeClr val="bg1"/>
                </a:solidFill>
                <a:ea typeface="新細明體" panose="02020500000000000000" pitchFamily="18" charset="-120"/>
              </a:rPr>
              <a:t>: </a:t>
            </a:r>
            <a:r>
              <a:rPr lang="zh-TW" altLang="en-US" sz="1800" dirty="0">
                <a:solidFill>
                  <a:schemeClr val="bg1"/>
                </a:solidFill>
                <a:ea typeface="新細明體" panose="02020500000000000000" pitchFamily="18" charset="-120"/>
              </a:rPr>
              <a:t>以物易物 </a:t>
            </a:r>
            <a:r>
              <a:rPr lang="en-US" altLang="zh-TW" sz="1800" dirty="0">
                <a:solidFill>
                  <a:schemeClr val="bg1"/>
                </a:solidFill>
                <a:ea typeface="新細明體" panose="02020500000000000000" pitchFamily="18" charset="-120"/>
              </a:rPr>
              <a:t>(Barter ) </a:t>
            </a:r>
            <a:r>
              <a:rPr lang="zh-TW" altLang="en-US" sz="1800" dirty="0">
                <a:solidFill>
                  <a:srgbClr val="FF0000"/>
                </a:solidFill>
                <a:highlight>
                  <a:srgbClr val="FFFF00"/>
                </a:highlight>
                <a:ea typeface="新細明體" panose="02020500000000000000" pitchFamily="18" charset="-120"/>
              </a:rPr>
              <a:t>價值交換</a:t>
            </a:r>
            <a:endParaRPr lang="en-US" altLang="zh-TW" sz="2400" dirty="0">
              <a:solidFill>
                <a:srgbClr val="FF0000"/>
              </a:solidFill>
              <a:highlight>
                <a:srgbClr val="FFFF00"/>
              </a:highlight>
              <a:ea typeface="新細明體" panose="02020500000000000000" pitchFamily="18" charset="-120"/>
            </a:endParaRPr>
          </a:p>
        </p:txBody>
      </p:sp>
      <p:sp>
        <p:nvSpPr>
          <p:cNvPr id="153603" name="Rectangle 3">
            <a:extLst>
              <a:ext uri="{FF2B5EF4-FFF2-40B4-BE49-F238E27FC236}">
                <a16:creationId xmlns:a16="http://schemas.microsoft.com/office/drawing/2014/main" id="{1842C590-38D8-4BA9-B88D-F901BD750935}"/>
              </a:ext>
            </a:extLst>
          </p:cNvPr>
          <p:cNvSpPr>
            <a:spLocks noGrp="1" noChangeArrowheads="1"/>
          </p:cNvSpPr>
          <p:nvPr>
            <p:ph idx="4294967295"/>
          </p:nvPr>
        </p:nvSpPr>
        <p:spPr>
          <a:xfrm>
            <a:off x="399871" y="655608"/>
            <a:ext cx="11392258" cy="5727700"/>
          </a:xfrm>
        </p:spPr>
        <p:txBody>
          <a:bodyPr>
            <a:normAutofit fontScale="92500" lnSpcReduction="10000"/>
          </a:bodyPr>
          <a:lstStyle/>
          <a:p>
            <a:pPr marL="0" indent="0">
              <a:buNone/>
              <a:defRPr/>
            </a:pPr>
            <a:r>
              <a:rPr lang="zh-TW" altLang="en-US" sz="2000" b="1" dirty="0">
                <a:ea typeface="新細明體" panose="02020500000000000000" pitchFamily="18" charset="-120"/>
              </a:rPr>
              <a:t>  </a:t>
            </a:r>
            <a:r>
              <a:rPr lang="en-US" altLang="zh-TW" sz="2000" b="1" dirty="0">
                <a:ea typeface="新細明體" panose="02020500000000000000" pitchFamily="18" charset="-120"/>
              </a:rPr>
              <a:t>(0621.16) </a:t>
            </a:r>
            <a:r>
              <a:rPr lang="zh-TW" altLang="en-US" sz="2000" b="1" dirty="0">
                <a:ea typeface="新細明體" panose="02020500000000000000" pitchFamily="18" charset="-120"/>
              </a:rPr>
              <a:t>錢不管用 委內瑞拉人民用臉書</a:t>
            </a:r>
            <a:r>
              <a:rPr lang="zh-TW" altLang="en-US" sz="2000" b="1" dirty="0">
                <a:highlight>
                  <a:srgbClr val="00FF00"/>
                </a:highlight>
                <a:ea typeface="新細明體" panose="02020500000000000000" pitchFamily="18" charset="-120"/>
              </a:rPr>
              <a:t>以物易物 </a:t>
            </a:r>
            <a:r>
              <a:rPr lang="en-US" altLang="zh-TW" sz="2000" b="1" dirty="0">
                <a:ea typeface="新細明體" panose="02020500000000000000" pitchFamily="18" charset="-120"/>
              </a:rPr>
              <a:t>(</a:t>
            </a:r>
            <a:r>
              <a:rPr lang="zh-TW" altLang="zh-TW" sz="2000" b="1" dirty="0">
                <a:ea typeface="新細明體" panose="02020500000000000000" pitchFamily="18" charset="-120"/>
              </a:rPr>
              <a:t>對過去某些極端情況</a:t>
            </a:r>
            <a:r>
              <a:rPr lang="en-US" altLang="zh-TW" sz="2000" b="1" dirty="0">
                <a:ea typeface="新細明體" panose="02020500000000000000" pitchFamily="18" charset="-120"/>
              </a:rPr>
              <a:t>)</a:t>
            </a:r>
          </a:p>
          <a:p>
            <a:pPr marL="0" indent="0">
              <a:buNone/>
              <a:defRPr/>
            </a:pPr>
            <a:endParaRPr lang="zh-TW" altLang="en-US" sz="2000" b="1" dirty="0">
              <a:highlight>
                <a:srgbClr val="00FF00"/>
              </a:highlight>
              <a:ea typeface="新細明體" panose="02020500000000000000" pitchFamily="18" charset="-120"/>
            </a:endParaRPr>
          </a:p>
          <a:p>
            <a:pPr marL="0" indent="0">
              <a:buNone/>
              <a:defRPr/>
            </a:pPr>
            <a:r>
              <a:rPr lang="zh-TW" altLang="en-US" sz="1800" b="1" dirty="0">
                <a:ea typeface="新細明體" panose="02020500000000000000" pitchFamily="18" charset="-120"/>
              </a:rPr>
              <a:t>        </a:t>
            </a:r>
            <a:r>
              <a:rPr lang="zh-TW" altLang="en-US" sz="1600" b="1" dirty="0">
                <a:solidFill>
                  <a:srgbClr val="003399"/>
                </a:solidFill>
                <a:ea typeface="新細明體" panose="02020500000000000000" pitchFamily="18" charset="-120"/>
              </a:rPr>
              <a:t>法新社報導，</a:t>
            </a:r>
            <a:r>
              <a:rPr lang="zh-TW" altLang="en-US" sz="1600" b="1" dirty="0">
                <a:solidFill>
                  <a:srgbClr val="C00000"/>
                </a:solidFill>
                <a:ea typeface="新細明體" panose="02020500000000000000" pitchFamily="18" charset="-120"/>
              </a:rPr>
              <a:t>由於</a:t>
            </a:r>
            <a:r>
              <a:rPr lang="zh-TW" altLang="en-US" sz="1600" b="1" dirty="0">
                <a:solidFill>
                  <a:srgbClr val="C00000"/>
                </a:solidFill>
                <a:highlight>
                  <a:srgbClr val="FFFF00"/>
                </a:highlight>
                <a:ea typeface="新細明體" panose="02020500000000000000" pitchFamily="18" charset="-120"/>
              </a:rPr>
              <a:t>委內瑞拉</a:t>
            </a:r>
            <a:r>
              <a:rPr lang="zh-TW" altLang="en-US" sz="1600" b="1" dirty="0">
                <a:solidFill>
                  <a:srgbClr val="C00000"/>
                </a:solidFill>
                <a:ea typeface="新細明體" panose="02020500000000000000" pitchFamily="18" charset="-120"/>
              </a:rPr>
              <a:t>通膨嚴重</a:t>
            </a:r>
            <a:r>
              <a:rPr lang="zh-TW" altLang="en-US" sz="1600" b="1" dirty="0">
                <a:solidFill>
                  <a:srgbClr val="003399"/>
                </a:solidFill>
                <a:ea typeface="新細明體" panose="02020500000000000000" pitchFamily="18" charset="-120"/>
              </a:rPr>
              <a:t>、物資匱乏，用鈔票購物要</a:t>
            </a:r>
            <a:r>
              <a:rPr lang="zh-TW" altLang="en-US" sz="1600" b="1" dirty="0">
                <a:solidFill>
                  <a:srgbClr val="003399"/>
                </a:solidFill>
                <a:highlight>
                  <a:srgbClr val="FFFF00"/>
                </a:highlight>
                <a:ea typeface="新細明體" panose="02020500000000000000" pitchFamily="18" charset="-120"/>
              </a:rPr>
              <a:t>扛一大袋錢</a:t>
            </a:r>
            <a:r>
              <a:rPr lang="zh-TW" altLang="en-US" sz="1600" b="1" dirty="0">
                <a:solidFill>
                  <a:srgbClr val="003399"/>
                </a:solidFill>
                <a:ea typeface="新細明體" panose="02020500000000000000" pitchFamily="18" charset="-120"/>
              </a:rPr>
              <a:t>很不方便，而且經常是</a:t>
            </a:r>
            <a:r>
              <a:rPr lang="zh-TW" altLang="en-US" sz="1600" b="1" dirty="0">
                <a:solidFill>
                  <a:srgbClr val="003399"/>
                </a:solidFill>
                <a:highlight>
                  <a:srgbClr val="FFFF00"/>
                </a:highlight>
                <a:ea typeface="新細明體" panose="02020500000000000000" pitchFamily="18" charset="-120"/>
              </a:rPr>
              <a:t>有錢也買不到東西，因此人民如今盛行</a:t>
            </a:r>
            <a:r>
              <a:rPr lang="zh-TW" altLang="en-US" sz="1600" b="1" dirty="0">
                <a:solidFill>
                  <a:srgbClr val="003399"/>
                </a:solidFill>
                <a:highlight>
                  <a:srgbClr val="00FF00"/>
                </a:highlight>
                <a:ea typeface="新細明體" panose="02020500000000000000" pitchFamily="18" charset="-120"/>
              </a:rPr>
              <a:t>以物易物</a:t>
            </a:r>
            <a:r>
              <a:rPr lang="zh-TW" altLang="en-US" sz="1600" b="1" dirty="0">
                <a:solidFill>
                  <a:srgbClr val="003399"/>
                </a:solidFill>
                <a:ea typeface="新細明體" panose="02020500000000000000" pitchFamily="18" charset="-120"/>
              </a:rPr>
              <a:t>，先在行動</a:t>
            </a:r>
            <a:r>
              <a:rPr lang="zh-TW" altLang="en-US" sz="1600" b="1" dirty="0">
                <a:solidFill>
                  <a:srgbClr val="C00000"/>
                </a:solidFill>
                <a:highlight>
                  <a:srgbClr val="FFFF00"/>
                </a:highlight>
                <a:ea typeface="新細明體" panose="02020500000000000000" pitchFamily="18" charset="-120"/>
              </a:rPr>
              <a:t>通訊軟體</a:t>
            </a:r>
            <a:r>
              <a:rPr lang="zh-TW" altLang="en-US" sz="1600" b="1" dirty="0">
                <a:solidFill>
                  <a:srgbClr val="C00000"/>
                </a:solidFill>
                <a:ea typeface="新細明體" panose="02020500000000000000" pitchFamily="18" charset="-120"/>
              </a:rPr>
              <a:t>的群組上互通聲息</a:t>
            </a:r>
            <a:r>
              <a:rPr lang="zh-TW" altLang="en-US" sz="1600" b="1" dirty="0">
                <a:solidFill>
                  <a:srgbClr val="003399"/>
                </a:solidFill>
                <a:ea typeface="新細明體" panose="02020500000000000000" pitchFamily="18" charset="-120"/>
              </a:rPr>
              <a:t>，再相約面交。</a:t>
            </a:r>
            <a:endParaRPr lang="en-US" altLang="zh-TW" sz="1600" b="1" dirty="0">
              <a:solidFill>
                <a:srgbClr val="003399"/>
              </a:solidFill>
              <a:ea typeface="新細明體" panose="02020500000000000000" pitchFamily="18" charset="-120"/>
            </a:endParaRPr>
          </a:p>
          <a:p>
            <a:pPr>
              <a:defRPr/>
            </a:pPr>
            <a:endParaRPr lang="en-US" altLang="zh-TW" sz="1600" b="1" dirty="0">
              <a:solidFill>
                <a:srgbClr val="003399"/>
              </a:solidFill>
              <a:ea typeface="新細明體" panose="02020500000000000000" pitchFamily="18" charset="-120"/>
            </a:endParaRPr>
          </a:p>
          <a:p>
            <a:pPr marL="0" indent="0">
              <a:buNone/>
              <a:defRPr/>
            </a:pPr>
            <a:r>
              <a:rPr lang="en-US" altLang="zh-TW" sz="1600" b="1" dirty="0">
                <a:solidFill>
                  <a:srgbClr val="003399"/>
                </a:solidFill>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通訊軟體 </a:t>
            </a:r>
            <a:r>
              <a:rPr lang="en-US" altLang="zh-TW" sz="1600" b="1" dirty="0">
                <a:solidFill>
                  <a:srgbClr val="003399"/>
                </a:solidFill>
                <a:highlight>
                  <a:srgbClr val="FFFF00"/>
                </a:highlight>
                <a:ea typeface="新細明體" panose="02020500000000000000" pitchFamily="18" charset="-120"/>
              </a:rPr>
              <a:t>WhatsApp </a:t>
            </a:r>
            <a:r>
              <a:rPr lang="zh-TW" altLang="en-US" sz="1600" b="1" dirty="0">
                <a:solidFill>
                  <a:srgbClr val="003399"/>
                </a:solidFill>
                <a:ea typeface="新細明體" panose="02020500000000000000" pitchFamily="18" charset="-120"/>
              </a:rPr>
              <a:t>的「森林之門交換商店」</a:t>
            </a:r>
            <a:r>
              <a:rPr lang="zh-TW" altLang="en-US" sz="1600" b="1" dirty="0">
                <a:solidFill>
                  <a:srgbClr val="003399"/>
                </a:solidFill>
                <a:highlight>
                  <a:srgbClr val="FFFF00"/>
                </a:highlight>
                <a:ea typeface="新細明體" panose="02020500000000000000" pitchFamily="18" charset="-120"/>
              </a:rPr>
              <a:t>群組</a:t>
            </a:r>
            <a:r>
              <a:rPr lang="zh-TW" altLang="en-US" sz="1600" b="1" dirty="0">
                <a:solidFill>
                  <a:srgbClr val="003399"/>
                </a:solidFill>
                <a:ea typeface="新細明體" panose="02020500000000000000" pitchFamily="18" charset="-120"/>
              </a:rPr>
              <a:t>有</a:t>
            </a:r>
            <a:r>
              <a:rPr lang="en-US" altLang="zh-TW" sz="1600" b="1" dirty="0">
                <a:solidFill>
                  <a:srgbClr val="003399"/>
                </a:solidFill>
                <a:ea typeface="新細明體" panose="02020500000000000000" pitchFamily="18" charset="-120"/>
              </a:rPr>
              <a:t>250</a:t>
            </a:r>
            <a:r>
              <a:rPr lang="zh-TW" altLang="en-US" sz="1600" b="1" dirty="0">
                <a:solidFill>
                  <a:srgbClr val="003399"/>
                </a:solidFill>
                <a:ea typeface="新細明體" panose="02020500000000000000" pitchFamily="18" charset="-120"/>
              </a:rPr>
              <a:t>人，都住在委內瑞拉</a:t>
            </a:r>
            <a:r>
              <a:rPr lang="zh-TW" altLang="en-US" sz="1600" b="1" dirty="0">
                <a:solidFill>
                  <a:srgbClr val="003399"/>
                </a:solidFill>
                <a:highlight>
                  <a:srgbClr val="FFFF00"/>
                </a:highlight>
                <a:ea typeface="新細明體" panose="02020500000000000000" pitchFamily="18" charset="-120"/>
              </a:rPr>
              <a:t>北部</a:t>
            </a:r>
            <a:r>
              <a:rPr lang="zh-TW" altLang="en-US" sz="1600" b="1" dirty="0">
                <a:solidFill>
                  <a:srgbClr val="003399"/>
                </a:solidFill>
                <a:ea typeface="新細明體" panose="02020500000000000000" pitchFamily="18" charset="-120"/>
              </a:rPr>
              <a:t>城市瓜蒂雷。一則訊息寫道：「我有</a:t>
            </a:r>
            <a:r>
              <a:rPr lang="zh-TW" altLang="en-US" sz="1600" b="1" dirty="0">
                <a:solidFill>
                  <a:srgbClr val="003399"/>
                </a:solidFill>
                <a:highlight>
                  <a:srgbClr val="FFFF00"/>
                </a:highlight>
                <a:ea typeface="新細明體" panose="02020500000000000000" pitchFamily="18" charset="-120"/>
              </a:rPr>
              <a:t>尿布，想換一公斤麵條</a:t>
            </a:r>
            <a:r>
              <a:rPr lang="zh-TW" altLang="en-US" sz="1600" b="1" dirty="0">
                <a:solidFill>
                  <a:srgbClr val="003399"/>
                </a:solidFill>
                <a:ea typeface="新細明體" panose="02020500000000000000" pitchFamily="18" charset="-120"/>
              </a:rPr>
              <a:t>。 </a:t>
            </a:r>
            <a:r>
              <a:rPr lang="en-US" altLang="zh-TW" sz="16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marL="0" indent="0">
              <a:buNone/>
              <a:defRPr/>
            </a:pPr>
            <a:r>
              <a:rPr lang="zh-TW" altLang="en-US" sz="1600" b="1" dirty="0">
                <a:solidFill>
                  <a:srgbClr val="003399"/>
                </a:solidFill>
                <a:ea typeface="新細明體" panose="02020500000000000000" pitchFamily="18" charset="-120"/>
              </a:rPr>
              <a:t>         另一則寫道：「我只有麵粉，想換衛生棉。」還有一則說：「寶寶沒奶喝，我要牛奶。」在委內瑞拉，每天都有無數的</a:t>
            </a:r>
            <a:r>
              <a:rPr lang="zh-TW" altLang="en-US" sz="1600" b="1" dirty="0">
                <a:solidFill>
                  <a:srgbClr val="003399"/>
                </a:solidFill>
                <a:highlight>
                  <a:srgbClr val="00FF00"/>
                </a:highlight>
                <a:ea typeface="新細明體" panose="02020500000000000000" pitchFamily="18" charset="-120"/>
              </a:rPr>
              <a:t>以物易物</a:t>
            </a:r>
            <a:r>
              <a:rPr lang="zh-TW" altLang="en-US" sz="1600" b="1" dirty="0">
                <a:solidFill>
                  <a:srgbClr val="003399"/>
                </a:solidFill>
                <a:highlight>
                  <a:srgbClr val="FFFF00"/>
                </a:highlight>
                <a:ea typeface="新細明體" panose="02020500000000000000" pitchFamily="18" charset="-120"/>
              </a:rPr>
              <a:t>群組</a:t>
            </a:r>
            <a:r>
              <a:rPr lang="zh-TW" altLang="en-US" sz="1600" b="1" dirty="0">
                <a:solidFill>
                  <a:srgbClr val="003399"/>
                </a:solidFill>
                <a:ea typeface="新細明體" panose="02020500000000000000" pitchFamily="18" charset="-120"/>
              </a:rPr>
              <a:t>，在網路上不停交換訊息。</a:t>
            </a:r>
            <a:endParaRPr lang="en-US" altLang="zh-TW" sz="1600" b="1" dirty="0">
              <a:solidFill>
                <a:srgbClr val="003399"/>
              </a:solidFill>
              <a:ea typeface="新細明體" panose="02020500000000000000" pitchFamily="18" charset="-120"/>
            </a:endParaRPr>
          </a:p>
          <a:p>
            <a:pPr marL="0" indent="0">
              <a:buNone/>
              <a:defRPr/>
            </a:pPr>
            <a:endParaRPr lang="zh-TW" altLang="en-US" sz="1800" b="1" dirty="0">
              <a:solidFill>
                <a:srgbClr val="003399"/>
              </a:solidFill>
              <a:ea typeface="新細明體" panose="02020500000000000000" pitchFamily="18" charset="-120"/>
            </a:endParaRPr>
          </a:p>
          <a:p>
            <a:pPr marL="0" indent="0">
              <a:buNone/>
              <a:defRPr/>
            </a:pPr>
            <a:r>
              <a:rPr lang="zh-TW" altLang="en-US" sz="18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由於</a:t>
            </a:r>
            <a:r>
              <a:rPr lang="zh-TW" altLang="en-US" sz="1600" b="1" dirty="0">
                <a:solidFill>
                  <a:srgbClr val="003399"/>
                </a:solidFill>
                <a:highlight>
                  <a:srgbClr val="00FF00"/>
                </a:highlight>
                <a:ea typeface="新細明體" panose="02020500000000000000" pitchFamily="18" charset="-120"/>
              </a:rPr>
              <a:t>惡性通膨</a:t>
            </a:r>
            <a:r>
              <a:rPr lang="zh-TW" altLang="en-US" sz="1600" b="1" dirty="0">
                <a:solidFill>
                  <a:srgbClr val="003399"/>
                </a:solidFill>
                <a:ea typeface="新細明體" panose="02020500000000000000" pitchFamily="18" charset="-120"/>
              </a:rPr>
              <a:t>，路透報導，現在委內瑞拉</a:t>
            </a:r>
            <a:r>
              <a:rPr lang="zh-TW" altLang="en-US" sz="1600" b="1" dirty="0">
                <a:solidFill>
                  <a:srgbClr val="C00000"/>
                </a:solidFill>
                <a:ea typeface="新細明體" panose="02020500000000000000" pitchFamily="18" charset="-120"/>
              </a:rPr>
              <a:t>面額最大</a:t>
            </a:r>
            <a:r>
              <a:rPr lang="zh-TW" altLang="en-US" sz="1600" b="1" dirty="0">
                <a:solidFill>
                  <a:srgbClr val="003399"/>
                </a:solidFill>
                <a:ea typeface="新細明體" panose="02020500000000000000" pitchFamily="18" charset="-120"/>
              </a:rPr>
              <a:t>的</a:t>
            </a:r>
            <a:r>
              <a:rPr lang="zh-TW" altLang="en-US" sz="1600" b="1" dirty="0">
                <a:solidFill>
                  <a:srgbClr val="003399"/>
                </a:solidFill>
                <a:highlight>
                  <a:srgbClr val="FFFF00"/>
                </a:highlight>
                <a:ea typeface="新細明體" panose="02020500000000000000" pitchFamily="18" charset="-120"/>
              </a:rPr>
              <a:t>一百委幣鈔票，在</a:t>
            </a:r>
            <a:r>
              <a:rPr lang="zh-TW" altLang="en-US" sz="1600" b="1" dirty="0">
                <a:solidFill>
                  <a:srgbClr val="FF0000"/>
                </a:solidFill>
                <a:highlight>
                  <a:srgbClr val="FFFF00"/>
                </a:highlight>
                <a:ea typeface="新細明體" panose="02020500000000000000" pitchFamily="18" charset="-120"/>
              </a:rPr>
              <a:t>黑市</a:t>
            </a:r>
            <a:r>
              <a:rPr lang="zh-TW" altLang="en-US" sz="1600" b="1" dirty="0">
                <a:solidFill>
                  <a:srgbClr val="003399"/>
                </a:solidFill>
                <a:highlight>
                  <a:srgbClr val="FFFF00"/>
                </a:highlight>
                <a:ea typeface="新細明體" panose="02020500000000000000" pitchFamily="18" charset="-120"/>
              </a:rPr>
              <a:t>購買力只值美金一角（約台幣三元）</a:t>
            </a:r>
            <a:r>
              <a:rPr lang="zh-TW" altLang="en-US" sz="1600" b="1" dirty="0">
                <a:solidFill>
                  <a:srgbClr val="003399"/>
                </a:solidFill>
                <a:ea typeface="新細明體" panose="02020500000000000000" pitchFamily="18" charset="-120"/>
              </a:rPr>
              <a:t>。因此民眾必須扛一袋錢購物，有什麼買什麼，先買到東西再以物易物。</a:t>
            </a:r>
          </a:p>
          <a:p>
            <a:pPr>
              <a:buFont typeface="Wingdings" panose="05000000000000000000" pitchFamily="2" charset="2"/>
              <a:buNone/>
              <a:defRPr/>
            </a:pPr>
            <a:endParaRPr lang="en-US" altLang="zh-TW" sz="2000" b="1" dirty="0">
              <a:ea typeface="新細明體" panose="02020500000000000000" pitchFamily="18" charset="-120"/>
            </a:endParaRPr>
          </a:p>
          <a:p>
            <a:pPr>
              <a:buNone/>
              <a:defRPr/>
            </a:pPr>
            <a:r>
              <a:rPr lang="zh-TW" altLang="zh-TW" sz="1700" b="1" dirty="0"/>
              <a:t>在這些情況下，</a:t>
            </a:r>
            <a:r>
              <a:rPr lang="zh-TW" altLang="zh-TW" sz="1700" b="1" dirty="0">
                <a:highlight>
                  <a:srgbClr val="FFFF00"/>
                </a:highlight>
              </a:rPr>
              <a:t>物物交換通常是臨時、局部、零散的補充方式，而不是整體經濟體系的主流模式</a:t>
            </a:r>
            <a:r>
              <a:rPr lang="zh-TW" altLang="zh-TW" sz="1700" b="1" dirty="0"/>
              <a:t>。這類報導多半集中</a:t>
            </a:r>
            <a:r>
              <a:rPr lang="zh-TW" altLang="zh-TW" sz="1700" b="1" dirty="0">
                <a:highlight>
                  <a:srgbClr val="FFFF00"/>
                </a:highlight>
              </a:rPr>
              <a:t>在最偏遠、資源匱乏或貨幣極度崩潰的區域</a:t>
            </a:r>
            <a:r>
              <a:rPr lang="zh-TW" altLang="zh-TW" sz="1700" b="1" dirty="0"/>
              <a:t>。  </a:t>
            </a:r>
            <a:endParaRPr lang="zh-TW" altLang="zh-TW" sz="1700" dirty="0"/>
          </a:p>
          <a:p>
            <a:pPr>
              <a:buFont typeface="Wingdings" panose="05000000000000000000" pitchFamily="2" charset="2"/>
              <a:buNone/>
              <a:defRPr/>
            </a:pPr>
            <a:endParaRPr lang="en-US" altLang="zh-TW" sz="2000" b="1" dirty="0">
              <a:ea typeface="新細明體" panose="02020500000000000000" pitchFamily="18" charset="-120"/>
            </a:endParaRPr>
          </a:p>
          <a:p>
            <a:pPr>
              <a:defRPr/>
            </a:pPr>
            <a:r>
              <a:rPr lang="en-US" altLang="zh-TW" sz="1600" b="1" dirty="0">
                <a:solidFill>
                  <a:srgbClr val="003399"/>
                </a:solidFill>
                <a:ea typeface="新細明體" panose="02020500000000000000" pitchFamily="18" charset="-120"/>
              </a:rPr>
              <a:t>(07.23.2018) </a:t>
            </a:r>
            <a:r>
              <a:rPr lang="zh-TW" altLang="zh-TW" sz="1600" b="1" dirty="0">
                <a:solidFill>
                  <a:srgbClr val="003399"/>
                </a:solidFill>
                <a:highlight>
                  <a:srgbClr val="FFFF00"/>
                </a:highlight>
                <a:ea typeface="新細明體" panose="02020500000000000000" pitchFamily="18" charset="-120"/>
              </a:rPr>
              <a:t>印刷車票紙張欠缺 </a:t>
            </a:r>
            <a:r>
              <a:rPr lang="zh-TW" altLang="zh-TW" sz="1600" b="1" dirty="0">
                <a:solidFill>
                  <a:srgbClr val="003399"/>
                </a:solidFill>
                <a:ea typeface="新細明體" panose="02020500000000000000" pitchFamily="18" charset="-120"/>
              </a:rPr>
              <a:t>委內瑞拉首都民眾好幾周</a:t>
            </a:r>
            <a:r>
              <a:rPr lang="en-US" altLang="zh-TW" sz="1600" b="1" dirty="0">
                <a:solidFill>
                  <a:srgbClr val="003399"/>
                </a:solidFill>
                <a:ea typeface="新細明體" panose="02020500000000000000" pitchFamily="18" charset="-120"/>
              </a:rPr>
              <a:t> </a:t>
            </a:r>
            <a:r>
              <a:rPr lang="zh-TW" altLang="zh-TW" sz="1600" b="1" dirty="0">
                <a:solidFill>
                  <a:srgbClr val="003399"/>
                </a:solidFill>
                <a:ea typeface="新細明體" panose="02020500000000000000" pitchFamily="18" charset="-120"/>
              </a:rPr>
              <a:t>搭免錢地鐵</a:t>
            </a:r>
            <a:r>
              <a:rPr lang="en-US" altLang="zh-TW" sz="1600" b="1" dirty="0">
                <a:solidFill>
                  <a:srgbClr val="003399"/>
                </a:solidFill>
                <a:ea typeface="新細明體" panose="02020500000000000000" pitchFamily="18" charset="-120"/>
              </a:rPr>
              <a:t> Caracas metro in Venezuela runs out of paper for tickets amid currency crisis</a:t>
            </a:r>
          </a:p>
          <a:p>
            <a:pPr>
              <a:defRPr/>
            </a:pPr>
            <a:r>
              <a:rPr lang="en-US" altLang="zh-TW" sz="1600" b="1" dirty="0">
                <a:solidFill>
                  <a:srgbClr val="003399"/>
                </a:solidFill>
                <a:ea typeface="新細明體" panose="02020500000000000000" pitchFamily="18" charset="-120"/>
              </a:rPr>
              <a:t>(08.06.2018)</a:t>
            </a:r>
            <a:r>
              <a:rPr lang="zh-TW" altLang="zh-TW" sz="1600" b="1" dirty="0">
                <a:solidFill>
                  <a:srgbClr val="003399"/>
                </a:solidFill>
                <a:ea typeface="新細明體" panose="02020500000000000000" pitchFamily="18" charset="-120"/>
              </a:rPr>
              <a:t>影／委內瑞拉總統馬杜洛演講 突遭無人機炸彈攻擊</a:t>
            </a:r>
            <a:r>
              <a:rPr lang="en-US" altLang="zh-TW" sz="1600" b="1" dirty="0">
                <a:solidFill>
                  <a:srgbClr val="003399"/>
                </a:solidFill>
                <a:ea typeface="新細明體" panose="02020500000000000000" pitchFamily="18" charset="-120"/>
              </a:rPr>
              <a:t>Venezuela President Maduro survives 'drone assassination attempt’</a:t>
            </a:r>
            <a:endParaRPr lang="zh-TW" altLang="zh-TW" sz="1600" b="1" dirty="0">
              <a:solidFill>
                <a:srgbClr val="003399"/>
              </a:solidFill>
              <a:ea typeface="新細明體" panose="02020500000000000000" pitchFamily="18" charset="-120"/>
            </a:endParaRPr>
          </a:p>
          <a:p>
            <a:pPr marL="0" indent="0">
              <a:buNone/>
              <a:defRPr/>
            </a:pPr>
            <a:endParaRPr lang="en-US" altLang="zh-TW" sz="1800" b="1" dirty="0">
              <a:ea typeface="新細明體" panose="02020500000000000000" pitchFamily="18" charset="-120"/>
            </a:endParaRPr>
          </a:p>
          <a:p>
            <a:pPr lvl="1">
              <a:spcAft>
                <a:spcPts val="1200"/>
              </a:spcAft>
              <a:buNone/>
              <a:defRPr/>
            </a:pPr>
            <a:endParaRPr lang="en-US" altLang="zh-TW" sz="2000" dirty="0">
              <a:solidFill>
                <a:schemeClr val="tx2"/>
              </a:solidFill>
              <a:ea typeface="新細明體" panose="02020500000000000000" pitchFamily="18" charset="-120"/>
            </a:endParaRPr>
          </a:p>
          <a:p>
            <a:pPr lvl="1">
              <a:spcAft>
                <a:spcPts val="1200"/>
              </a:spcAft>
              <a:defRPr/>
            </a:pPr>
            <a:endParaRPr lang="en-US" altLang="zh-TW" sz="2000" dirty="0">
              <a:solidFill>
                <a:schemeClr val="tx2"/>
              </a:solidFill>
              <a:ea typeface="新細明體" panose="02020500000000000000" pitchFamily="18" charset="-120"/>
            </a:endParaRPr>
          </a:p>
          <a:p>
            <a:pPr>
              <a:spcAft>
                <a:spcPts val="1200"/>
              </a:spcAft>
              <a:defRPr/>
            </a:pPr>
            <a:endParaRPr lang="en-US" altLang="zh-TW" sz="2400" dirty="0">
              <a:ea typeface="新細明體" panose="02020500000000000000" pitchFamily="18" charset="-120"/>
            </a:endParaRPr>
          </a:p>
          <a:p>
            <a:pPr eaLnBrk="1" hangingPunct="1">
              <a:buFont typeface="Wingdings" panose="05000000000000000000" pitchFamily="2" charset="2"/>
              <a:buNone/>
              <a:defRPr/>
            </a:pPr>
            <a:endParaRPr lang="zh-TW" altLang="en-US" sz="2400" dirty="0">
              <a:ea typeface="新細明體" panose="02020500000000000000" pitchFamily="18" charset="-12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1540" y="344826"/>
            <a:ext cx="11735306" cy="529104"/>
          </a:xfrm>
        </p:spPr>
        <p:txBody>
          <a:bodyPr>
            <a:noAutofit/>
          </a:bodyPr>
          <a:lstStyle/>
          <a:p>
            <a:r>
              <a:rPr lang="en-US" altLang="zh-TW" sz="2000" dirty="0">
                <a:solidFill>
                  <a:srgbClr val="003399"/>
                </a:solidFill>
              </a:rPr>
              <a:t>3. </a:t>
            </a:r>
            <a:r>
              <a:rPr lang="zh-TW" altLang="en-US" sz="2000" dirty="0">
                <a:solidFill>
                  <a:srgbClr val="003399"/>
                </a:solidFill>
              </a:rPr>
              <a:t>電子商務的類型 </a:t>
            </a:r>
            <a:r>
              <a:rPr lang="en-US" altLang="zh-TW" sz="2000" dirty="0">
                <a:solidFill>
                  <a:srgbClr val="003399"/>
                </a:solidFill>
              </a:rPr>
              <a:t>(</a:t>
            </a:r>
            <a:r>
              <a:rPr lang="zh-TW" altLang="en-US" sz="2000" dirty="0">
                <a:solidFill>
                  <a:srgbClr val="003399"/>
                </a:solidFill>
              </a:rPr>
              <a:t>續</a:t>
            </a:r>
            <a:r>
              <a:rPr lang="en-US" altLang="zh-TW" sz="2000" dirty="0">
                <a:solidFill>
                  <a:srgbClr val="003399"/>
                </a:solidFill>
              </a:rPr>
              <a:t>)-</a:t>
            </a:r>
            <a:r>
              <a:rPr lang="zh-TW" altLang="en-US" sz="2000" dirty="0">
                <a:solidFill>
                  <a:srgbClr val="003399"/>
                </a:solidFill>
              </a:rPr>
              <a:t>消費者對消費者間 </a:t>
            </a:r>
            <a:r>
              <a:rPr lang="en-US" altLang="zh-TW" sz="2000" dirty="0">
                <a:solidFill>
                  <a:srgbClr val="003399"/>
                </a:solidFill>
              </a:rPr>
              <a:t>(</a:t>
            </a:r>
            <a:r>
              <a:rPr lang="en-US" altLang="zh-TW" sz="2000" dirty="0">
                <a:solidFill>
                  <a:srgbClr val="003399"/>
                </a:solidFill>
                <a:highlight>
                  <a:srgbClr val="FFFF00"/>
                </a:highlight>
              </a:rPr>
              <a:t>C to C) </a:t>
            </a:r>
            <a:r>
              <a:rPr lang="en-US" altLang="zh-TW" sz="2000" dirty="0">
                <a:highlight>
                  <a:srgbClr val="FFFF00"/>
                </a:highlight>
              </a:rPr>
              <a:t>–</a:t>
            </a:r>
            <a:r>
              <a:rPr lang="zh-TW" altLang="en-US" sz="1800" b="1" dirty="0">
                <a:solidFill>
                  <a:schemeClr val="accent1"/>
                </a:solidFill>
                <a:highlight>
                  <a:srgbClr val="FFFF00"/>
                </a:highlight>
              </a:rPr>
              <a:t>以物易物 </a:t>
            </a:r>
            <a:r>
              <a:rPr lang="en-US" altLang="zh-TW" sz="1800" b="1" dirty="0">
                <a:solidFill>
                  <a:schemeClr val="accent1"/>
                </a:solidFill>
                <a:highlight>
                  <a:srgbClr val="FFFF00"/>
                </a:highlight>
              </a:rPr>
              <a:t>(P</a:t>
            </a:r>
            <a:r>
              <a:rPr lang="en-US" altLang="zh-TW" sz="1800" b="1" dirty="0">
                <a:solidFill>
                  <a:schemeClr val="accent1"/>
                </a:solidFill>
              </a:rPr>
              <a:t>roduct Exchange,</a:t>
            </a:r>
            <a:r>
              <a:rPr lang="zh-TW" altLang="en-US" sz="1800" b="1" dirty="0">
                <a:solidFill>
                  <a:schemeClr val="accent1"/>
                </a:solidFill>
              </a:rPr>
              <a:t>或</a:t>
            </a:r>
            <a:r>
              <a:rPr lang="en-US" altLang="zh-TW" sz="1800" b="1" dirty="0">
                <a:solidFill>
                  <a:schemeClr val="accent1"/>
                </a:solidFill>
              </a:rPr>
              <a:t> barter)</a:t>
            </a:r>
            <a:br>
              <a:rPr lang="en-US" altLang="zh-TW" sz="1800" dirty="0"/>
            </a:br>
            <a:r>
              <a:rPr lang="en-US" altLang="zh-TW" sz="2400" dirty="0"/>
              <a:t> </a:t>
            </a:r>
            <a:br>
              <a:rPr lang="en-US" altLang="zh-TW" sz="2400" dirty="0"/>
            </a:br>
            <a:endParaRPr lang="zh-TW" altLang="en-US" sz="2400" dirty="0"/>
          </a:p>
        </p:txBody>
      </p:sp>
      <p:sp>
        <p:nvSpPr>
          <p:cNvPr id="7" name="內容版面配置區 6"/>
          <p:cNvSpPr>
            <a:spLocks noGrp="1"/>
          </p:cNvSpPr>
          <p:nvPr>
            <p:ph idx="1"/>
          </p:nvPr>
        </p:nvSpPr>
        <p:spPr>
          <a:xfrm>
            <a:off x="367554" y="392299"/>
            <a:ext cx="11492982" cy="4945809"/>
          </a:xfrm>
        </p:spPr>
        <p:txBody>
          <a:bodyPr/>
          <a:lstStyle/>
          <a:p>
            <a:pPr marL="0" indent="0">
              <a:buNone/>
            </a:pPr>
            <a:r>
              <a:rPr lang="en-US" altLang="zh-TW" sz="1400" b="1" kern="0" dirty="0">
                <a:effectLst/>
                <a:latin typeface="新細明體" panose="02020500000000000000" pitchFamily="18" charset="-120"/>
                <a:ea typeface="新細明體" panose="02020500000000000000" pitchFamily="18" charset="-120"/>
                <a:cs typeface="新細明體" panose="02020500000000000000" pitchFamily="18" charset="-120"/>
              </a:rPr>
              <a:t>(</a:t>
            </a:r>
            <a:r>
              <a:rPr lang="en-US" altLang="zh-TW" sz="1600" dirty="0"/>
              <a:t> 01.02.2022)</a:t>
            </a:r>
            <a:r>
              <a:rPr lang="zh-TW" altLang="en-US" sz="1600" dirty="0"/>
              <a:t>美國網友用一</a:t>
            </a:r>
            <a:r>
              <a:rPr lang="zh-TW" altLang="en-US" sz="1600" dirty="0">
                <a:highlight>
                  <a:srgbClr val="FFFF00"/>
                </a:highlight>
              </a:rPr>
              <a:t>根髮夾</a:t>
            </a:r>
            <a:r>
              <a:rPr lang="zh-TW" altLang="en-US" sz="1600" dirty="0"/>
              <a:t>換到</a:t>
            </a:r>
            <a:r>
              <a:rPr lang="zh-TW" altLang="en-US" sz="1600" dirty="0">
                <a:highlight>
                  <a:srgbClr val="FFFF00"/>
                </a:highlight>
              </a:rPr>
              <a:t>一棟房</a:t>
            </a:r>
            <a:r>
              <a:rPr lang="zh-TW" altLang="en-US" sz="1600" dirty="0"/>
              <a:t>！花</a:t>
            </a:r>
            <a:r>
              <a:rPr lang="zh-TW" altLang="en-US" sz="1600" dirty="0">
                <a:highlight>
                  <a:srgbClr val="FFFF00"/>
                </a:highlight>
              </a:rPr>
              <a:t>一年半挑戰以物易物</a:t>
            </a:r>
            <a:r>
              <a:rPr lang="zh-TW" altLang="en-US" sz="1600" dirty="0"/>
              <a:t>，怎麼做到的？</a:t>
            </a:r>
            <a:r>
              <a:rPr lang="en-US" altLang="zh-TW" sz="1600" dirty="0"/>
              <a:t> From </a:t>
            </a:r>
            <a:r>
              <a:rPr lang="en-US" altLang="zh-TW" sz="1600" dirty="0">
                <a:highlight>
                  <a:srgbClr val="FFFF00"/>
                </a:highlight>
              </a:rPr>
              <a:t>hairpin to house: </a:t>
            </a:r>
            <a:r>
              <a:rPr lang="en-US" altLang="zh-TW" sz="1600" dirty="0"/>
              <a:t>woman </a:t>
            </a:r>
            <a:r>
              <a:rPr lang="en-US" altLang="zh-TW" sz="1600" dirty="0">
                <a:highlight>
                  <a:srgbClr val="FFFF00"/>
                </a:highlight>
              </a:rPr>
              <a:t>who mastered 'trading up “  realizing </a:t>
            </a:r>
            <a:r>
              <a:rPr lang="en-US" altLang="zh-TW" sz="1600" dirty="0"/>
              <a:t>a dream</a:t>
            </a:r>
            <a:endParaRPr lang="zh-TW" altLang="en-US" sz="1600" dirty="0"/>
          </a:p>
          <a:p>
            <a:pPr marL="0" indent="0">
              <a:buNone/>
            </a:pPr>
            <a:endParaRPr lang="en-US" altLang="zh-TW" sz="2000" dirty="0"/>
          </a:p>
          <a:p>
            <a:pPr marL="0" indent="0">
              <a:buNone/>
            </a:pPr>
            <a:endPar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endParaRPr lang="en-US" altLang="zh-TW" dirty="0"/>
          </a:p>
        </p:txBody>
      </p:sp>
      <p:pic>
        <p:nvPicPr>
          <p:cNvPr id="4" name="圖片 3">
            <a:extLst>
              <a:ext uri="{FF2B5EF4-FFF2-40B4-BE49-F238E27FC236}">
                <a16:creationId xmlns:a16="http://schemas.microsoft.com/office/drawing/2014/main" id="{06E22F17-D219-4C84-A015-F3F514EA4762}"/>
              </a:ext>
            </a:extLst>
          </p:cNvPr>
          <p:cNvPicPr>
            <a:picLocks noChangeAspect="1"/>
          </p:cNvPicPr>
          <p:nvPr/>
        </p:nvPicPr>
        <p:blipFill rotWithShape="1">
          <a:blip r:embed="rId3"/>
          <a:srcRect l="28087" t="40261" r="36030" b="16968"/>
          <a:stretch/>
        </p:blipFill>
        <p:spPr>
          <a:xfrm>
            <a:off x="169561" y="972095"/>
            <a:ext cx="2875564" cy="1928029"/>
          </a:xfrm>
          <a:prstGeom prst="rect">
            <a:avLst/>
          </a:prstGeom>
        </p:spPr>
      </p:pic>
      <p:pic>
        <p:nvPicPr>
          <p:cNvPr id="8" name="圖片 7">
            <a:extLst>
              <a:ext uri="{FF2B5EF4-FFF2-40B4-BE49-F238E27FC236}">
                <a16:creationId xmlns:a16="http://schemas.microsoft.com/office/drawing/2014/main" id="{10BFB816-AB39-4A61-9754-A8E55022326F}"/>
              </a:ext>
            </a:extLst>
          </p:cNvPr>
          <p:cNvPicPr>
            <a:picLocks noChangeAspect="1"/>
          </p:cNvPicPr>
          <p:nvPr/>
        </p:nvPicPr>
        <p:blipFill rotWithShape="1">
          <a:blip r:embed="rId4"/>
          <a:srcRect l="29381" t="59694" r="38486" b="5933"/>
          <a:stretch/>
        </p:blipFill>
        <p:spPr>
          <a:xfrm>
            <a:off x="3828330" y="977062"/>
            <a:ext cx="3137944" cy="1888141"/>
          </a:xfrm>
          <a:prstGeom prst="rect">
            <a:avLst/>
          </a:prstGeom>
        </p:spPr>
      </p:pic>
      <p:sp>
        <p:nvSpPr>
          <p:cNvPr id="5" name="文字方塊 4">
            <a:extLst>
              <a:ext uri="{FF2B5EF4-FFF2-40B4-BE49-F238E27FC236}">
                <a16:creationId xmlns:a16="http://schemas.microsoft.com/office/drawing/2014/main" id="{D47A08EF-C387-49CA-94FC-D24B7343815C}"/>
              </a:ext>
            </a:extLst>
          </p:cNvPr>
          <p:cNvSpPr txBox="1"/>
          <p:nvPr/>
        </p:nvSpPr>
        <p:spPr>
          <a:xfrm>
            <a:off x="295375" y="3040697"/>
            <a:ext cx="11456893" cy="3570208"/>
          </a:xfrm>
          <a:prstGeom prst="rect">
            <a:avLst/>
          </a:prstGeom>
          <a:noFill/>
        </p:spPr>
        <p:txBody>
          <a:bodyPr wrap="square" rtlCol="0">
            <a:spAutoFit/>
          </a:bodyPr>
          <a:lstStyle/>
          <a:p>
            <a:r>
              <a:rPr lang="en-US" altLang="zh-TW" sz="1600" dirty="0"/>
              <a:t>         </a:t>
            </a:r>
            <a:r>
              <a:rPr lang="en-US" altLang="zh-TW" sz="1500" dirty="0"/>
              <a:t>2020</a:t>
            </a:r>
            <a:r>
              <a:rPr lang="zh-TW" altLang="en-US" sz="1500" dirty="0"/>
              <a:t>年  </a:t>
            </a:r>
            <a:r>
              <a:rPr lang="zh-TW" altLang="en-US" sz="1500" b="1" dirty="0">
                <a:solidFill>
                  <a:srgbClr val="003399"/>
                </a:solidFill>
                <a:effectLst/>
              </a:rPr>
              <a:t>，住在美國</a:t>
            </a:r>
            <a:r>
              <a:rPr lang="zh-TW" altLang="en-US" sz="1500" b="1" dirty="0">
                <a:solidFill>
                  <a:srgbClr val="003399"/>
                </a:solidFill>
                <a:effectLst/>
                <a:highlight>
                  <a:srgbClr val="FFFF00"/>
                </a:highlight>
              </a:rPr>
              <a:t>舊金山</a:t>
            </a:r>
            <a:r>
              <a:rPr lang="zh-TW" altLang="en-US" sz="1500" b="1" dirty="0">
                <a:solidFill>
                  <a:srgbClr val="003399"/>
                </a:solidFill>
                <a:effectLst/>
              </a:rPr>
              <a:t>地區的上班族  </a:t>
            </a:r>
            <a:r>
              <a:rPr lang="en-US" altLang="zh-TW" sz="1500" b="1" dirty="0">
                <a:solidFill>
                  <a:srgbClr val="003399"/>
                </a:solidFill>
                <a:effectLst/>
              </a:rPr>
              <a:t>Demi Skipper</a:t>
            </a:r>
            <a:r>
              <a:rPr lang="zh-TW" altLang="en-US" sz="1500" b="1" dirty="0">
                <a:solidFill>
                  <a:srgbClr val="003399"/>
                </a:solidFill>
                <a:effectLst/>
              </a:rPr>
              <a:t> </a:t>
            </a:r>
            <a:r>
              <a:rPr lang="zh-TW" altLang="en-US" sz="1500" dirty="0"/>
              <a:t>發起了</a:t>
            </a:r>
            <a:r>
              <a:rPr lang="zh-TW" altLang="en-US" sz="1500" b="1" dirty="0">
                <a:solidFill>
                  <a:srgbClr val="003399"/>
                </a:solidFill>
                <a:effectLst/>
              </a:rPr>
              <a:t>一個全新的 </a:t>
            </a:r>
            <a:r>
              <a:rPr lang="en-US" altLang="zh-TW" sz="1500" b="1" dirty="0">
                <a:solidFill>
                  <a:srgbClr val="003399"/>
                </a:solidFill>
                <a:effectLst/>
                <a:highlight>
                  <a:srgbClr val="FFFF00"/>
                </a:highlight>
              </a:rPr>
              <a:t>TikTok</a:t>
            </a:r>
            <a:r>
              <a:rPr lang="zh-TW" altLang="en-US" sz="1500" b="1" dirty="0">
                <a:solidFill>
                  <a:srgbClr val="003399"/>
                </a:solidFill>
                <a:effectLst/>
                <a:highlight>
                  <a:srgbClr val="FFFF00"/>
                </a:highlight>
              </a:rPr>
              <a:t>帳號「</a:t>
            </a:r>
            <a:r>
              <a:rPr lang="en-US" altLang="zh-TW" sz="1500" b="1" dirty="0">
                <a:solidFill>
                  <a:srgbClr val="003399"/>
                </a:solidFill>
                <a:effectLst/>
                <a:highlight>
                  <a:srgbClr val="FFFF00"/>
                </a:highlight>
              </a:rPr>
              <a:t>@</a:t>
            </a:r>
            <a:r>
              <a:rPr lang="zh-TW" altLang="en-US" sz="1500" b="1" dirty="0">
                <a:solidFill>
                  <a:srgbClr val="003399"/>
                </a:solidFill>
                <a:effectLst/>
                <a:highlight>
                  <a:srgbClr val="FFFF00"/>
                </a:highlight>
              </a:rPr>
              <a:t>與我交易吧」（＠</a:t>
            </a:r>
            <a:r>
              <a:rPr lang="en-US" altLang="zh-TW" sz="1500" b="1" dirty="0" err="1">
                <a:solidFill>
                  <a:srgbClr val="003399"/>
                </a:solidFill>
                <a:effectLst/>
                <a:highlight>
                  <a:srgbClr val="FFFF00"/>
                </a:highlight>
              </a:rPr>
              <a:t>Trademeproject</a:t>
            </a:r>
            <a:r>
              <a:rPr lang="zh-TW" altLang="en-US" sz="1500" b="1" dirty="0">
                <a:solidFill>
                  <a:srgbClr val="003399"/>
                </a:solidFill>
                <a:effectLst/>
                <a:highlight>
                  <a:srgbClr val="FFFF00"/>
                </a:highlight>
              </a:rPr>
              <a:t>）</a:t>
            </a:r>
            <a:r>
              <a:rPr lang="zh-TW" altLang="en-US" sz="1500" b="1" dirty="0">
                <a:solidFill>
                  <a:srgbClr val="003399"/>
                </a:solidFill>
                <a:effectLst/>
              </a:rPr>
              <a:t>，並向</a:t>
            </a:r>
            <a:r>
              <a:rPr lang="zh-TW" altLang="en-US" sz="1500" b="1" dirty="0">
                <a:solidFill>
                  <a:srgbClr val="003399"/>
                </a:solidFill>
                <a:effectLst/>
                <a:highlight>
                  <a:srgbClr val="FFFF00"/>
                </a:highlight>
              </a:rPr>
              <a:t>全球網友公告她發起</a:t>
            </a:r>
            <a:r>
              <a:rPr lang="zh-TW" altLang="en-US" sz="1500" b="1" dirty="0">
                <a:solidFill>
                  <a:srgbClr val="003399"/>
                </a:solidFill>
                <a:effectLst/>
              </a:rPr>
              <a:t>的大挑戰：靠著</a:t>
            </a:r>
            <a:r>
              <a:rPr lang="zh-TW" altLang="en-US" sz="1500" b="1" dirty="0">
                <a:solidFill>
                  <a:srgbClr val="003399"/>
                </a:solidFill>
                <a:effectLst/>
                <a:highlight>
                  <a:srgbClr val="FFFF00"/>
                </a:highlight>
              </a:rPr>
              <a:t>以物易物</a:t>
            </a:r>
            <a:r>
              <a:rPr lang="zh-TW" altLang="en-US" sz="1500" b="1" dirty="0">
                <a:solidFill>
                  <a:srgbClr val="003399"/>
                </a:solidFill>
                <a:effectLst/>
              </a:rPr>
              <a:t>換到一棟房子。</a:t>
            </a:r>
          </a:p>
          <a:p>
            <a:br>
              <a:rPr lang="zh-TW" altLang="en-US" sz="1500" b="1" dirty="0">
                <a:solidFill>
                  <a:srgbClr val="003399"/>
                </a:solidFill>
                <a:effectLst/>
              </a:rPr>
            </a:br>
            <a:r>
              <a:rPr lang="zh-TW" altLang="en-US" sz="1500" b="1" dirty="0">
                <a:solidFill>
                  <a:srgbClr val="003399"/>
                </a:solidFill>
                <a:effectLst/>
              </a:rPr>
              <a:t>         在接下來的</a:t>
            </a:r>
            <a:r>
              <a:rPr lang="en-US" altLang="zh-TW" sz="1500" b="1" dirty="0">
                <a:solidFill>
                  <a:srgbClr val="003399"/>
                </a:solidFill>
                <a:effectLst/>
              </a:rPr>
              <a:t>18</a:t>
            </a:r>
            <a:r>
              <a:rPr lang="zh-TW" altLang="en-US" sz="1500" b="1" dirty="0">
                <a:solidFill>
                  <a:srgbClr val="003399"/>
                </a:solidFill>
                <a:effectLst/>
              </a:rPr>
              <a:t>個</a:t>
            </a:r>
            <a:r>
              <a:rPr lang="zh-TW" altLang="en-US" sz="1500" b="1" dirty="0">
                <a:solidFill>
                  <a:srgbClr val="003399"/>
                </a:solidFill>
              </a:rPr>
              <a:t>月裡，她</a:t>
            </a:r>
            <a:r>
              <a:rPr lang="zh-TW" altLang="en-US" sz="1500" b="1" dirty="0">
                <a:solidFill>
                  <a:srgbClr val="003399"/>
                </a:solidFill>
                <a:highlight>
                  <a:srgbClr val="FFFF00"/>
                </a:highlight>
              </a:rPr>
              <a:t>克服了</a:t>
            </a:r>
            <a:r>
              <a:rPr lang="en-US" altLang="zh-TW" sz="1500" b="1" dirty="0">
                <a:solidFill>
                  <a:srgbClr val="003399"/>
                </a:solidFill>
                <a:highlight>
                  <a:srgbClr val="FFFF00"/>
                </a:highlight>
              </a:rPr>
              <a:t>COVID-19</a:t>
            </a:r>
            <a:r>
              <a:rPr lang="zh-TW" altLang="en-US" sz="1500" b="1" dirty="0">
                <a:solidFill>
                  <a:srgbClr val="003399"/>
                </a:solidFill>
                <a:highlight>
                  <a:srgbClr val="FFFF00"/>
                </a:highlight>
              </a:rPr>
              <a:t>封城的障礙</a:t>
            </a:r>
            <a:r>
              <a:rPr lang="zh-TW" altLang="en-US" sz="1500" b="1" dirty="0">
                <a:solidFill>
                  <a:srgbClr val="003399"/>
                </a:solidFill>
              </a:rPr>
              <a:t>，完成了一筆又一筆的交易，將最開始的</a:t>
            </a:r>
            <a:r>
              <a:rPr lang="zh-TW" altLang="en-US" sz="1500" b="1" dirty="0">
                <a:solidFill>
                  <a:srgbClr val="003399"/>
                </a:solidFill>
                <a:highlight>
                  <a:srgbClr val="FFFF00"/>
                </a:highlight>
              </a:rPr>
              <a:t>黑色髮夾</a:t>
            </a:r>
            <a:r>
              <a:rPr lang="zh-TW" altLang="en-US" sz="1500" b="1" dirty="0">
                <a:solidFill>
                  <a:srgbClr val="003399"/>
                </a:solidFill>
              </a:rPr>
              <a:t>陸續換成了</a:t>
            </a:r>
            <a:r>
              <a:rPr lang="zh-TW" altLang="en-US" sz="1500" b="1" dirty="0">
                <a:solidFill>
                  <a:srgbClr val="003399"/>
                </a:solidFill>
                <a:highlight>
                  <a:srgbClr val="FFFF00"/>
                </a:highlight>
              </a:rPr>
              <a:t>耳環、吸塵器、降噪耳機、汽車、露營拖車等物品</a:t>
            </a:r>
            <a:r>
              <a:rPr lang="zh-TW" altLang="en-US" sz="1500" b="1" dirty="0">
                <a:solidFill>
                  <a:srgbClr val="003399"/>
                </a:solidFill>
              </a:rPr>
              <a:t>，最後成功地</a:t>
            </a:r>
            <a:r>
              <a:rPr lang="zh-TW" altLang="en-US" sz="1500" b="1" dirty="0">
                <a:solidFill>
                  <a:srgbClr val="003399"/>
                </a:solidFill>
                <a:highlight>
                  <a:srgbClr val="FFFF00"/>
                </a:highlight>
              </a:rPr>
              <a:t>在</a:t>
            </a:r>
            <a:r>
              <a:rPr lang="en-US" altLang="zh-TW" sz="1500" b="1" dirty="0">
                <a:solidFill>
                  <a:srgbClr val="003399"/>
                </a:solidFill>
                <a:highlight>
                  <a:srgbClr val="FFFF00"/>
                </a:highlight>
              </a:rPr>
              <a:t>28</a:t>
            </a:r>
            <a:r>
              <a:rPr lang="zh-TW" altLang="en-US" sz="1500" b="1" dirty="0">
                <a:solidFill>
                  <a:srgbClr val="003399"/>
                </a:solidFill>
                <a:highlight>
                  <a:srgbClr val="FFFF00"/>
                </a:highlight>
              </a:rPr>
              <a:t>次交易後，換到了夢寐以求的房子</a:t>
            </a:r>
            <a:r>
              <a:rPr lang="zh-TW" altLang="en-US" sz="1500" b="1" dirty="0">
                <a:solidFill>
                  <a:srgbClr val="003399"/>
                </a:solidFill>
              </a:rPr>
              <a:t>，</a:t>
            </a:r>
            <a:r>
              <a:rPr lang="zh-TW" altLang="en-US" sz="1500" b="1" dirty="0">
                <a:solidFill>
                  <a:srgbClr val="003399"/>
                </a:solidFill>
                <a:effectLst/>
              </a:rPr>
              <a:t>而她</a:t>
            </a:r>
            <a:r>
              <a:rPr lang="zh-TW" altLang="en-US" sz="1500" b="1" dirty="0">
                <a:solidFill>
                  <a:srgbClr val="003399"/>
                </a:solidFill>
                <a:effectLst/>
                <a:highlight>
                  <a:srgbClr val="FFFF00"/>
                </a:highlight>
              </a:rPr>
              <a:t>用來記錄這段旅程的 </a:t>
            </a:r>
            <a:r>
              <a:rPr lang="en-US" altLang="zh-TW" sz="1500" b="1" dirty="0">
                <a:solidFill>
                  <a:srgbClr val="003399"/>
                </a:solidFill>
                <a:effectLst/>
                <a:highlight>
                  <a:srgbClr val="FFFF00"/>
                </a:highlight>
              </a:rPr>
              <a:t>TikTok</a:t>
            </a:r>
            <a:r>
              <a:rPr lang="zh-TW" altLang="en-US" sz="1500" b="1" dirty="0">
                <a:solidFill>
                  <a:srgbClr val="003399"/>
                </a:solidFill>
                <a:effectLst/>
                <a:highlight>
                  <a:srgbClr val="FFFF00"/>
                </a:highlight>
              </a:rPr>
              <a:t>帳號</a:t>
            </a:r>
            <a:r>
              <a:rPr lang="en-US" altLang="zh-TW" sz="1500" b="1" dirty="0">
                <a:solidFill>
                  <a:srgbClr val="003399"/>
                </a:solidFill>
                <a:effectLst/>
                <a:highlight>
                  <a:srgbClr val="FFFF00"/>
                </a:highlight>
              </a:rPr>
              <a:t>@</a:t>
            </a:r>
            <a:r>
              <a:rPr lang="zh-TW" altLang="en-US" sz="1500" b="1" dirty="0">
                <a:solidFill>
                  <a:srgbClr val="003399"/>
                </a:solidFill>
                <a:effectLst/>
                <a:highlight>
                  <a:srgbClr val="FFFF00"/>
                </a:highlight>
              </a:rPr>
              <a:t>與我交易吧</a:t>
            </a:r>
            <a:r>
              <a:rPr lang="zh-TW" altLang="en-US" sz="1500" b="1" dirty="0">
                <a:solidFill>
                  <a:srgbClr val="003399"/>
                </a:solidFill>
                <a:effectLst/>
              </a:rPr>
              <a:t>，也在過程中成長為一個超過</a:t>
            </a:r>
            <a:r>
              <a:rPr lang="en-US" altLang="zh-TW" sz="1500" b="1" dirty="0">
                <a:solidFill>
                  <a:srgbClr val="003399"/>
                </a:solidFill>
                <a:effectLst/>
                <a:highlight>
                  <a:srgbClr val="FFFF00"/>
                </a:highlight>
              </a:rPr>
              <a:t>500</a:t>
            </a:r>
            <a:r>
              <a:rPr lang="zh-TW" altLang="en-US" sz="1500" b="1" dirty="0">
                <a:solidFill>
                  <a:srgbClr val="003399"/>
                </a:solidFill>
                <a:effectLst/>
                <a:highlight>
                  <a:srgbClr val="FFFF00"/>
                </a:highlight>
              </a:rPr>
              <a:t>萬人</a:t>
            </a:r>
            <a:r>
              <a:rPr lang="zh-TW" altLang="en-US" sz="1500" b="1" dirty="0">
                <a:solidFill>
                  <a:srgbClr val="003399"/>
                </a:solidFill>
                <a:effectLst/>
              </a:rPr>
              <a:t>追蹤的熱門帳號。</a:t>
            </a:r>
            <a:endParaRPr lang="en-US" altLang="zh-TW" sz="1500" b="1" dirty="0">
              <a:solidFill>
                <a:srgbClr val="003399"/>
              </a:solidFill>
              <a:effectLst/>
            </a:endParaRPr>
          </a:p>
          <a:p>
            <a:endParaRPr lang="en-US" altLang="zh-TW" sz="1500" b="1" dirty="0">
              <a:solidFill>
                <a:srgbClr val="003399"/>
              </a:solidFill>
              <a:effectLst/>
            </a:endParaRPr>
          </a:p>
          <a:p>
            <a:r>
              <a:rPr lang="zh-TW" altLang="en-US" sz="1500" b="1" i="0" dirty="0">
                <a:solidFill>
                  <a:srgbClr val="003399"/>
                </a:solidFill>
                <a:effectLst/>
                <a:latin typeface="Roboto Condensed" panose="02000000000000000000" pitchFamily="2" charset="0"/>
              </a:rPr>
              <a:t>       「這一切</a:t>
            </a:r>
            <a:r>
              <a:rPr lang="zh-TW" altLang="en-US" sz="1500" b="1" i="0" dirty="0">
                <a:solidFill>
                  <a:srgbClr val="003399"/>
                </a:solidFill>
                <a:effectLst/>
                <a:highlight>
                  <a:srgbClr val="FFFF00"/>
                </a:highlight>
                <a:latin typeface="Roboto Condensed" panose="02000000000000000000" pitchFamily="2" charset="0"/>
              </a:rPr>
              <a:t>太超現實了！</a:t>
            </a:r>
            <a:r>
              <a:rPr lang="zh-TW" altLang="en-US" sz="1500" b="1" i="0" dirty="0">
                <a:solidFill>
                  <a:srgbClr val="003399"/>
                </a:solidFill>
                <a:effectLst/>
                <a:latin typeface="Roboto Condensed" panose="02000000000000000000" pitchFamily="2" charset="0"/>
              </a:rPr>
              <a:t>」</a:t>
            </a:r>
            <a:r>
              <a:rPr lang="en-US" altLang="zh-TW" sz="1500" b="1" dirty="0">
                <a:solidFill>
                  <a:srgbClr val="003399"/>
                </a:solidFill>
                <a:effectLst/>
              </a:rPr>
              <a:t> Skipper</a:t>
            </a:r>
            <a:r>
              <a:rPr lang="zh-TW" altLang="en-US" sz="1500" b="1" i="0" dirty="0">
                <a:solidFill>
                  <a:srgbClr val="003399"/>
                </a:solidFill>
                <a:effectLst/>
                <a:latin typeface="Roboto Condensed" panose="02000000000000000000" pitchFamily="2" charset="0"/>
              </a:rPr>
              <a:t>回想起這</a:t>
            </a:r>
            <a:r>
              <a:rPr lang="en-US" altLang="zh-TW" sz="1500" b="1" i="0" dirty="0">
                <a:solidFill>
                  <a:srgbClr val="003399"/>
                </a:solidFill>
                <a:effectLst/>
                <a:highlight>
                  <a:srgbClr val="FFFF00"/>
                </a:highlight>
                <a:latin typeface="Roboto Condensed" panose="02000000000000000000" pitchFamily="2" charset="0"/>
              </a:rPr>
              <a:t>18</a:t>
            </a:r>
            <a:r>
              <a:rPr lang="zh-TW" altLang="en-US" sz="1500" b="1" i="0" dirty="0">
                <a:solidFill>
                  <a:srgbClr val="003399"/>
                </a:solidFill>
                <a:effectLst/>
                <a:highlight>
                  <a:srgbClr val="FFFF00"/>
                </a:highlight>
                <a:latin typeface="Roboto Condensed" panose="02000000000000000000" pitchFamily="2" charset="0"/>
              </a:rPr>
              <a:t>個月的交易過程</a:t>
            </a:r>
            <a:r>
              <a:rPr lang="zh-TW" altLang="en-US" sz="1500" b="1" i="0" dirty="0">
                <a:solidFill>
                  <a:srgbClr val="003399"/>
                </a:solidFill>
                <a:effectLst/>
                <a:latin typeface="Roboto Condensed" panose="02000000000000000000" pitchFamily="2" charset="0"/>
              </a:rPr>
              <a:t>時說道：「過去</a:t>
            </a:r>
            <a:r>
              <a:rPr lang="zh-TW" altLang="en-US" sz="1500" b="1" i="0" dirty="0">
                <a:solidFill>
                  <a:srgbClr val="003399"/>
                </a:solidFill>
                <a:effectLst/>
                <a:highlight>
                  <a:srgbClr val="FFFF00"/>
                </a:highlight>
                <a:latin typeface="Roboto Condensed" panose="02000000000000000000" pitchFamily="2" charset="0"/>
              </a:rPr>
              <a:t>一年半裡，每天我都在為同一件事努力</a:t>
            </a:r>
            <a:r>
              <a:rPr lang="zh-TW" altLang="en-US" sz="1500" b="1" i="0" dirty="0">
                <a:solidFill>
                  <a:srgbClr val="003399"/>
                </a:solidFill>
                <a:effectLst/>
                <a:latin typeface="Roboto Condensed" panose="02000000000000000000" pitchFamily="2" charset="0"/>
              </a:rPr>
              <a:t>。現在我起床就會想到：這是真的嗎？」</a:t>
            </a:r>
            <a:endParaRPr lang="en-US" altLang="zh-TW" sz="1500" b="1" i="0" dirty="0">
              <a:solidFill>
                <a:srgbClr val="003399"/>
              </a:solidFill>
              <a:effectLst/>
              <a:latin typeface="Roboto Condensed" panose="02000000000000000000" pitchFamily="2" charset="0"/>
            </a:endParaRPr>
          </a:p>
          <a:p>
            <a:endParaRPr lang="en-US" altLang="zh-TW" sz="1500" b="1" i="0" dirty="0">
              <a:solidFill>
                <a:srgbClr val="003399"/>
              </a:solidFill>
              <a:effectLst/>
              <a:latin typeface="Roboto Condensed" panose="02000000000000000000" pitchFamily="2" charset="0"/>
            </a:endParaRPr>
          </a:p>
          <a:p>
            <a:pPr algn="l"/>
            <a:r>
              <a:rPr lang="zh-TW" altLang="en-US" sz="1500" b="1" dirty="0">
                <a:solidFill>
                  <a:srgbClr val="003399"/>
                </a:solidFill>
                <a:latin typeface="Roboto Condensed" panose="02000000000000000000" pitchFamily="2" charset="0"/>
              </a:rPr>
              <a:t>    </a:t>
            </a:r>
            <a:r>
              <a:rPr lang="en-US" altLang="zh-TW" sz="1500" b="1" dirty="0">
                <a:solidFill>
                  <a:srgbClr val="003399"/>
                </a:solidFill>
                <a:effectLst/>
              </a:rPr>
              <a:t>   Skipper</a:t>
            </a:r>
            <a:r>
              <a:rPr lang="zh-TW" altLang="en-US" sz="1500" b="1" dirty="0">
                <a:solidFill>
                  <a:srgbClr val="003399"/>
                </a:solidFill>
              </a:rPr>
              <a:t>自述，她的</a:t>
            </a:r>
            <a:r>
              <a:rPr lang="zh-TW" altLang="en-US" sz="1500" b="1" dirty="0">
                <a:solidFill>
                  <a:srgbClr val="003399"/>
                </a:solidFill>
                <a:highlight>
                  <a:srgbClr val="FFFF00"/>
                </a:highlight>
              </a:rPr>
              <a:t>以物易物</a:t>
            </a:r>
            <a:r>
              <a:rPr lang="zh-TW" altLang="en-US" sz="1500" b="1" dirty="0">
                <a:solidFill>
                  <a:srgbClr val="003399"/>
                </a:solidFill>
              </a:rPr>
              <a:t>計畫最開始</a:t>
            </a:r>
            <a:r>
              <a:rPr lang="zh-TW" altLang="en-US" sz="1500" b="1" dirty="0">
                <a:solidFill>
                  <a:srgbClr val="003399"/>
                </a:solidFill>
                <a:latin typeface="Roboto Condensed" panose="02000000000000000000" pitchFamily="2" charset="0"/>
              </a:rPr>
              <a:t>是</a:t>
            </a:r>
            <a:r>
              <a:rPr lang="zh-TW" altLang="en-US" sz="1500" b="1" dirty="0">
                <a:solidFill>
                  <a:srgbClr val="003399"/>
                </a:solidFill>
                <a:highlight>
                  <a:srgbClr val="FFFF00"/>
                </a:highlight>
                <a:latin typeface="Roboto Condensed" panose="02000000000000000000" pitchFamily="2" charset="0"/>
              </a:rPr>
              <a:t>受到加拿大部落客 </a:t>
            </a:r>
            <a:r>
              <a:rPr lang="en-US" altLang="zh-TW" sz="1500" b="1" dirty="0">
                <a:solidFill>
                  <a:srgbClr val="003399"/>
                </a:solidFill>
                <a:highlight>
                  <a:srgbClr val="FFFF00"/>
                </a:highlight>
                <a:latin typeface="Roboto Condensed" panose="02000000000000000000" pitchFamily="2" charset="0"/>
              </a:rPr>
              <a:t>Kyle MacDonald</a:t>
            </a:r>
            <a:r>
              <a:rPr lang="zh-TW" altLang="en-US" sz="1500" b="1" dirty="0">
                <a:solidFill>
                  <a:srgbClr val="003399"/>
                </a:solidFill>
                <a:highlight>
                  <a:srgbClr val="FFFF00"/>
                </a:highlight>
                <a:latin typeface="Roboto Condensed" panose="02000000000000000000" pitchFamily="2" charset="0"/>
              </a:rPr>
              <a:t> 的 </a:t>
            </a:r>
            <a:r>
              <a:rPr lang="en-US" altLang="zh-TW" sz="1500" b="1" dirty="0">
                <a:solidFill>
                  <a:srgbClr val="003399"/>
                </a:solidFill>
                <a:highlight>
                  <a:srgbClr val="FFFF00"/>
                </a:highlight>
                <a:latin typeface="Roboto Condensed" panose="02000000000000000000" pitchFamily="2" charset="0"/>
              </a:rPr>
              <a:t>TED</a:t>
            </a:r>
            <a:r>
              <a:rPr lang="zh-TW" altLang="en-US" sz="1500" b="1" dirty="0">
                <a:solidFill>
                  <a:srgbClr val="003399"/>
                </a:solidFill>
                <a:highlight>
                  <a:srgbClr val="FFFF00"/>
                </a:highlight>
                <a:latin typeface="Roboto Condensed" panose="02000000000000000000" pitchFamily="2" charset="0"/>
              </a:rPr>
              <a:t>演講啟發</a:t>
            </a:r>
            <a:r>
              <a:rPr lang="zh-TW" altLang="en-US" sz="1500" b="1" dirty="0">
                <a:solidFill>
                  <a:srgbClr val="C00000"/>
                </a:solidFill>
              </a:rPr>
              <a:t>。</a:t>
            </a:r>
            <a:r>
              <a:rPr lang="zh-TW" altLang="en-US" sz="1500" b="1" dirty="0">
                <a:solidFill>
                  <a:srgbClr val="C00000"/>
                </a:solidFill>
                <a:highlight>
                  <a:srgbClr val="00FF00"/>
                </a:highlight>
              </a:rPr>
              <a:t>在</a:t>
            </a:r>
            <a:r>
              <a:rPr lang="en-US" altLang="zh-TW" sz="1500" b="1" dirty="0">
                <a:solidFill>
                  <a:srgbClr val="C00000"/>
                </a:solidFill>
                <a:highlight>
                  <a:srgbClr val="00FF00"/>
                </a:highlight>
              </a:rPr>
              <a:t>2005</a:t>
            </a:r>
            <a:r>
              <a:rPr lang="zh-TW" altLang="en-US" sz="1500" b="1" dirty="0">
                <a:solidFill>
                  <a:srgbClr val="C00000"/>
                </a:solidFill>
                <a:highlight>
                  <a:srgbClr val="00FF00"/>
                </a:highlight>
              </a:rPr>
              <a:t>年時，</a:t>
            </a:r>
            <a:r>
              <a:rPr lang="en-US" altLang="zh-TW" sz="1500" b="1" dirty="0">
                <a:solidFill>
                  <a:srgbClr val="C00000"/>
                </a:solidFill>
                <a:highlight>
                  <a:srgbClr val="00FF00"/>
                </a:highlight>
              </a:rPr>
              <a:t> MacDonald</a:t>
            </a:r>
            <a:r>
              <a:rPr lang="zh-TW" altLang="en-US" sz="1500" b="1" dirty="0">
                <a:solidFill>
                  <a:srgbClr val="C00000"/>
                </a:solidFill>
                <a:highlight>
                  <a:srgbClr val="00FF00"/>
                </a:highlight>
              </a:rPr>
              <a:t>首先進行了以物易物挑戰，並且成功在 </a:t>
            </a:r>
            <a:r>
              <a:rPr lang="en-US" altLang="zh-TW" sz="1500" b="1" dirty="0">
                <a:solidFill>
                  <a:srgbClr val="C00000"/>
                </a:solidFill>
                <a:highlight>
                  <a:srgbClr val="00FF00"/>
                </a:highlight>
              </a:rPr>
              <a:t>14</a:t>
            </a:r>
            <a:r>
              <a:rPr lang="zh-TW" altLang="en-US" sz="1500" b="1" dirty="0">
                <a:solidFill>
                  <a:srgbClr val="C00000"/>
                </a:solidFill>
                <a:highlight>
                  <a:srgbClr val="00FF00"/>
                </a:highlight>
              </a:rPr>
              <a:t>次交易後，將手上的紅色迴紋針換成了一棟房子</a:t>
            </a:r>
            <a:r>
              <a:rPr lang="zh-TW" altLang="en-US" sz="1500" b="1" dirty="0">
                <a:solidFill>
                  <a:srgbClr val="C00000"/>
                </a:solidFill>
              </a:rPr>
              <a:t>。</a:t>
            </a:r>
            <a:endParaRPr lang="en-US" altLang="zh-TW" sz="1500" b="1" dirty="0">
              <a:solidFill>
                <a:srgbClr val="C00000"/>
              </a:solidFill>
            </a:endParaRPr>
          </a:p>
          <a:p>
            <a:pPr algn="l"/>
            <a:endParaRPr lang="zh-TW" altLang="en-US" sz="1500" b="1" dirty="0">
              <a:solidFill>
                <a:srgbClr val="C00000"/>
              </a:solidFill>
            </a:endParaRPr>
          </a:p>
          <a:p>
            <a:pPr algn="l"/>
            <a:r>
              <a:rPr lang="zh-TW" altLang="en-US" sz="1500" b="1" dirty="0">
                <a:solidFill>
                  <a:srgbClr val="003399"/>
                </a:solidFill>
              </a:rPr>
              <a:t>         經過</a:t>
            </a:r>
            <a:r>
              <a:rPr lang="zh-TW" altLang="en-US" sz="1500" b="1" dirty="0">
                <a:solidFill>
                  <a:srgbClr val="003399"/>
                </a:solidFill>
                <a:highlight>
                  <a:srgbClr val="FFFF00"/>
                </a:highlight>
              </a:rPr>
              <a:t>簡單的搜尋後</a:t>
            </a:r>
            <a:r>
              <a:rPr lang="zh-TW" altLang="en-US" sz="1500" b="1" dirty="0">
                <a:solidFill>
                  <a:srgbClr val="003399"/>
                </a:solidFill>
              </a:rPr>
              <a:t>，</a:t>
            </a:r>
            <a:r>
              <a:rPr lang="en-US" altLang="zh-TW" sz="1500" b="1" dirty="0">
                <a:solidFill>
                  <a:srgbClr val="003399"/>
                </a:solidFill>
                <a:effectLst/>
              </a:rPr>
              <a:t> Skipper </a:t>
            </a:r>
            <a:r>
              <a:rPr lang="zh-TW" altLang="en-US" sz="1500" b="1" dirty="0">
                <a:solidFill>
                  <a:srgbClr val="003399"/>
                </a:solidFill>
              </a:rPr>
              <a:t>發現在</a:t>
            </a:r>
            <a:r>
              <a:rPr lang="en-US" altLang="zh-TW" sz="1500" b="1" dirty="0">
                <a:solidFill>
                  <a:srgbClr val="003399"/>
                </a:solidFill>
              </a:rPr>
              <a:t>MacDonald</a:t>
            </a:r>
            <a:r>
              <a:rPr lang="zh-TW" altLang="en-US" sz="1500" b="1" dirty="0">
                <a:solidFill>
                  <a:srgbClr val="003399"/>
                </a:solidFill>
              </a:rPr>
              <a:t>之後，就再也沒有人</a:t>
            </a:r>
            <a:r>
              <a:rPr lang="zh-TW" altLang="en-US" sz="1500" b="1" dirty="0">
                <a:solidFill>
                  <a:srgbClr val="003399"/>
                </a:solidFill>
                <a:highlight>
                  <a:srgbClr val="FFFF00"/>
                </a:highlight>
              </a:rPr>
              <a:t>複製</a:t>
            </a:r>
            <a:r>
              <a:rPr lang="zh-TW" altLang="en-US" sz="1500" b="1" dirty="0">
                <a:solidFill>
                  <a:srgbClr val="003399"/>
                </a:solidFill>
              </a:rPr>
              <a:t>過</a:t>
            </a:r>
            <a:r>
              <a:rPr lang="zh-TW" altLang="en-US" sz="1500" b="1" dirty="0">
                <a:solidFill>
                  <a:srgbClr val="003399"/>
                </a:solidFill>
                <a:highlight>
                  <a:srgbClr val="FFFF00"/>
                </a:highlight>
              </a:rPr>
              <a:t>類似的挑戰，</a:t>
            </a:r>
            <a:r>
              <a:rPr lang="zh-TW" altLang="en-US" sz="1500" b="1" dirty="0">
                <a:solidFill>
                  <a:srgbClr val="003399"/>
                </a:solidFill>
              </a:rPr>
              <a:t>「那時我立刻下定決心：我要來試試看，我想當</a:t>
            </a:r>
            <a:r>
              <a:rPr lang="zh-TW" altLang="en-US" sz="1500" b="1" dirty="0">
                <a:solidFill>
                  <a:srgbClr val="003399"/>
                </a:solidFill>
                <a:highlight>
                  <a:srgbClr val="FFFF00"/>
                </a:highlight>
              </a:rPr>
              <a:t>第二個</a:t>
            </a:r>
            <a:r>
              <a:rPr lang="zh-TW" altLang="en-US" sz="1500" b="1" dirty="0">
                <a:solidFill>
                  <a:srgbClr val="003399"/>
                </a:solidFill>
              </a:rPr>
              <a:t>做到的人」。</a:t>
            </a:r>
          </a:p>
        </p:txBody>
      </p:sp>
      <p:pic>
        <p:nvPicPr>
          <p:cNvPr id="11" name="圖片 10">
            <a:extLst>
              <a:ext uri="{FF2B5EF4-FFF2-40B4-BE49-F238E27FC236}">
                <a16:creationId xmlns:a16="http://schemas.microsoft.com/office/drawing/2014/main" id="{BE8CC0E2-8F1D-4244-9B00-3A0E23FD1F5D}"/>
              </a:ext>
            </a:extLst>
          </p:cNvPr>
          <p:cNvPicPr>
            <a:picLocks noChangeAspect="1"/>
          </p:cNvPicPr>
          <p:nvPr/>
        </p:nvPicPr>
        <p:blipFill rotWithShape="1">
          <a:blip r:embed="rId5"/>
          <a:srcRect l="29312" t="10153" r="38487" b="51437"/>
          <a:stretch/>
        </p:blipFill>
        <p:spPr>
          <a:xfrm>
            <a:off x="7092288" y="972095"/>
            <a:ext cx="2991430" cy="2007070"/>
          </a:xfrm>
          <a:prstGeom prst="rect">
            <a:avLst/>
          </a:prstGeom>
        </p:spPr>
      </p:pic>
      <p:sp>
        <p:nvSpPr>
          <p:cNvPr id="3" name="文字方塊 2">
            <a:extLst>
              <a:ext uri="{FF2B5EF4-FFF2-40B4-BE49-F238E27FC236}">
                <a16:creationId xmlns:a16="http://schemas.microsoft.com/office/drawing/2014/main" id="{1C388BEB-ABA3-E412-738D-8D56BF0416DA}"/>
              </a:ext>
            </a:extLst>
          </p:cNvPr>
          <p:cNvSpPr txBox="1"/>
          <p:nvPr/>
        </p:nvSpPr>
        <p:spPr>
          <a:xfrm>
            <a:off x="3267004" y="1790964"/>
            <a:ext cx="435312" cy="369332"/>
          </a:xfrm>
          <a:prstGeom prst="rect">
            <a:avLst/>
          </a:prstGeom>
          <a:noFill/>
        </p:spPr>
        <p:txBody>
          <a:bodyPr wrap="none" rtlCol="0">
            <a:spAutoFit/>
          </a:bodyPr>
          <a:lstStyle/>
          <a:p>
            <a:r>
              <a:rPr lang="en-US" altLang="zh-TW" dirty="0">
                <a:highlight>
                  <a:srgbClr val="FFFF00"/>
                </a:highlight>
              </a:rPr>
              <a:t>vs.</a:t>
            </a:r>
            <a:endParaRPr lang="zh-TW" altLang="en-US" dirty="0">
              <a:highlight>
                <a:srgbClr val="FFFF00"/>
              </a:highlight>
            </a:endParaRPr>
          </a:p>
        </p:txBody>
      </p:sp>
    </p:spTree>
    <p:extLst>
      <p:ext uri="{BB962C8B-B14F-4D97-AF65-F5344CB8AC3E}">
        <p14:creationId xmlns:p14="http://schemas.microsoft.com/office/powerpoint/2010/main" val="2941251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AEB0E2E-9A99-419E-BC7C-C2BE9C5E8BA8}"/>
              </a:ext>
            </a:extLst>
          </p:cNvPr>
          <p:cNvSpPr>
            <a:spLocks noGrp="1" noChangeArrowheads="1"/>
          </p:cNvSpPr>
          <p:nvPr>
            <p:ph type="title" idx="4294967295"/>
          </p:nvPr>
        </p:nvSpPr>
        <p:spPr>
          <a:xfrm>
            <a:off x="203200" y="1"/>
            <a:ext cx="11804770" cy="571401"/>
          </a:xfrm>
          <a:solidFill>
            <a:srgbClr val="08045C"/>
          </a:solidFill>
        </p:spPr>
        <p:txBody>
          <a:bodyPr/>
          <a:lstStyle/>
          <a:p>
            <a:pPr eaLnBrk="1" hangingPunct="1">
              <a:defRPr/>
            </a:pPr>
            <a:r>
              <a:rPr lang="en-US" altLang="zh-TW" sz="2000" dirty="0">
                <a:solidFill>
                  <a:schemeClr val="bg1"/>
                </a:solidFill>
                <a:ea typeface="新細明體" panose="02020500000000000000" pitchFamily="18" charset="-120"/>
              </a:rPr>
              <a:t>Consumer-to-Consumer (C2C): </a:t>
            </a:r>
            <a:r>
              <a:rPr lang="zh-TW" altLang="en-US" sz="2000" dirty="0">
                <a:solidFill>
                  <a:schemeClr val="bg1"/>
                </a:solidFill>
                <a:ea typeface="新細明體" panose="02020500000000000000" pitchFamily="18" charset="-120"/>
              </a:rPr>
              <a:t>以物易物 </a:t>
            </a:r>
            <a:r>
              <a:rPr lang="en-US" altLang="zh-TW" sz="2000" dirty="0">
                <a:solidFill>
                  <a:schemeClr val="bg1"/>
                </a:solidFill>
                <a:ea typeface="新細明體" panose="02020500000000000000" pitchFamily="18" charset="-120"/>
              </a:rPr>
              <a:t>(</a:t>
            </a:r>
            <a:r>
              <a:rPr lang="en-US" altLang="zh-TW" sz="2800" dirty="0">
                <a:solidFill>
                  <a:schemeClr val="bg1"/>
                </a:solidFill>
                <a:ea typeface="新細明體" panose="02020500000000000000" pitchFamily="18" charset="-120"/>
              </a:rPr>
              <a:t>Barter ) </a:t>
            </a:r>
            <a:r>
              <a:rPr lang="zh-TW" altLang="en-US" sz="2000" dirty="0">
                <a:solidFill>
                  <a:schemeClr val="bg1"/>
                </a:solidFill>
                <a:ea typeface="新細明體" panose="02020500000000000000" pitchFamily="18" charset="-120"/>
              </a:rPr>
              <a:t>在價值交換</a:t>
            </a:r>
            <a:endParaRPr lang="en-US" altLang="zh-TW" sz="2000" dirty="0">
              <a:solidFill>
                <a:schemeClr val="bg1"/>
              </a:solidFill>
              <a:ea typeface="新細明體" panose="02020500000000000000" pitchFamily="18" charset="-120"/>
            </a:endParaRPr>
          </a:p>
        </p:txBody>
      </p:sp>
      <p:sp>
        <p:nvSpPr>
          <p:cNvPr id="153603" name="Rectangle 3">
            <a:extLst>
              <a:ext uri="{FF2B5EF4-FFF2-40B4-BE49-F238E27FC236}">
                <a16:creationId xmlns:a16="http://schemas.microsoft.com/office/drawing/2014/main" id="{1842C590-38D8-4BA9-B88D-F901BD750935}"/>
              </a:ext>
            </a:extLst>
          </p:cNvPr>
          <p:cNvSpPr>
            <a:spLocks noGrp="1" noChangeArrowheads="1"/>
          </p:cNvSpPr>
          <p:nvPr>
            <p:ph idx="4294967295"/>
          </p:nvPr>
        </p:nvSpPr>
        <p:spPr>
          <a:xfrm>
            <a:off x="400050" y="914400"/>
            <a:ext cx="11344275" cy="5727700"/>
          </a:xfrm>
        </p:spPr>
        <p:txBody>
          <a:bodyPr>
            <a:normAutofit/>
          </a:bodyPr>
          <a:lstStyle/>
          <a:p>
            <a:pPr marL="0" indent="0">
              <a:buNone/>
              <a:defRPr/>
            </a:pPr>
            <a:r>
              <a:rPr lang="zh-TW" altLang="en-US" sz="2000" b="1" dirty="0">
                <a:ea typeface="新細明體" panose="02020500000000000000" pitchFamily="18" charset="-120"/>
              </a:rPr>
              <a:t> </a:t>
            </a:r>
            <a:endParaRPr lang="zh-TW" altLang="en-US" sz="2000" b="1" dirty="0">
              <a:highlight>
                <a:srgbClr val="00FF00"/>
              </a:highlight>
              <a:ea typeface="新細明體" panose="02020500000000000000" pitchFamily="18" charset="-120"/>
            </a:endParaRPr>
          </a:p>
          <a:p>
            <a:pPr marL="0" indent="0">
              <a:buNone/>
              <a:defRPr/>
            </a:pPr>
            <a:r>
              <a:rPr lang="zh-TW" altLang="en-US" sz="1800" b="1" dirty="0">
                <a:ea typeface="新細明體" panose="02020500000000000000" pitchFamily="18" charset="-120"/>
              </a:rPr>
              <a:t>        </a:t>
            </a:r>
            <a:endParaRPr lang="en-US" altLang="zh-TW" sz="1800" b="1" dirty="0">
              <a:ea typeface="新細明體" panose="02020500000000000000" pitchFamily="18" charset="-120"/>
            </a:endParaRPr>
          </a:p>
          <a:p>
            <a:pPr lvl="1">
              <a:spcAft>
                <a:spcPts val="1200"/>
              </a:spcAft>
              <a:buNone/>
              <a:defRPr/>
            </a:pPr>
            <a:endParaRPr lang="en-US" altLang="zh-TW" sz="2000" dirty="0">
              <a:solidFill>
                <a:schemeClr val="tx2"/>
              </a:solidFill>
              <a:ea typeface="新細明體" panose="02020500000000000000" pitchFamily="18" charset="-120"/>
            </a:endParaRPr>
          </a:p>
          <a:p>
            <a:pPr lvl="1">
              <a:spcAft>
                <a:spcPts val="1200"/>
              </a:spcAft>
              <a:defRPr/>
            </a:pPr>
            <a:endParaRPr lang="en-US" altLang="zh-TW" sz="2000" dirty="0">
              <a:solidFill>
                <a:schemeClr val="tx2"/>
              </a:solidFill>
              <a:ea typeface="新細明體" panose="02020500000000000000" pitchFamily="18" charset="-120"/>
            </a:endParaRPr>
          </a:p>
          <a:p>
            <a:pPr>
              <a:spcAft>
                <a:spcPts val="1200"/>
              </a:spcAft>
              <a:defRPr/>
            </a:pPr>
            <a:endParaRPr lang="en-US" altLang="zh-TW" sz="2400" dirty="0">
              <a:ea typeface="新細明體" panose="02020500000000000000" pitchFamily="18" charset="-120"/>
            </a:endParaRPr>
          </a:p>
          <a:p>
            <a:pPr eaLnBrk="1" hangingPunct="1">
              <a:buFont typeface="Wingdings" panose="05000000000000000000" pitchFamily="2" charset="2"/>
              <a:buNone/>
              <a:defRPr/>
            </a:pPr>
            <a:endParaRPr lang="zh-TW" altLang="en-US" sz="2400" dirty="0">
              <a:ea typeface="新細明體" panose="02020500000000000000" pitchFamily="18" charset="-120"/>
            </a:endParaRPr>
          </a:p>
        </p:txBody>
      </p:sp>
      <p:sp>
        <p:nvSpPr>
          <p:cNvPr id="2" name="文字方塊 1">
            <a:extLst>
              <a:ext uri="{FF2B5EF4-FFF2-40B4-BE49-F238E27FC236}">
                <a16:creationId xmlns:a16="http://schemas.microsoft.com/office/drawing/2014/main" id="{67FCA6C5-A283-C88F-073A-92894C88264F}"/>
              </a:ext>
            </a:extLst>
          </p:cNvPr>
          <p:cNvSpPr txBox="1"/>
          <p:nvPr/>
        </p:nvSpPr>
        <p:spPr>
          <a:xfrm>
            <a:off x="313785" y="793630"/>
            <a:ext cx="11344275" cy="5786199"/>
          </a:xfrm>
          <a:prstGeom prst="rect">
            <a:avLst/>
          </a:prstGeom>
          <a:noFill/>
        </p:spPr>
        <p:txBody>
          <a:bodyPr wrap="square" rtlCol="0">
            <a:spAutoFit/>
          </a:bodyPr>
          <a:lstStyle/>
          <a:p>
            <a:r>
              <a:rPr lang="zh-TW" altLang="en-US" dirty="0">
                <a:solidFill>
                  <a:srgbClr val="0070C0"/>
                </a:solidFill>
              </a:rPr>
              <a:t>        </a:t>
            </a:r>
            <a:r>
              <a:rPr lang="zh-TW" altLang="en-US" sz="1600" dirty="0">
                <a:solidFill>
                  <a:srgbClr val="0070C0"/>
                </a:solidFill>
                <a:highlight>
                  <a:srgbClr val="FFFF00"/>
                </a:highlight>
              </a:rPr>
              <a:t>共享經濟</a:t>
            </a:r>
            <a:r>
              <a:rPr lang="zh-TW" altLang="en-US" sz="1600" dirty="0">
                <a:solidFill>
                  <a:srgbClr val="0070C0"/>
                </a:solidFill>
              </a:rPr>
              <a:t>本身並不完全符合傳統的</a:t>
            </a:r>
            <a:r>
              <a:rPr lang="en-US" altLang="zh-TW" sz="1600" dirty="0">
                <a:solidFill>
                  <a:srgbClr val="0070C0"/>
                </a:solidFill>
              </a:rPr>
              <a:t>B2B</a:t>
            </a:r>
            <a:r>
              <a:rPr lang="zh-TW" altLang="en-US" sz="1600" dirty="0">
                <a:solidFill>
                  <a:srgbClr val="0070C0"/>
                </a:solidFill>
              </a:rPr>
              <a:t>（企業對企業）、</a:t>
            </a:r>
            <a:r>
              <a:rPr lang="en-US" altLang="zh-TW" sz="1600" dirty="0">
                <a:solidFill>
                  <a:srgbClr val="0070C0"/>
                </a:solidFill>
              </a:rPr>
              <a:t>B2C</a:t>
            </a:r>
            <a:r>
              <a:rPr lang="zh-TW" altLang="en-US" sz="1600" dirty="0">
                <a:solidFill>
                  <a:srgbClr val="0070C0"/>
                </a:solidFill>
              </a:rPr>
              <a:t>（企業對消費者）、</a:t>
            </a:r>
            <a:r>
              <a:rPr lang="en-US" altLang="zh-TW" sz="1600" dirty="0">
                <a:solidFill>
                  <a:srgbClr val="0070C0"/>
                </a:solidFill>
              </a:rPr>
              <a:t>C2C</a:t>
            </a:r>
            <a:r>
              <a:rPr lang="zh-TW" altLang="en-US" sz="1600" dirty="0">
                <a:solidFill>
                  <a:srgbClr val="0070C0"/>
                </a:solidFill>
              </a:rPr>
              <a:t>（消費者對消費者）</a:t>
            </a:r>
            <a:r>
              <a:rPr lang="zh-TW" altLang="en-US" sz="1600" dirty="0">
                <a:solidFill>
                  <a:srgbClr val="0070C0"/>
                </a:solidFill>
                <a:highlight>
                  <a:srgbClr val="FFFF00"/>
                </a:highlight>
              </a:rPr>
              <a:t>這些商業模式的劃分，</a:t>
            </a:r>
            <a:r>
              <a:rPr lang="zh-TW" altLang="en-US" sz="1600" dirty="0">
                <a:solidFill>
                  <a:srgbClr val="FF0000"/>
                </a:solidFill>
                <a:highlight>
                  <a:srgbClr val="FFFF00"/>
                </a:highlight>
              </a:rPr>
              <a:t>但它最接近</a:t>
            </a:r>
            <a:r>
              <a:rPr lang="en-US" altLang="zh-TW" sz="1600" dirty="0">
                <a:solidFill>
                  <a:srgbClr val="FF0000"/>
                </a:solidFill>
                <a:highlight>
                  <a:srgbClr val="FFFF00"/>
                </a:highlight>
              </a:rPr>
              <a:t>C2C</a:t>
            </a:r>
            <a:r>
              <a:rPr lang="zh-TW" altLang="en-US" sz="1600" dirty="0">
                <a:solidFill>
                  <a:srgbClr val="FF0000"/>
                </a:solidFill>
                <a:highlight>
                  <a:srgbClr val="FFFF00"/>
                </a:highlight>
              </a:rPr>
              <a:t>模式</a:t>
            </a:r>
            <a:r>
              <a:rPr lang="zh-TW" altLang="en-US" sz="1600" dirty="0">
                <a:solidFill>
                  <a:srgbClr val="FF0000"/>
                </a:solidFill>
              </a:rPr>
              <a:t>。</a:t>
            </a:r>
            <a:r>
              <a:rPr lang="zh-TW" altLang="en-US" sz="1600" dirty="0">
                <a:solidFill>
                  <a:srgbClr val="0070C0"/>
                </a:solidFill>
              </a:rPr>
              <a:t>以下是</a:t>
            </a:r>
            <a:r>
              <a:rPr lang="zh-TW" altLang="en-US" sz="1600" dirty="0">
                <a:solidFill>
                  <a:srgbClr val="0070C0"/>
                </a:solidFill>
                <a:highlight>
                  <a:srgbClr val="FFFF00"/>
                </a:highlight>
              </a:rPr>
              <a:t>共享經濟</a:t>
            </a:r>
            <a:r>
              <a:rPr lang="zh-TW" altLang="en-US" sz="1600" dirty="0">
                <a:solidFill>
                  <a:srgbClr val="0070C0"/>
                </a:solidFill>
              </a:rPr>
              <a:t>與這些模式的關係：</a:t>
            </a:r>
            <a:endParaRPr lang="en-US" altLang="zh-TW" sz="1600" dirty="0">
              <a:solidFill>
                <a:srgbClr val="0070C0"/>
              </a:solidFill>
            </a:endParaRPr>
          </a:p>
          <a:p>
            <a:endParaRPr lang="en-US" altLang="zh-TW" sz="1600" dirty="0">
              <a:solidFill>
                <a:srgbClr val="0070C0"/>
              </a:solidFill>
            </a:endParaRPr>
          </a:p>
          <a:p>
            <a:r>
              <a:rPr lang="en-US" altLang="zh-TW" sz="1600" b="1" dirty="0"/>
              <a:t>C2C</a:t>
            </a:r>
            <a:r>
              <a:rPr lang="zh-TW" altLang="en-US" sz="1600" b="1" dirty="0"/>
              <a:t>（消費者對消費者）</a:t>
            </a:r>
            <a:r>
              <a:rPr lang="zh-TW" altLang="en-US" sz="1600" dirty="0"/>
              <a:t>：共享經濟通常是以</a:t>
            </a:r>
            <a:r>
              <a:rPr lang="en-US" altLang="zh-TW" sz="1600" dirty="0">
                <a:highlight>
                  <a:srgbClr val="FFFF00"/>
                </a:highlight>
              </a:rPr>
              <a:t>C2C</a:t>
            </a:r>
            <a:r>
              <a:rPr lang="zh-TW" altLang="en-US" sz="1600" dirty="0">
                <a:highlight>
                  <a:srgbClr val="FFFF00"/>
                </a:highlight>
              </a:rPr>
              <a:t>為基礎的，因為它主要涉及個人之間的資源或服務交易。平台在這裡充當中</a:t>
            </a:r>
            <a:endParaRPr lang="en-US" altLang="zh-TW" sz="1600" dirty="0">
              <a:highlight>
                <a:srgbClr val="FFFF00"/>
              </a:highlight>
            </a:endParaRPr>
          </a:p>
          <a:p>
            <a:r>
              <a:rPr lang="en-US" altLang="zh-TW" sz="1600" dirty="0"/>
              <a:t>                                                 </a:t>
            </a:r>
            <a:r>
              <a:rPr lang="zh-TW" altLang="en-US" sz="1600" dirty="0">
                <a:highlight>
                  <a:srgbClr val="FFFF00"/>
                </a:highlight>
              </a:rPr>
              <a:t>介角色</a:t>
            </a:r>
            <a:r>
              <a:rPr lang="zh-TW" altLang="en-US" sz="1600" dirty="0"/>
              <a:t>，將</a:t>
            </a:r>
            <a:r>
              <a:rPr lang="zh-TW" altLang="en-US" sz="1600" dirty="0">
                <a:highlight>
                  <a:srgbClr val="FFFF00"/>
                </a:highlight>
              </a:rPr>
              <a:t>資源擁有者（如車輛、房屋的擁有者）</a:t>
            </a:r>
            <a:r>
              <a:rPr lang="zh-TW" altLang="en-US" sz="1600" dirty="0"/>
              <a:t>與</a:t>
            </a:r>
            <a:r>
              <a:rPr lang="zh-TW" altLang="en-US" sz="1600" dirty="0">
                <a:highlight>
                  <a:srgbClr val="FFFF00"/>
                </a:highlight>
              </a:rPr>
              <a:t>需要這些資源的消費者</a:t>
            </a:r>
            <a:r>
              <a:rPr lang="zh-TW" altLang="en-US" sz="1600" dirty="0"/>
              <a:t>聯繫起來。典型例子有                         </a:t>
            </a:r>
            <a:endParaRPr lang="en-US" altLang="zh-TW" sz="1600" dirty="0"/>
          </a:p>
          <a:p>
            <a:r>
              <a:rPr lang="en-US" altLang="zh-TW" sz="1600" dirty="0"/>
              <a:t>                                                 </a:t>
            </a:r>
            <a:r>
              <a:rPr lang="en-US" altLang="zh-TW" sz="1600" dirty="0">
                <a:highlight>
                  <a:srgbClr val="FFFF00"/>
                </a:highlight>
              </a:rPr>
              <a:t>Airbnb</a:t>
            </a:r>
            <a:r>
              <a:rPr lang="zh-TW" altLang="en-US" sz="1600" dirty="0">
                <a:highlight>
                  <a:srgbClr val="FFFF00"/>
                </a:highlight>
              </a:rPr>
              <a:t>（房屋共享）和</a:t>
            </a:r>
            <a:r>
              <a:rPr lang="en-US" altLang="zh-TW" sz="1600" dirty="0">
                <a:highlight>
                  <a:srgbClr val="FFFF00"/>
                </a:highlight>
              </a:rPr>
              <a:t>Uber</a:t>
            </a:r>
            <a:r>
              <a:rPr lang="zh-TW" altLang="en-US" sz="1600" dirty="0">
                <a:highlight>
                  <a:srgbClr val="FFFF00"/>
                </a:highlight>
              </a:rPr>
              <a:t>（交通共享）</a:t>
            </a:r>
            <a:r>
              <a:rPr lang="zh-TW" altLang="en-US" sz="1600" dirty="0"/>
              <a:t>，這些平台允許</a:t>
            </a:r>
            <a:r>
              <a:rPr lang="zh-TW" altLang="en-US" sz="1600" dirty="0">
                <a:highlight>
                  <a:srgbClr val="FFFF00"/>
                </a:highlight>
              </a:rPr>
              <a:t>個人將閒置資源出租</a:t>
            </a:r>
            <a:r>
              <a:rPr lang="zh-TW" altLang="en-US" sz="1600" dirty="0"/>
              <a:t>或共享給其他個人。</a:t>
            </a:r>
            <a:endParaRPr lang="en-US" altLang="zh-TW" sz="1600" dirty="0"/>
          </a:p>
          <a:p>
            <a:endParaRPr lang="en-US" altLang="zh-TW" sz="1600" dirty="0">
              <a:solidFill>
                <a:srgbClr val="0070C0"/>
              </a:solidFill>
            </a:endParaRPr>
          </a:p>
          <a:p>
            <a:endParaRPr lang="en-US" altLang="zh-TW" sz="1600" dirty="0">
              <a:solidFill>
                <a:srgbClr val="0070C0"/>
              </a:solidFill>
            </a:endParaRPr>
          </a:p>
          <a:p>
            <a:endParaRPr lang="en-US" altLang="zh-TW" sz="1600" dirty="0">
              <a:solidFill>
                <a:srgbClr val="0070C0"/>
              </a:solidFill>
            </a:endParaRPr>
          </a:p>
          <a:p>
            <a:endParaRPr lang="en-US" altLang="zh-TW" sz="1600" dirty="0">
              <a:solidFill>
                <a:srgbClr val="0070C0"/>
              </a:solidFill>
            </a:endParaRPr>
          </a:p>
          <a:p>
            <a:endParaRPr lang="en-US" altLang="zh-TW" sz="1600" dirty="0">
              <a:solidFill>
                <a:srgbClr val="0070C0"/>
              </a:solidFill>
            </a:endParaRPr>
          </a:p>
          <a:p>
            <a:endParaRPr lang="en-US" altLang="zh-TW" sz="1600" dirty="0">
              <a:solidFill>
                <a:srgbClr val="0070C0"/>
              </a:solidFill>
            </a:endParaRPr>
          </a:p>
          <a:p>
            <a:endParaRPr lang="en-US" altLang="zh-TW" sz="1600" dirty="0">
              <a:solidFill>
                <a:srgbClr val="0070C0"/>
              </a:solidFill>
            </a:endParaRPr>
          </a:p>
          <a:p>
            <a:endParaRPr lang="en-US" altLang="zh-TW" sz="1600" dirty="0">
              <a:solidFill>
                <a:srgbClr val="0070C0"/>
              </a:solidFill>
            </a:endParaRPr>
          </a:p>
          <a:p>
            <a:endParaRPr lang="en-US" altLang="zh-TW" sz="1600" b="1" dirty="0"/>
          </a:p>
          <a:p>
            <a:r>
              <a:rPr lang="en-US" altLang="zh-TW" sz="1600" b="1" dirty="0"/>
              <a:t>B2C</a:t>
            </a:r>
            <a:r>
              <a:rPr lang="zh-TW" altLang="en-US" sz="1600" b="1" dirty="0"/>
              <a:t>（企業對消費者）</a:t>
            </a:r>
            <a:r>
              <a:rPr lang="zh-TW" altLang="en-US" sz="1600" dirty="0"/>
              <a:t>：一些</a:t>
            </a:r>
            <a:r>
              <a:rPr lang="zh-TW" altLang="en-US" sz="1600" dirty="0">
                <a:highlight>
                  <a:srgbClr val="FFFF00"/>
                </a:highlight>
              </a:rPr>
              <a:t>共享經濟</a:t>
            </a:r>
            <a:r>
              <a:rPr lang="zh-TW" altLang="en-US" sz="1600" dirty="0"/>
              <a:t>平台</a:t>
            </a:r>
            <a:r>
              <a:rPr lang="zh-TW" altLang="en-US" sz="1600" dirty="0">
                <a:highlight>
                  <a:srgbClr val="FFFF00"/>
                </a:highlight>
              </a:rPr>
              <a:t>也有</a:t>
            </a:r>
            <a:r>
              <a:rPr lang="en-US" altLang="zh-TW" sz="1600" dirty="0">
                <a:highlight>
                  <a:srgbClr val="FFFF00"/>
                </a:highlight>
              </a:rPr>
              <a:t>B2C</a:t>
            </a:r>
            <a:r>
              <a:rPr lang="zh-TW" altLang="en-US" sz="1600" dirty="0">
                <a:highlight>
                  <a:srgbClr val="FFFF00"/>
                </a:highlight>
              </a:rPr>
              <a:t>的元素，例如</a:t>
            </a:r>
            <a:r>
              <a:rPr lang="zh-TW" altLang="en-US" sz="1600" b="1" dirty="0">
                <a:highlight>
                  <a:srgbClr val="FFFF00"/>
                </a:highlight>
              </a:rPr>
              <a:t>企業可能通過平台向消費者提供租賃</a:t>
            </a:r>
            <a:r>
              <a:rPr lang="zh-TW" altLang="en-US" sz="1600" dirty="0">
                <a:highlight>
                  <a:srgbClr val="FFFF00"/>
                </a:highlight>
              </a:rPr>
              <a:t>或共享服務</a:t>
            </a:r>
            <a:r>
              <a:rPr lang="zh-TW" altLang="en-US" sz="1600" dirty="0"/>
              <a:t>。這種情況</a:t>
            </a:r>
            <a:endParaRPr lang="en-US" altLang="zh-TW" sz="1600" dirty="0"/>
          </a:p>
          <a:p>
            <a:r>
              <a:rPr lang="en-US" altLang="zh-TW" sz="1600" dirty="0"/>
              <a:t>                                               </a:t>
            </a:r>
            <a:r>
              <a:rPr lang="zh-TW" altLang="en-US" sz="1600" dirty="0"/>
              <a:t>下，企業作為供應方，通過</a:t>
            </a:r>
            <a:r>
              <a:rPr lang="zh-TW" altLang="en-US" sz="1600" dirty="0">
                <a:highlight>
                  <a:srgbClr val="FFFF00"/>
                </a:highlight>
              </a:rPr>
              <a:t>共享經濟平台</a:t>
            </a:r>
            <a:r>
              <a:rPr lang="zh-TW" altLang="en-US" sz="1600" dirty="0"/>
              <a:t>提供其資源。</a:t>
            </a:r>
            <a:endParaRPr lang="en-US" altLang="zh-TW" sz="1600" dirty="0"/>
          </a:p>
          <a:p>
            <a:endParaRPr lang="en-US" altLang="zh-TW" sz="1600" dirty="0">
              <a:solidFill>
                <a:srgbClr val="0070C0"/>
              </a:solidFill>
            </a:endParaRPr>
          </a:p>
          <a:p>
            <a:r>
              <a:rPr lang="en-US" altLang="zh-TW" sz="1600" b="1" dirty="0"/>
              <a:t>B2B</a:t>
            </a:r>
            <a:r>
              <a:rPr lang="zh-TW" altLang="en-US" sz="1600" b="1" dirty="0"/>
              <a:t>（企業對企業）</a:t>
            </a:r>
            <a:r>
              <a:rPr lang="zh-TW" altLang="en-US" sz="1600" dirty="0"/>
              <a:t>：     在某些</a:t>
            </a:r>
            <a:r>
              <a:rPr lang="zh-TW" altLang="en-US" sz="1600" dirty="0">
                <a:highlight>
                  <a:srgbClr val="FFFF00"/>
                </a:highlight>
              </a:rPr>
              <a:t>共享經濟平台上</a:t>
            </a:r>
            <a:r>
              <a:rPr lang="zh-TW" altLang="en-US" sz="1600" dirty="0"/>
              <a:t>，</a:t>
            </a:r>
            <a:r>
              <a:rPr lang="zh-TW" altLang="en-US" sz="1600" dirty="0">
                <a:highlight>
                  <a:srgbClr val="FFFF00"/>
                </a:highlight>
              </a:rPr>
              <a:t>企業之間也可能進行資源共享，這屬於</a:t>
            </a:r>
            <a:r>
              <a:rPr lang="en-US" altLang="zh-TW" sz="1600" dirty="0">
                <a:highlight>
                  <a:srgbClr val="FFFF00"/>
                </a:highlight>
              </a:rPr>
              <a:t>B2B</a:t>
            </a:r>
            <a:r>
              <a:rPr lang="zh-TW" altLang="en-US" sz="1600" dirty="0">
                <a:highlight>
                  <a:srgbClr val="FFFF00"/>
                </a:highlight>
              </a:rPr>
              <a:t>範疇</a:t>
            </a:r>
            <a:r>
              <a:rPr lang="zh-TW" altLang="en-US" sz="1600" dirty="0"/>
              <a:t>。例如，共享工作空間（如 </a:t>
            </a:r>
            <a:endParaRPr lang="en-US" altLang="zh-TW" sz="1600" dirty="0"/>
          </a:p>
          <a:p>
            <a:r>
              <a:rPr lang="en-US" altLang="zh-TW" sz="1600" dirty="0"/>
              <a:t>                                                WeWork</a:t>
            </a:r>
            <a:r>
              <a:rPr lang="zh-TW" altLang="en-US" sz="1600" dirty="0"/>
              <a:t>）可以看作是</a:t>
            </a:r>
            <a:r>
              <a:rPr lang="zh-TW" altLang="en-US" sz="1600" dirty="0">
                <a:highlight>
                  <a:srgbClr val="FFFF00"/>
                </a:highlight>
              </a:rPr>
              <a:t>企業之間資源共享</a:t>
            </a:r>
            <a:r>
              <a:rPr lang="zh-TW" altLang="en-US" sz="1600" dirty="0"/>
              <a:t>的一種形式。</a:t>
            </a:r>
            <a:endParaRPr lang="en-US" altLang="zh-TW" sz="1600" dirty="0"/>
          </a:p>
          <a:p>
            <a:endParaRPr lang="en-US" altLang="zh-TW" sz="1600" dirty="0">
              <a:solidFill>
                <a:srgbClr val="0070C0"/>
              </a:solidFill>
            </a:endParaRPr>
          </a:p>
          <a:p>
            <a:endParaRPr lang="en-US" altLang="zh-TW" sz="1600" dirty="0">
              <a:solidFill>
                <a:srgbClr val="0070C0"/>
              </a:solidFill>
            </a:endParaRPr>
          </a:p>
          <a:p>
            <a:r>
              <a:rPr lang="zh-TW" altLang="en-US" sz="1600" dirty="0"/>
              <a:t>         總結來說，</a:t>
            </a:r>
            <a:r>
              <a:rPr lang="zh-TW" altLang="en-US" sz="1600" b="1" dirty="0">
                <a:highlight>
                  <a:srgbClr val="FFFF00"/>
                </a:highlight>
              </a:rPr>
              <a:t>共享經濟最接近</a:t>
            </a:r>
            <a:r>
              <a:rPr lang="en-US" altLang="zh-TW" sz="1600" b="1" dirty="0">
                <a:highlight>
                  <a:srgbClr val="FFFF00"/>
                </a:highlight>
              </a:rPr>
              <a:t>C2C</a:t>
            </a:r>
            <a:r>
              <a:rPr lang="zh-TW" altLang="en-US" sz="1600" b="1" dirty="0">
                <a:highlight>
                  <a:srgbClr val="FFFF00"/>
                </a:highlight>
              </a:rPr>
              <a:t>模式</a:t>
            </a:r>
            <a:r>
              <a:rPr lang="zh-TW" altLang="en-US" sz="1600" dirty="0"/>
              <a:t>，但它</a:t>
            </a:r>
            <a:r>
              <a:rPr lang="zh-TW" altLang="en-US" sz="1600" dirty="0">
                <a:highlight>
                  <a:srgbClr val="FFFF00"/>
                </a:highlight>
              </a:rPr>
              <a:t>也可以涉及</a:t>
            </a:r>
            <a:r>
              <a:rPr lang="en-US" altLang="zh-TW" sz="1600" dirty="0">
                <a:highlight>
                  <a:srgbClr val="FFFF00"/>
                </a:highlight>
              </a:rPr>
              <a:t>B2C</a:t>
            </a:r>
            <a:r>
              <a:rPr lang="zh-TW" altLang="en-US" sz="1600" dirty="0">
                <a:highlight>
                  <a:srgbClr val="FFFF00"/>
                </a:highlight>
              </a:rPr>
              <a:t>和</a:t>
            </a:r>
            <a:r>
              <a:rPr lang="en-US" altLang="zh-TW" sz="1600" dirty="0">
                <a:highlight>
                  <a:srgbClr val="FFFF00"/>
                </a:highlight>
              </a:rPr>
              <a:t>B2B</a:t>
            </a:r>
            <a:r>
              <a:rPr lang="zh-TW" altLang="en-US" sz="1600" dirty="0">
                <a:highlight>
                  <a:srgbClr val="FFFF00"/>
                </a:highlight>
              </a:rPr>
              <a:t>元素</a:t>
            </a:r>
            <a:r>
              <a:rPr lang="zh-TW" altLang="en-US" sz="1600" dirty="0"/>
              <a:t>，</a:t>
            </a:r>
            <a:r>
              <a:rPr lang="zh-TW" altLang="en-US" sz="1600" dirty="0">
                <a:highlight>
                  <a:srgbClr val="FFFF00"/>
                </a:highlight>
              </a:rPr>
              <a:t>具體取決於平台的運營方式和資源的供應方。</a:t>
            </a:r>
            <a:endParaRPr lang="zh-TW" altLang="en-US" dirty="0">
              <a:solidFill>
                <a:srgbClr val="0070C0"/>
              </a:solidFill>
              <a:highlight>
                <a:srgbClr val="FFFF00"/>
              </a:highlight>
            </a:endParaRPr>
          </a:p>
        </p:txBody>
      </p:sp>
      <p:pic>
        <p:nvPicPr>
          <p:cNvPr id="3" name="圖片 2">
            <a:extLst>
              <a:ext uri="{FF2B5EF4-FFF2-40B4-BE49-F238E27FC236}">
                <a16:creationId xmlns:a16="http://schemas.microsoft.com/office/drawing/2014/main" id="{2A901758-D458-4EEA-F97A-AEC2FA18C252}"/>
              </a:ext>
            </a:extLst>
          </p:cNvPr>
          <p:cNvPicPr>
            <a:picLocks noChangeAspect="1"/>
          </p:cNvPicPr>
          <p:nvPr/>
        </p:nvPicPr>
        <p:blipFill>
          <a:blip r:embed="rId3"/>
          <a:srcRect l="962" t="911" r="34505" b="-11634"/>
          <a:stretch>
            <a:fillRect/>
          </a:stretch>
        </p:blipFill>
        <p:spPr>
          <a:xfrm>
            <a:off x="400050" y="2355012"/>
            <a:ext cx="1875023" cy="1793134"/>
          </a:xfrm>
          <a:prstGeom prst="rect">
            <a:avLst/>
          </a:prstGeom>
        </p:spPr>
      </p:pic>
      <p:sp>
        <p:nvSpPr>
          <p:cNvPr id="5" name="文字方塊 4">
            <a:extLst>
              <a:ext uri="{FF2B5EF4-FFF2-40B4-BE49-F238E27FC236}">
                <a16:creationId xmlns:a16="http://schemas.microsoft.com/office/drawing/2014/main" id="{BC880411-546F-3F69-9EA4-5353242947C6}"/>
              </a:ext>
            </a:extLst>
          </p:cNvPr>
          <p:cNvSpPr txBox="1"/>
          <p:nvPr/>
        </p:nvSpPr>
        <p:spPr>
          <a:xfrm>
            <a:off x="2361339" y="2651414"/>
            <a:ext cx="3875559" cy="1246495"/>
          </a:xfrm>
          <a:prstGeom prst="rect">
            <a:avLst/>
          </a:prstGeom>
          <a:noFill/>
        </p:spPr>
        <p:txBody>
          <a:bodyPr wrap="square">
            <a:spAutoFit/>
          </a:bodyPr>
          <a:lstStyle/>
          <a:p>
            <a:r>
              <a:rPr lang="zh-TW" altLang="en-US" sz="1500" dirty="0"/>
              <a:t>在</a:t>
            </a:r>
            <a:r>
              <a:rPr lang="en-US" altLang="zh-TW" sz="1500" dirty="0" err="1"/>
              <a:t>Airb&amp;b</a:t>
            </a:r>
            <a:r>
              <a:rPr lang="en-US" altLang="zh-TW" sz="1500" dirty="0"/>
              <a:t> </a:t>
            </a:r>
            <a:r>
              <a:rPr lang="zh-TW" altLang="en-US" sz="1500" dirty="0"/>
              <a:t>找到一間</a:t>
            </a:r>
            <a:r>
              <a:rPr lang="en-US" altLang="zh-TW" sz="1500" dirty="0"/>
              <a:t>off grid </a:t>
            </a:r>
            <a:r>
              <a:rPr lang="zh-TW" altLang="en-US" sz="1500" dirty="0"/>
              <a:t>的房子 有三間臥室。</a:t>
            </a:r>
            <a:endParaRPr lang="en-US" altLang="zh-TW" sz="1500" dirty="0"/>
          </a:p>
          <a:p>
            <a:endParaRPr lang="en-US" altLang="zh-TW" sz="1500" dirty="0"/>
          </a:p>
          <a:p>
            <a:r>
              <a:rPr lang="zh-TW" altLang="en-US" sz="1500" dirty="0"/>
              <a:t>約</a:t>
            </a:r>
            <a:r>
              <a:rPr lang="en-US" altLang="zh-TW" sz="1500" dirty="0"/>
              <a:t>590 </a:t>
            </a:r>
            <a:r>
              <a:rPr lang="zh-TW" altLang="en-US" sz="1500" dirty="0"/>
              <a:t>英里 或</a:t>
            </a:r>
            <a:r>
              <a:rPr lang="en-US" altLang="zh-TW" sz="1500" dirty="0"/>
              <a:t>950 </a:t>
            </a:r>
            <a:r>
              <a:rPr lang="zh-TW" altLang="en-US" sz="1500" dirty="0"/>
              <a:t>公里 開車九小時。 這裡是一片沙漠景觀。</a:t>
            </a:r>
          </a:p>
        </p:txBody>
      </p:sp>
      <p:pic>
        <p:nvPicPr>
          <p:cNvPr id="6" name="圖片 5">
            <a:extLst>
              <a:ext uri="{FF2B5EF4-FFF2-40B4-BE49-F238E27FC236}">
                <a16:creationId xmlns:a16="http://schemas.microsoft.com/office/drawing/2014/main" id="{024E71FD-DBC7-21CB-E08D-2B1813E12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631" y="2453636"/>
            <a:ext cx="1463871" cy="1950728"/>
          </a:xfrm>
          <a:prstGeom prst="rect">
            <a:avLst/>
          </a:prstGeom>
        </p:spPr>
      </p:pic>
      <p:sp>
        <p:nvSpPr>
          <p:cNvPr id="8" name="文字方塊 7">
            <a:extLst>
              <a:ext uri="{FF2B5EF4-FFF2-40B4-BE49-F238E27FC236}">
                <a16:creationId xmlns:a16="http://schemas.microsoft.com/office/drawing/2014/main" id="{3C088D82-C0C8-A34C-15EE-CFDA7E97E865}"/>
              </a:ext>
            </a:extLst>
          </p:cNvPr>
          <p:cNvSpPr txBox="1"/>
          <p:nvPr/>
        </p:nvSpPr>
        <p:spPr>
          <a:xfrm>
            <a:off x="7784767" y="2574920"/>
            <a:ext cx="3873293" cy="1708160"/>
          </a:xfrm>
          <a:prstGeom prst="rect">
            <a:avLst/>
          </a:prstGeom>
          <a:noFill/>
        </p:spPr>
        <p:txBody>
          <a:bodyPr wrap="square">
            <a:spAutoFit/>
          </a:bodyPr>
          <a:lstStyle/>
          <a:p>
            <a:r>
              <a:rPr lang="zh-TW" altLang="en-US" sz="1500" dirty="0"/>
              <a:t>這裡完全沒有 </a:t>
            </a:r>
            <a:r>
              <a:rPr lang="en-US" altLang="zh-TW" sz="1500" dirty="0"/>
              <a:t>light pollution!</a:t>
            </a:r>
          </a:p>
          <a:p>
            <a:endParaRPr lang="en-US" altLang="zh-TW" sz="1500" dirty="0"/>
          </a:p>
          <a:p>
            <a:r>
              <a:rPr lang="zh-TW" altLang="en-US" sz="1500" dirty="0"/>
              <a:t>電力就靠太陽能 </a:t>
            </a:r>
            <a:r>
              <a:rPr lang="en-US" altLang="zh-TW" sz="1500" dirty="0"/>
              <a:t>+ </a:t>
            </a:r>
            <a:r>
              <a:rPr lang="zh-TW" altLang="en-US" sz="1500" dirty="0"/>
              <a:t>備用發電機， 前後左右看不見鄰居的燈。</a:t>
            </a:r>
            <a:endParaRPr lang="en-US" altLang="zh-TW" sz="1500" dirty="0"/>
          </a:p>
          <a:p>
            <a:endParaRPr lang="en-US" altLang="zh-TW" sz="1500" dirty="0"/>
          </a:p>
          <a:p>
            <a:r>
              <a:rPr lang="zh-TW" altLang="en-US" sz="1500" dirty="0"/>
              <a:t>要到這裡 須要開一段碎石山路 僅有兩英哩 但要耗時三十分鐘。</a:t>
            </a:r>
          </a:p>
        </p:txBody>
      </p:sp>
    </p:spTree>
    <p:extLst>
      <p:ext uri="{BB962C8B-B14F-4D97-AF65-F5344CB8AC3E}">
        <p14:creationId xmlns:p14="http://schemas.microsoft.com/office/powerpoint/2010/main" val="3341214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AEB0E2E-9A99-419E-BC7C-C2BE9C5E8BA8}"/>
              </a:ext>
            </a:extLst>
          </p:cNvPr>
          <p:cNvSpPr>
            <a:spLocks noGrp="1" noChangeArrowheads="1"/>
          </p:cNvSpPr>
          <p:nvPr>
            <p:ph type="title" idx="4294967295"/>
          </p:nvPr>
        </p:nvSpPr>
        <p:spPr>
          <a:xfrm>
            <a:off x="0" y="12604"/>
            <a:ext cx="11988800" cy="673099"/>
          </a:xfrm>
          <a:solidFill>
            <a:srgbClr val="08045C"/>
          </a:solidFill>
        </p:spPr>
        <p:txBody>
          <a:bodyPr>
            <a:normAutofit fontScale="90000"/>
          </a:bodyPr>
          <a:lstStyle/>
          <a:p>
            <a:pPr eaLnBrk="1" hangingPunct="1">
              <a:defRPr/>
            </a:pPr>
            <a:r>
              <a:rPr lang="zh-TW" altLang="en-US" sz="2200" dirty="0">
                <a:solidFill>
                  <a:schemeClr val="bg1"/>
                </a:solidFill>
                <a:ea typeface="新細明體" panose="02020500000000000000" pitchFamily="18" charset="-120"/>
              </a:rPr>
              <a:t>共享經濟</a:t>
            </a:r>
            <a:r>
              <a:rPr lang="en-US" altLang="zh-TW" sz="2200" dirty="0">
                <a:solidFill>
                  <a:schemeClr val="bg1"/>
                </a:solidFill>
                <a:ea typeface="新細明體" panose="02020500000000000000" pitchFamily="18" charset="-120"/>
              </a:rPr>
              <a:t>: Consumer-to-Consumer (C2C</a:t>
            </a:r>
            <a:r>
              <a:rPr lang="zh-TW" altLang="en-US" sz="2200" dirty="0">
                <a:solidFill>
                  <a:schemeClr val="bg1"/>
                </a:solidFill>
                <a:ea typeface="新細明體" panose="02020500000000000000" pitchFamily="18" charset="-120"/>
              </a:rPr>
              <a:t> </a:t>
            </a:r>
            <a:r>
              <a:rPr lang="en-US" altLang="zh-TW" sz="2200" dirty="0">
                <a:solidFill>
                  <a:schemeClr val="bg1"/>
                </a:solidFill>
                <a:ea typeface="新細明體" panose="02020500000000000000" pitchFamily="18" charset="-120"/>
              </a:rPr>
              <a:t>)</a:t>
            </a:r>
            <a:br>
              <a:rPr lang="en-US" altLang="zh-TW" sz="2200" dirty="0">
                <a:solidFill>
                  <a:schemeClr val="bg1"/>
                </a:solidFill>
                <a:ea typeface="新細明體" panose="02020500000000000000" pitchFamily="18" charset="-120"/>
              </a:rPr>
            </a:br>
            <a:r>
              <a:rPr lang="zh-TW" altLang="zh-TW" sz="2200" dirty="0">
                <a:solidFill>
                  <a:schemeClr val="bg1"/>
                </a:solidFill>
                <a:ea typeface="新細明體" panose="02020500000000000000" pitchFamily="18" charset="-120"/>
              </a:rPr>
              <a:t>中國大陸的</a:t>
            </a:r>
            <a:r>
              <a:rPr lang="zh-TW" altLang="en-US" sz="2200" dirty="0">
                <a:solidFill>
                  <a:schemeClr val="bg1"/>
                </a:solidFill>
                <a:ea typeface="新細明體" panose="02020500000000000000" pitchFamily="18" charset="-120"/>
              </a:rPr>
              <a:t>「</a:t>
            </a:r>
            <a:r>
              <a:rPr lang="zh-TW" altLang="zh-TW" sz="2200" dirty="0">
                <a:solidFill>
                  <a:schemeClr val="bg1"/>
                </a:solidFill>
                <a:ea typeface="新細明體" panose="02020500000000000000" pitchFamily="18" charset="-120"/>
              </a:rPr>
              <a:t>滴滴出行</a:t>
            </a:r>
            <a:r>
              <a:rPr lang="zh-TW" altLang="en-US" sz="2200" dirty="0">
                <a:solidFill>
                  <a:schemeClr val="bg1"/>
                </a:solidFill>
                <a:ea typeface="新細明體" panose="02020500000000000000" pitchFamily="18" charset="-120"/>
              </a:rPr>
              <a:t>」</a:t>
            </a:r>
            <a:r>
              <a:rPr lang="en-US" altLang="zh-TW" sz="2200" dirty="0">
                <a:solidFill>
                  <a:schemeClr val="bg1"/>
                </a:solidFill>
                <a:ea typeface="新細明體" panose="02020500000000000000" pitchFamily="18" charset="-120"/>
              </a:rPr>
              <a:t> </a:t>
            </a:r>
          </a:p>
        </p:txBody>
      </p:sp>
      <p:sp>
        <p:nvSpPr>
          <p:cNvPr id="153603" name="Rectangle 3">
            <a:extLst>
              <a:ext uri="{FF2B5EF4-FFF2-40B4-BE49-F238E27FC236}">
                <a16:creationId xmlns:a16="http://schemas.microsoft.com/office/drawing/2014/main" id="{1842C590-38D8-4BA9-B88D-F901BD750935}"/>
              </a:ext>
            </a:extLst>
          </p:cNvPr>
          <p:cNvSpPr>
            <a:spLocks noGrp="1" noChangeArrowheads="1"/>
          </p:cNvSpPr>
          <p:nvPr>
            <p:ph idx="4294967295"/>
          </p:nvPr>
        </p:nvSpPr>
        <p:spPr>
          <a:xfrm>
            <a:off x="400050" y="914400"/>
            <a:ext cx="11344275" cy="5727700"/>
          </a:xfrm>
        </p:spPr>
        <p:txBody>
          <a:bodyPr>
            <a:normAutofit/>
          </a:bodyPr>
          <a:lstStyle/>
          <a:p>
            <a:pPr marL="0" indent="0">
              <a:buNone/>
              <a:defRPr/>
            </a:pPr>
            <a:r>
              <a:rPr lang="zh-TW" altLang="en-US" sz="2000" b="1" dirty="0">
                <a:ea typeface="新細明體" panose="02020500000000000000" pitchFamily="18" charset="-120"/>
              </a:rPr>
              <a:t> </a:t>
            </a:r>
            <a:endParaRPr lang="zh-TW" altLang="en-US" sz="2000" b="1" dirty="0">
              <a:highlight>
                <a:srgbClr val="00FF00"/>
              </a:highlight>
              <a:ea typeface="新細明體" panose="02020500000000000000" pitchFamily="18" charset="-120"/>
            </a:endParaRPr>
          </a:p>
          <a:p>
            <a:pPr marL="0" indent="0">
              <a:buNone/>
              <a:defRPr/>
            </a:pPr>
            <a:r>
              <a:rPr lang="zh-TW" altLang="en-US" sz="1800" b="1" dirty="0">
                <a:ea typeface="新細明體" panose="02020500000000000000" pitchFamily="18" charset="-120"/>
              </a:rPr>
              <a:t>        </a:t>
            </a:r>
            <a:endParaRPr lang="en-US" altLang="zh-TW" sz="1800" b="1" dirty="0">
              <a:ea typeface="新細明體" panose="02020500000000000000" pitchFamily="18" charset="-120"/>
            </a:endParaRPr>
          </a:p>
          <a:p>
            <a:pPr lvl="1">
              <a:spcAft>
                <a:spcPts val="1200"/>
              </a:spcAft>
              <a:buNone/>
              <a:defRPr/>
            </a:pPr>
            <a:endParaRPr lang="en-US" altLang="zh-TW" sz="2000" dirty="0">
              <a:solidFill>
                <a:schemeClr val="tx2"/>
              </a:solidFill>
              <a:ea typeface="新細明體" panose="02020500000000000000" pitchFamily="18" charset="-120"/>
            </a:endParaRPr>
          </a:p>
          <a:p>
            <a:pPr lvl="1">
              <a:spcAft>
                <a:spcPts val="1200"/>
              </a:spcAft>
              <a:defRPr/>
            </a:pPr>
            <a:endParaRPr lang="en-US" altLang="zh-TW" sz="2000" dirty="0">
              <a:solidFill>
                <a:schemeClr val="tx2"/>
              </a:solidFill>
              <a:ea typeface="新細明體" panose="02020500000000000000" pitchFamily="18" charset="-120"/>
            </a:endParaRPr>
          </a:p>
          <a:p>
            <a:pPr>
              <a:spcAft>
                <a:spcPts val="1200"/>
              </a:spcAft>
              <a:defRPr/>
            </a:pPr>
            <a:endParaRPr lang="en-US" altLang="zh-TW" sz="2400" dirty="0">
              <a:ea typeface="新細明體" panose="02020500000000000000" pitchFamily="18" charset="-120"/>
            </a:endParaRPr>
          </a:p>
          <a:p>
            <a:pPr eaLnBrk="1" hangingPunct="1">
              <a:buFont typeface="Wingdings" panose="05000000000000000000" pitchFamily="2" charset="2"/>
              <a:buNone/>
              <a:defRPr/>
            </a:pPr>
            <a:endParaRPr lang="zh-TW" altLang="en-US" sz="2400" dirty="0">
              <a:ea typeface="新細明體" panose="02020500000000000000" pitchFamily="18" charset="-120"/>
            </a:endParaRPr>
          </a:p>
        </p:txBody>
      </p:sp>
      <p:sp>
        <p:nvSpPr>
          <p:cNvPr id="2" name="文字方塊 1">
            <a:extLst>
              <a:ext uri="{FF2B5EF4-FFF2-40B4-BE49-F238E27FC236}">
                <a16:creationId xmlns:a16="http://schemas.microsoft.com/office/drawing/2014/main" id="{67FCA6C5-A283-C88F-073A-92894C88264F}"/>
              </a:ext>
            </a:extLst>
          </p:cNvPr>
          <p:cNvSpPr txBox="1"/>
          <p:nvPr/>
        </p:nvSpPr>
        <p:spPr>
          <a:xfrm>
            <a:off x="202301" y="923544"/>
            <a:ext cx="5274955" cy="4755148"/>
          </a:xfrm>
          <a:prstGeom prst="rect">
            <a:avLst/>
          </a:prstGeom>
          <a:noFill/>
        </p:spPr>
        <p:txBody>
          <a:bodyPr wrap="square" rtlCol="0">
            <a:spAutoFit/>
          </a:bodyPr>
          <a:lstStyle/>
          <a:p>
            <a:r>
              <a:rPr lang="zh-TW" altLang="en-US" dirty="0">
                <a:solidFill>
                  <a:srgbClr val="0070C0"/>
                </a:solidFill>
              </a:rPr>
              <a:t> </a:t>
            </a:r>
            <a:endParaRPr lang="en-US" altLang="zh-TW" dirty="0">
              <a:solidFill>
                <a:srgbClr val="0070C0"/>
              </a:solidFill>
            </a:endParaRPr>
          </a:p>
          <a:p>
            <a:r>
              <a:rPr lang="zh-TW" altLang="en-US" b="1" dirty="0"/>
              <a:t>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中國大陸的</a:t>
            </a:r>
            <a:r>
              <a:rPr lang="zh-TW" altLang="en-US"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滴滴出行</a:t>
            </a:r>
            <a:r>
              <a:rPr lang="zh-TW" altLang="en-US"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主要屬於 </a:t>
            </a:r>
            <a:r>
              <a:rPr lang="en-US"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B2C</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（企業對消費者）</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商業模式，同時也具有一些 </a:t>
            </a:r>
            <a:r>
              <a:rPr lang="en-US"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C2C</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（消費者對消費者）</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的特徵。</a:t>
            </a:r>
            <a:endPar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r>
              <a:rPr lang="en-US"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B2C</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模式</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滴滴出行平臺上有很多專業司機或租車公司與</a:t>
            </a:r>
            <a:r>
              <a:rPr lang="en-US"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p>
          <a:p>
            <a:pPr lvl="0">
              <a:tabLst>
                <a:tab pos="457200" algn="l"/>
              </a:tabLst>
            </a:pPr>
            <a:r>
              <a:rPr lang="en-US" altLang="zh-TW" sz="1500" kern="1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消費者之間的交易</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，這種情況下，滴滴出行作</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 </a:t>
            </a:r>
          </a:p>
          <a:p>
            <a:pPr lvl="0">
              <a:tabLst>
                <a:tab pos="457200" algn="l"/>
              </a:tabLst>
            </a:pPr>
            <a:r>
              <a:rPr lang="en-US" altLang="zh-TW" sz="1500" kern="1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為企業，提供打車、專車等服務給消費者。因</a:t>
            </a:r>
            <a:endPar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lvl="0">
              <a:tabLst>
                <a:tab pos="457200" algn="l"/>
              </a:tabLst>
            </a:pPr>
            <a:r>
              <a:rPr lang="en-US" altLang="zh-TW" sz="1500" kern="1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此，這是一個典型的</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B2C</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模式。</a:t>
            </a:r>
            <a:endPar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endPar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AutoNum type="arabicPeriod" startAt="2"/>
              <a:tabLst>
                <a:tab pos="457200" algn="l"/>
              </a:tabLst>
            </a:pPr>
            <a:r>
              <a:rPr lang="en-US"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C2C</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模式</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：滴滴出行也允許非職業司機通過平臺接單，這</a:t>
            </a:r>
            <a:endPar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lvl="0">
              <a:tabLst>
                <a:tab pos="457200" algn="l"/>
              </a:tabLst>
            </a:pP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種情況下，個人車主（消費者）通過平臺向其</a:t>
            </a:r>
            <a:endPar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lvl="0">
              <a:tabLst>
                <a:tab pos="457200" algn="l"/>
              </a:tabLst>
            </a:pPr>
            <a:r>
              <a:rPr lang="en-US" altLang="zh-TW" sz="1500" kern="1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他消費者提供服務，這屬於</a:t>
            </a: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C2C</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模式。</a:t>
            </a:r>
            <a:endPar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endPar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綜上，滴滴出行</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同時涉及</a:t>
            </a:r>
            <a:r>
              <a:rPr lang="en-US"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B2C</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和</a:t>
            </a:r>
            <a:r>
              <a:rPr lang="en-US"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C2C</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兩種模式，但從整體運營來看，它主要以</a:t>
            </a:r>
            <a:r>
              <a:rPr lang="en-US"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B2C</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為主。</a:t>
            </a:r>
          </a:p>
          <a:p>
            <a:endParaRPr lang="en-US" altLang="zh-TW" dirty="0">
              <a:highlight>
                <a:srgbClr val="FFFF00"/>
              </a:highlight>
            </a:endParaRPr>
          </a:p>
          <a:p>
            <a:endParaRPr lang="en-US" altLang="zh-TW" dirty="0">
              <a:highlight>
                <a:srgbClr val="FFFF00"/>
              </a:highlight>
            </a:endParaRPr>
          </a:p>
          <a:p>
            <a:endParaRPr lang="en-US" altLang="zh-TW" dirty="0">
              <a:solidFill>
                <a:srgbClr val="0070C0"/>
              </a:solidFill>
              <a:highlight>
                <a:srgbClr val="FFFF00"/>
              </a:highlight>
            </a:endParaRPr>
          </a:p>
          <a:p>
            <a:endParaRPr lang="zh-TW" altLang="en-US" dirty="0">
              <a:solidFill>
                <a:srgbClr val="0070C0"/>
              </a:solidFill>
              <a:highlight>
                <a:srgbClr val="FFFF00"/>
              </a:highlight>
            </a:endParaRPr>
          </a:p>
        </p:txBody>
      </p:sp>
      <p:pic>
        <p:nvPicPr>
          <p:cNvPr id="4" name="圖片 3">
            <a:extLst>
              <a:ext uri="{FF2B5EF4-FFF2-40B4-BE49-F238E27FC236}">
                <a16:creationId xmlns:a16="http://schemas.microsoft.com/office/drawing/2014/main" id="{26FC4BB1-2451-80D7-820A-1E42F1D3D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198" y="12604"/>
            <a:ext cx="3085561" cy="6858000"/>
          </a:xfrm>
          <a:prstGeom prst="rect">
            <a:avLst/>
          </a:prstGeom>
        </p:spPr>
      </p:pic>
      <p:pic>
        <p:nvPicPr>
          <p:cNvPr id="5" name="圖片 4">
            <a:extLst>
              <a:ext uri="{FF2B5EF4-FFF2-40B4-BE49-F238E27FC236}">
                <a16:creationId xmlns:a16="http://schemas.microsoft.com/office/drawing/2014/main" id="{6A6E5AA9-7ABF-9251-8467-A668CF61E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8702" y="12604"/>
            <a:ext cx="3085561" cy="6858000"/>
          </a:xfrm>
          <a:prstGeom prst="rect">
            <a:avLst/>
          </a:prstGeom>
        </p:spPr>
      </p:pic>
    </p:spTree>
    <p:extLst>
      <p:ext uri="{BB962C8B-B14F-4D97-AF65-F5344CB8AC3E}">
        <p14:creationId xmlns:p14="http://schemas.microsoft.com/office/powerpoint/2010/main" val="292421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802368"/>
          </a:xfrm>
        </p:spPr>
        <p:txBody>
          <a:bodyPr>
            <a:normAutofit/>
          </a:bodyPr>
          <a:lstStyle/>
          <a:p>
            <a:r>
              <a:rPr lang="zh-TW" altLang="en-US" sz="2800" dirty="0">
                <a:solidFill>
                  <a:srgbClr val="003399"/>
                </a:solidFill>
              </a:rPr>
              <a:t>電子商務的類型 </a:t>
            </a:r>
            <a:r>
              <a:rPr lang="en-US" altLang="zh-TW" sz="2800" dirty="0">
                <a:solidFill>
                  <a:srgbClr val="003399"/>
                </a:solidFill>
              </a:rPr>
              <a:t>(</a:t>
            </a:r>
            <a:r>
              <a:rPr lang="zh-TW" altLang="en-US" sz="2800" dirty="0">
                <a:solidFill>
                  <a:srgbClr val="003399"/>
                </a:solidFill>
              </a:rPr>
              <a:t>續</a:t>
            </a:r>
            <a:r>
              <a:rPr lang="en-US" altLang="zh-TW" sz="2800" dirty="0">
                <a:solidFill>
                  <a:srgbClr val="003399"/>
                </a:solidFill>
              </a:rPr>
              <a:t>)</a:t>
            </a:r>
            <a:endParaRPr lang="zh-TW" altLang="en-US" sz="2800" dirty="0">
              <a:solidFill>
                <a:srgbClr val="003399"/>
              </a:solidFill>
            </a:endParaRPr>
          </a:p>
        </p:txBody>
      </p:sp>
      <p:sp>
        <p:nvSpPr>
          <p:cNvPr id="7" name="內容版面配置區 6"/>
          <p:cNvSpPr>
            <a:spLocks noGrp="1"/>
          </p:cNvSpPr>
          <p:nvPr>
            <p:ph idx="1"/>
          </p:nvPr>
        </p:nvSpPr>
        <p:spPr>
          <a:xfrm>
            <a:off x="838200" y="1825625"/>
            <a:ext cx="10515600" cy="1170668"/>
          </a:xfrm>
        </p:spPr>
        <p:txBody>
          <a:bodyPr/>
          <a:lstStyle/>
          <a:p>
            <a:pPr marL="514350" indent="-514350">
              <a:buFont typeface="+mj-lt"/>
              <a:buAutoNum type="arabicPeriod" startAt="4"/>
            </a:pPr>
            <a:r>
              <a:rPr lang="zh-TW" altLang="en-US" sz="2400" b="1" dirty="0">
                <a:solidFill>
                  <a:srgbClr val="003399"/>
                </a:solidFill>
                <a:ea typeface="華康中黑體" pitchFamily="49" charset="-120"/>
              </a:rPr>
              <a:t>消費者對企業 </a:t>
            </a:r>
            <a:r>
              <a:rPr lang="en-US" altLang="zh-TW" sz="2400" b="1" dirty="0">
                <a:solidFill>
                  <a:srgbClr val="003399"/>
                </a:solidFill>
                <a:ea typeface="華康中黑體" pitchFamily="49" charset="-120"/>
              </a:rPr>
              <a:t>(C to B)</a:t>
            </a:r>
          </a:p>
          <a:p>
            <a:pPr lvl="1"/>
            <a:r>
              <a:rPr lang="zh-TW" altLang="en-US" b="1" dirty="0">
                <a:solidFill>
                  <a:srgbClr val="003399"/>
                </a:solidFill>
                <a:ea typeface="華康中黑體" pitchFamily="49" charset="-120"/>
              </a:rPr>
              <a:t>指的是消費者對企業，先串連許多消費者 </a:t>
            </a:r>
            <a:r>
              <a:rPr lang="en-US" altLang="zh-TW" b="1" dirty="0">
                <a:solidFill>
                  <a:srgbClr val="003399"/>
                </a:solidFill>
                <a:ea typeface="華康中黑體" pitchFamily="49" charset="-120"/>
              </a:rPr>
              <a:t>(C) </a:t>
            </a:r>
            <a:r>
              <a:rPr lang="zh-TW" altLang="en-US" b="1" dirty="0">
                <a:solidFill>
                  <a:srgbClr val="003399"/>
                </a:solidFill>
                <a:ea typeface="華康中黑體" pitchFamily="49" charset="-120"/>
              </a:rPr>
              <a:t>來與企業 </a:t>
            </a:r>
            <a:r>
              <a:rPr lang="en-US" altLang="zh-TW" b="1" dirty="0">
                <a:solidFill>
                  <a:srgbClr val="003399"/>
                </a:solidFill>
                <a:ea typeface="華康中黑體" pitchFamily="49" charset="-120"/>
              </a:rPr>
              <a:t>(B) </a:t>
            </a:r>
            <a:r>
              <a:rPr lang="zh-TW" altLang="en-US" b="1" dirty="0">
                <a:solidFill>
                  <a:srgbClr val="003399"/>
                </a:solidFill>
                <a:ea typeface="華康中黑體" pitchFamily="49" charset="-120"/>
              </a:rPr>
              <a:t>進行交易的合購行為 </a:t>
            </a:r>
            <a:r>
              <a:rPr lang="en-US" altLang="zh-TW" b="1" dirty="0">
                <a:solidFill>
                  <a:srgbClr val="003399"/>
                </a:solidFill>
                <a:ea typeface="華康中黑體" pitchFamily="49" charset="-120"/>
              </a:rPr>
              <a:t>(C to B)</a:t>
            </a:r>
            <a:endParaRPr lang="zh-TW" altLang="en-US" dirty="0">
              <a:solidFill>
                <a:srgbClr val="003399"/>
              </a:solidFill>
            </a:endParaRPr>
          </a:p>
        </p:txBody>
      </p:sp>
    </p:spTree>
    <p:extLst>
      <p:ext uri="{BB962C8B-B14F-4D97-AF65-F5344CB8AC3E}">
        <p14:creationId xmlns:p14="http://schemas.microsoft.com/office/powerpoint/2010/main" val="1369009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62063EF-8753-4C6A-9182-B0C28C75A984}"/>
              </a:ext>
            </a:extLst>
          </p:cNvPr>
          <p:cNvSpPr>
            <a:spLocks noGrp="1" noChangeArrowheads="1"/>
          </p:cNvSpPr>
          <p:nvPr>
            <p:ph type="title"/>
          </p:nvPr>
        </p:nvSpPr>
        <p:spPr>
          <a:xfrm>
            <a:off x="17780" y="17456"/>
            <a:ext cx="11780520" cy="810277"/>
          </a:xfrm>
          <a:solidFill>
            <a:srgbClr val="08045C"/>
          </a:solidFill>
        </p:spPr>
        <p:txBody>
          <a:bodyPr>
            <a:normAutofit/>
          </a:bodyPr>
          <a:lstStyle/>
          <a:p>
            <a:r>
              <a:rPr lang="en-US" altLang="zh-TW" sz="3200" dirty="0">
                <a:solidFill>
                  <a:schemeClr val="bg1"/>
                </a:solidFill>
                <a:ea typeface="新細明體" panose="02020500000000000000" pitchFamily="18" charset="-120"/>
              </a:rPr>
              <a:t>            </a:t>
            </a:r>
            <a:r>
              <a:rPr lang="zh-TW" altLang="en-US" sz="32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Classified by nature of market relationship (</a:t>
            </a:r>
            <a:r>
              <a:rPr lang="zh-TW" altLang="en-US" sz="2400" dirty="0">
                <a:solidFill>
                  <a:schemeClr val="bg1"/>
                </a:solidFill>
                <a:ea typeface="新細明體" panose="02020500000000000000" pitchFamily="18" charset="-120"/>
              </a:rPr>
              <a:t>依市場關係來區別</a:t>
            </a:r>
            <a:r>
              <a:rPr lang="en-US" altLang="zh-TW" sz="2400" dirty="0">
                <a:solidFill>
                  <a:schemeClr val="bg1"/>
                </a:solidFill>
                <a:ea typeface="新細明體" panose="02020500000000000000" pitchFamily="18" charset="-120"/>
              </a:rPr>
              <a:t>):  </a:t>
            </a:r>
            <a:r>
              <a:rPr lang="zh-TW" altLang="en-US" sz="24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 </a:t>
            </a:r>
            <a:endParaRPr lang="en-US" altLang="zh-TW" sz="3200" dirty="0">
              <a:solidFill>
                <a:schemeClr val="bg1"/>
              </a:solidFill>
              <a:ea typeface="新細明體" panose="02020500000000000000" pitchFamily="18" charset="-120"/>
            </a:endParaRPr>
          </a:p>
        </p:txBody>
      </p:sp>
      <p:sp>
        <p:nvSpPr>
          <p:cNvPr id="55299" name="Rectangle 3">
            <a:extLst>
              <a:ext uri="{FF2B5EF4-FFF2-40B4-BE49-F238E27FC236}">
                <a16:creationId xmlns:a16="http://schemas.microsoft.com/office/drawing/2014/main" id="{126969CC-DFC0-4D57-BB19-5330F62EC8E5}"/>
              </a:ext>
            </a:extLst>
          </p:cNvPr>
          <p:cNvSpPr>
            <a:spLocks noGrp="1" noChangeArrowheads="1"/>
          </p:cNvSpPr>
          <p:nvPr>
            <p:ph idx="1"/>
          </p:nvPr>
        </p:nvSpPr>
        <p:spPr>
          <a:xfrm>
            <a:off x="189781" y="1570008"/>
            <a:ext cx="11669478" cy="5287992"/>
          </a:xfrm>
        </p:spPr>
        <p:txBody>
          <a:bodyPr>
            <a:normAutofit fontScale="85000" lnSpcReduction="20000"/>
          </a:bodyPr>
          <a:lstStyle/>
          <a:p>
            <a:pPr marL="342900" lvl="1" indent="-342900">
              <a:spcAft>
                <a:spcPts val="1200"/>
              </a:spcAft>
              <a:defRPr/>
            </a:pPr>
            <a:r>
              <a:rPr lang="en-US" altLang="zh-TW" sz="2100" dirty="0">
                <a:ea typeface="新細明體" pitchFamily="18" charset="-120"/>
              </a:rPr>
              <a:t>1</a:t>
            </a:r>
            <a:r>
              <a:rPr lang="en-US" altLang="zh-TW" sz="2100" dirty="0">
                <a:highlight>
                  <a:srgbClr val="FFFF00"/>
                </a:highlight>
                <a:ea typeface="新細明體" pitchFamily="18" charset="-120"/>
              </a:rPr>
              <a:t>a</a:t>
            </a:r>
            <a:r>
              <a:rPr lang="en-US" altLang="zh-TW" sz="2100" dirty="0">
                <a:ea typeface="新細明體" pitchFamily="18" charset="-120"/>
              </a:rPr>
              <a:t>. </a:t>
            </a:r>
            <a:r>
              <a:rPr lang="en-US" altLang="zh-TW" sz="2200" dirty="0">
                <a:solidFill>
                  <a:srgbClr val="003399"/>
                </a:solidFill>
                <a:ea typeface="新細明體" pitchFamily="18" charset="-120"/>
              </a:rPr>
              <a:t>Consumer-to-Business  (C2B</a:t>
            </a:r>
            <a:r>
              <a:rPr lang="en-US" altLang="zh-TW" sz="1900" dirty="0">
                <a:solidFill>
                  <a:srgbClr val="003399"/>
                </a:solidFill>
                <a:ea typeface="新細明體" pitchFamily="18" charset="-120"/>
              </a:rPr>
              <a:t>) (</a:t>
            </a:r>
            <a:r>
              <a:rPr lang="zh-TW" altLang="en-US" sz="1900" dirty="0">
                <a:solidFill>
                  <a:srgbClr val="003399"/>
                </a:solidFill>
                <a:highlight>
                  <a:srgbClr val="FFFF00"/>
                </a:highlight>
                <a:ea typeface="新細明體" pitchFamily="18" charset="-120"/>
              </a:rPr>
              <a:t>消費者</a:t>
            </a:r>
            <a:r>
              <a:rPr lang="zh-TW" altLang="en-US" sz="1900" dirty="0">
                <a:solidFill>
                  <a:srgbClr val="003399"/>
                </a:solidFill>
                <a:ea typeface="新細明體" pitchFamily="18" charset="-120"/>
              </a:rPr>
              <a:t>對</a:t>
            </a:r>
            <a:r>
              <a:rPr lang="zh-TW" altLang="en-US" sz="1900" dirty="0">
                <a:solidFill>
                  <a:srgbClr val="003399"/>
                </a:solidFill>
                <a:highlight>
                  <a:srgbClr val="FFFF00"/>
                </a:highlight>
                <a:ea typeface="新細明體" pitchFamily="18" charset="-120"/>
              </a:rPr>
              <a:t>企業</a:t>
            </a:r>
            <a:r>
              <a:rPr lang="en-US" altLang="zh-TW" sz="1900" dirty="0">
                <a:solidFill>
                  <a:srgbClr val="003399"/>
                </a:solidFill>
                <a:ea typeface="新細明體" pitchFamily="18" charset="-120"/>
              </a:rPr>
              <a:t>)</a:t>
            </a:r>
          </a:p>
          <a:p>
            <a:pPr lvl="1">
              <a:spcAft>
                <a:spcPts val="600"/>
              </a:spcAft>
              <a:buNone/>
              <a:defRPr/>
            </a:pPr>
            <a:r>
              <a:rPr lang="zh-TW" altLang="en-US" sz="2900" b="1" dirty="0">
                <a:solidFill>
                  <a:srgbClr val="003399"/>
                </a:solidFill>
                <a:ea typeface="新細明體" pitchFamily="18" charset="-120"/>
              </a:rPr>
              <a:t>      </a:t>
            </a:r>
            <a:r>
              <a:rPr lang="zh-TW" altLang="en-US" sz="1900" b="1" dirty="0">
                <a:solidFill>
                  <a:srgbClr val="003399"/>
                </a:solidFill>
                <a:ea typeface="新細明體" pitchFamily="18" charset="-120"/>
              </a:rPr>
              <a:t>最常出現在社群網站上</a:t>
            </a:r>
            <a:r>
              <a:rPr lang="zh-TW" altLang="en-US" sz="1700" b="1" dirty="0">
                <a:solidFill>
                  <a:srgbClr val="003399"/>
                </a:solidFill>
                <a:ea typeface="華康中黑體" pitchFamily="49" charset="-120"/>
              </a:rPr>
              <a:t>，</a:t>
            </a:r>
            <a:r>
              <a:rPr lang="zh-TW" altLang="en-US" sz="1900" b="1" dirty="0">
                <a:solidFill>
                  <a:srgbClr val="003399"/>
                </a:solidFill>
                <a:ea typeface="新細明體" pitchFamily="18" charset="-120"/>
              </a:rPr>
              <a:t> 常見的如 </a:t>
            </a:r>
            <a:r>
              <a:rPr lang="en-US" altLang="zh-TW" sz="1900" b="1" dirty="0">
                <a:solidFill>
                  <a:srgbClr val="003399"/>
                </a:solidFill>
                <a:ea typeface="新細明體" pitchFamily="18" charset="-120"/>
              </a:rPr>
              <a:t>:</a:t>
            </a:r>
          </a:p>
          <a:p>
            <a:pPr lvl="1">
              <a:spcAft>
                <a:spcPts val="600"/>
              </a:spcAft>
              <a:buNone/>
              <a:defRPr/>
            </a:pPr>
            <a:endParaRPr lang="en-US" altLang="zh-TW" sz="1900" b="1" dirty="0">
              <a:ea typeface="新細明體" pitchFamily="18" charset="-120"/>
            </a:endParaRPr>
          </a:p>
          <a:p>
            <a:pPr lvl="1">
              <a:spcAft>
                <a:spcPts val="600"/>
              </a:spcAft>
              <a:buNone/>
              <a:defRPr/>
            </a:pPr>
            <a:r>
              <a:rPr lang="en-US" altLang="zh-TW" sz="1900" b="1" dirty="0">
                <a:ea typeface="新細明體" pitchFamily="18" charset="-120"/>
              </a:rPr>
              <a:t> A. </a:t>
            </a:r>
            <a:r>
              <a:rPr lang="zh-TW" altLang="en-US" sz="1900" b="1" dirty="0">
                <a:solidFill>
                  <a:srgbClr val="003399"/>
                </a:solidFill>
                <a:highlight>
                  <a:srgbClr val="FFFF00"/>
                </a:highlight>
                <a:ea typeface="新細明體" pitchFamily="18" charset="-120"/>
              </a:rPr>
              <a:t>集體採購 </a:t>
            </a:r>
            <a:r>
              <a:rPr lang="en-US" altLang="zh-TW" sz="1900" b="1" dirty="0">
                <a:solidFill>
                  <a:srgbClr val="003399"/>
                </a:solidFill>
                <a:highlight>
                  <a:srgbClr val="FFFF00"/>
                </a:highlight>
                <a:ea typeface="新細明體" pitchFamily="18" charset="-120"/>
              </a:rPr>
              <a:t>(</a:t>
            </a:r>
            <a:r>
              <a:rPr lang="en-US" altLang="zh-TW" sz="1900" b="1" dirty="0">
                <a:solidFill>
                  <a:srgbClr val="003399"/>
                </a:solidFill>
                <a:ea typeface="新細明體" pitchFamily="18" charset="-120"/>
              </a:rPr>
              <a:t> D</a:t>
            </a:r>
            <a:r>
              <a:rPr lang="en-US" altLang="zh-TW" sz="1900" b="1" dirty="0">
                <a:solidFill>
                  <a:srgbClr val="003399"/>
                </a:solidFill>
                <a:highlight>
                  <a:srgbClr val="FFFF00"/>
                </a:highlight>
                <a:ea typeface="新細明體" pitchFamily="18" charset="-120"/>
              </a:rPr>
              <a:t>emand</a:t>
            </a:r>
            <a:r>
              <a:rPr lang="en-US" altLang="zh-TW" sz="1900" b="1" dirty="0">
                <a:solidFill>
                  <a:srgbClr val="003399"/>
                </a:solidFill>
                <a:ea typeface="新細明體" pitchFamily="18" charset="-120"/>
              </a:rPr>
              <a:t> </a:t>
            </a:r>
            <a:r>
              <a:rPr lang="en-US" altLang="zh-TW" sz="1900" b="1" dirty="0">
                <a:solidFill>
                  <a:srgbClr val="003399"/>
                </a:solidFill>
                <a:highlight>
                  <a:srgbClr val="FFFF00"/>
                </a:highlight>
                <a:ea typeface="新細明體" pitchFamily="18" charset="-120"/>
              </a:rPr>
              <a:t>Aggregators )</a:t>
            </a:r>
            <a:r>
              <a:rPr lang="zh-TW" altLang="en-US" sz="1900" b="1" dirty="0">
                <a:solidFill>
                  <a:srgbClr val="003399"/>
                </a:solidFill>
                <a:highlight>
                  <a:srgbClr val="FFFF00"/>
                </a:highlight>
                <a:ea typeface="新細明體" pitchFamily="18" charset="-120"/>
              </a:rPr>
              <a:t> </a:t>
            </a:r>
            <a:r>
              <a:rPr lang="zh-TW" altLang="en-US" sz="1700" b="1" dirty="0">
                <a:solidFill>
                  <a:srgbClr val="003399"/>
                </a:solidFill>
                <a:ea typeface="華康中黑體" pitchFamily="49" charset="-120"/>
              </a:rPr>
              <a:t>，</a:t>
            </a:r>
            <a:r>
              <a:rPr lang="zh-TW" altLang="en-US" sz="1900" b="1" dirty="0">
                <a:solidFill>
                  <a:srgbClr val="003399"/>
                </a:solidFill>
                <a:highlight>
                  <a:srgbClr val="FFFF00"/>
                </a:highlight>
                <a:ea typeface="新細明體" pitchFamily="18" charset="-120"/>
              </a:rPr>
              <a:t>如愛合購</a:t>
            </a:r>
            <a:r>
              <a:rPr lang="en-US" altLang="zh-TW" sz="1900" b="1" dirty="0">
                <a:solidFill>
                  <a:srgbClr val="003399"/>
                </a:solidFill>
                <a:highlight>
                  <a:srgbClr val="FFFF00"/>
                </a:highlight>
                <a:ea typeface="新細明體" pitchFamily="18" charset="-120"/>
              </a:rPr>
              <a:t>(</a:t>
            </a:r>
            <a:r>
              <a:rPr lang="zh-TW" altLang="en-US" sz="1900" b="1" dirty="0">
                <a:solidFill>
                  <a:srgbClr val="003399"/>
                </a:solidFill>
                <a:highlight>
                  <a:srgbClr val="FFFF00"/>
                </a:highlight>
                <a:ea typeface="新細明體" pitchFamily="18" charset="-120"/>
              </a:rPr>
              <a:t> </a:t>
            </a:r>
            <a:r>
              <a:rPr lang="en-US" altLang="zh-TW" sz="1900" b="1" dirty="0">
                <a:solidFill>
                  <a:srgbClr val="003399"/>
                </a:solidFill>
                <a:ea typeface="新細明體" pitchFamily="18" charset="-120"/>
              </a:rPr>
              <a:t>ihergo.com)</a:t>
            </a:r>
          </a:p>
          <a:p>
            <a:pPr lvl="1">
              <a:spcAft>
                <a:spcPts val="600"/>
              </a:spcAft>
              <a:buNone/>
              <a:defRPr/>
            </a:pPr>
            <a:r>
              <a:rPr lang="en-US" altLang="zh-TW" sz="1900" b="1" dirty="0">
                <a:ea typeface="新細明體" pitchFamily="18" charset="-120"/>
              </a:rPr>
              <a:t> B. </a:t>
            </a:r>
            <a:r>
              <a:rPr lang="zh-TW" altLang="en-US" sz="1900" b="1" dirty="0">
                <a:solidFill>
                  <a:srgbClr val="003399"/>
                </a:solidFill>
                <a:highlight>
                  <a:srgbClr val="FFFF00"/>
                </a:highlight>
                <a:ea typeface="新細明體" pitchFamily="18" charset="-120"/>
              </a:rPr>
              <a:t>整合式套餐服務</a:t>
            </a:r>
            <a:r>
              <a:rPr lang="en-US" altLang="zh-TW" sz="1900" b="1" dirty="0">
                <a:solidFill>
                  <a:srgbClr val="003399"/>
                </a:solidFill>
                <a:highlight>
                  <a:srgbClr val="FFFF00"/>
                </a:highlight>
                <a:ea typeface="新細明體" pitchFamily="18" charset="-120"/>
              </a:rPr>
              <a:t>( Supply Aggregators)</a:t>
            </a:r>
            <a:r>
              <a:rPr lang="zh-TW" altLang="en-US" sz="1900" b="1" dirty="0">
                <a:solidFill>
                  <a:srgbClr val="003399"/>
                </a:solidFill>
                <a:highlight>
                  <a:srgbClr val="FFFF00"/>
                </a:highlight>
                <a:ea typeface="新細明體" pitchFamily="18" charset="-120"/>
              </a:rPr>
              <a:t>或</a:t>
            </a:r>
            <a:r>
              <a:rPr lang="zh-TW" altLang="zh-TW" sz="1900" b="1" dirty="0">
                <a:solidFill>
                  <a:srgbClr val="003399"/>
                </a:solidFill>
                <a:highlight>
                  <a:srgbClr val="FFFF00"/>
                </a:highlight>
                <a:ea typeface="新細明體" pitchFamily="18" charset="-120"/>
              </a:rPr>
              <a:t>逆向拍賣平臺</a:t>
            </a:r>
            <a:r>
              <a:rPr lang="en-US" altLang="zh-TW" sz="1900" b="1" dirty="0">
                <a:solidFill>
                  <a:srgbClr val="003399"/>
                </a:solidFill>
                <a:highlight>
                  <a:srgbClr val="FFFF00"/>
                </a:highlight>
                <a:ea typeface="新細明體" pitchFamily="18" charset="-120"/>
              </a:rPr>
              <a:t>(Reverse Auction Platforms)  : </a:t>
            </a:r>
          </a:p>
          <a:p>
            <a:pPr lvl="1">
              <a:spcAft>
                <a:spcPts val="600"/>
              </a:spcAft>
              <a:buNone/>
              <a:defRPr/>
            </a:pPr>
            <a:r>
              <a:rPr lang="zh-TW" altLang="en-US" sz="2300" b="1" dirty="0">
                <a:solidFill>
                  <a:srgbClr val="003399"/>
                </a:solidFill>
                <a:ea typeface="新細明體" pitchFamily="18" charset="-120"/>
              </a:rPr>
              <a:t>            </a:t>
            </a:r>
            <a:r>
              <a:rPr lang="zh-TW" altLang="en-US" sz="2100" b="1" dirty="0">
                <a:solidFill>
                  <a:srgbClr val="003399"/>
                </a:solidFill>
                <a:highlight>
                  <a:srgbClr val="FFFF00"/>
                </a:highlight>
                <a:ea typeface="新細明體" pitchFamily="18" charset="-120"/>
              </a:rPr>
              <a:t>由</a:t>
            </a:r>
            <a:r>
              <a:rPr lang="zh-TW" altLang="en-US" sz="2100" b="1" dirty="0">
                <a:solidFill>
                  <a:srgbClr val="003399"/>
                </a:solidFill>
                <a:ea typeface="新細明體" pitchFamily="18" charset="-120"/>
              </a:rPr>
              <a:t>一群</a:t>
            </a:r>
            <a:r>
              <a:rPr lang="zh-TW" altLang="en-US" sz="2100" b="1" dirty="0">
                <a:solidFill>
                  <a:srgbClr val="003399"/>
                </a:solidFill>
                <a:highlight>
                  <a:srgbClr val="FFFF00"/>
                </a:highlight>
                <a:ea typeface="新細明體" pitchFamily="18" charset="-120"/>
              </a:rPr>
              <a:t>廠商</a:t>
            </a:r>
            <a:r>
              <a:rPr lang="zh-TW" altLang="en-US" sz="2100" b="1" dirty="0">
                <a:solidFill>
                  <a:srgbClr val="003399"/>
                </a:solidFill>
                <a:ea typeface="新細明體" pitchFamily="18" charset="-120"/>
              </a:rPr>
              <a:t>   推出的商品或服務</a:t>
            </a:r>
            <a:r>
              <a:rPr lang="zh-TW" altLang="en-US" sz="2100" b="1" dirty="0">
                <a:solidFill>
                  <a:srgbClr val="003399"/>
                </a:solidFill>
                <a:ea typeface="華康中黑體" pitchFamily="49" charset="-120"/>
              </a:rPr>
              <a:t>，</a:t>
            </a:r>
            <a:r>
              <a:rPr lang="zh-TW" altLang="en-US" sz="2100" b="1" dirty="0">
                <a:solidFill>
                  <a:srgbClr val="003399"/>
                </a:solidFill>
                <a:ea typeface="新細明體" pitchFamily="18" charset="-120"/>
              </a:rPr>
              <a:t>如 </a:t>
            </a:r>
            <a:r>
              <a:rPr lang="en-US" altLang="zh-TW" sz="2100" b="1" dirty="0">
                <a:solidFill>
                  <a:srgbClr val="003399"/>
                </a:solidFill>
                <a:ea typeface="新細明體" pitchFamily="18" charset="-120"/>
              </a:rPr>
              <a:t>WWW. priceline.com</a:t>
            </a:r>
            <a:r>
              <a:rPr lang="zh-TW" altLang="en-US" sz="2100" b="1" dirty="0">
                <a:solidFill>
                  <a:srgbClr val="003399"/>
                </a:solidFill>
                <a:ea typeface="新細明體" pitchFamily="18" charset="-120"/>
              </a:rPr>
              <a:t>  由</a:t>
            </a:r>
            <a:r>
              <a:rPr lang="zh-TW" altLang="en-US" sz="2100" b="1" dirty="0">
                <a:solidFill>
                  <a:srgbClr val="003399"/>
                </a:solidFill>
                <a:highlight>
                  <a:srgbClr val="FFFF00"/>
                </a:highlight>
                <a:ea typeface="新細明體" pitchFamily="18" charset="-120"/>
              </a:rPr>
              <a:t>消費者自行決定需求與定價</a:t>
            </a:r>
            <a:r>
              <a:rPr lang="zh-TW" altLang="en-US" sz="2100" b="1" dirty="0">
                <a:solidFill>
                  <a:srgbClr val="003399"/>
                </a:solidFill>
                <a:ea typeface="新細明體" pitchFamily="18" charset="-120"/>
              </a:rPr>
              <a:t>的結合飯店與旅遊的服務  </a:t>
            </a:r>
            <a:r>
              <a:rPr lang="en-US" altLang="zh-TW" sz="2100" b="1" dirty="0">
                <a:solidFill>
                  <a:srgbClr val="003399"/>
                </a:solidFill>
                <a:ea typeface="新細明體" pitchFamily="18" charset="-120"/>
              </a:rPr>
              <a:t>:</a:t>
            </a:r>
            <a:r>
              <a:rPr lang="zh-TW" altLang="en-US" sz="2100" b="1" dirty="0">
                <a:solidFill>
                  <a:srgbClr val="003399"/>
                </a:solidFill>
                <a:ea typeface="新細明體" pitchFamily="18" charset="-120"/>
              </a:rPr>
              <a:t> </a:t>
            </a:r>
            <a:r>
              <a:rPr lang="zh-TW" altLang="en-US" sz="2300" b="1" dirty="0">
                <a:solidFill>
                  <a:srgbClr val="003399"/>
                </a:solidFill>
                <a:ea typeface="新細明體" pitchFamily="18" charset="-120"/>
              </a:rPr>
              <a:t> </a:t>
            </a:r>
            <a:r>
              <a:rPr lang="en-US" altLang="zh-TW" sz="2300" b="1" dirty="0">
                <a:solidFill>
                  <a:srgbClr val="003399"/>
                </a:solidFill>
                <a:ea typeface="新細明體" pitchFamily="18" charset="-120"/>
              </a:rPr>
              <a:t> </a:t>
            </a:r>
            <a:r>
              <a:rPr lang="en-US" altLang="zh-TW" sz="2100" b="1" dirty="0">
                <a:solidFill>
                  <a:srgbClr val="003399"/>
                </a:solidFill>
                <a:ea typeface="新細明體" pitchFamily="18" charset="-120"/>
              </a:rPr>
              <a:t>– </a:t>
            </a:r>
            <a:r>
              <a:rPr lang="zh-TW" altLang="en-US" sz="2100" b="1" dirty="0">
                <a:solidFill>
                  <a:srgbClr val="003399"/>
                </a:solidFill>
                <a:ea typeface="新細明體" pitchFamily="18" charset="-120"/>
              </a:rPr>
              <a:t>提供您的行程資料 </a:t>
            </a:r>
            <a:r>
              <a:rPr lang="en-US" altLang="zh-TW" sz="2100" b="1" dirty="0">
                <a:solidFill>
                  <a:srgbClr val="003399"/>
                </a:solidFill>
                <a:ea typeface="新細明體" pitchFamily="18" charset="-120"/>
              </a:rPr>
              <a:t>-&gt; </a:t>
            </a:r>
            <a:r>
              <a:rPr lang="zh-TW" altLang="en-US" sz="2100" b="1" dirty="0">
                <a:solidFill>
                  <a:srgbClr val="003399"/>
                </a:solidFill>
                <a:ea typeface="新細明體" pitchFamily="18" charset="-120"/>
              </a:rPr>
              <a:t>由你定價</a:t>
            </a:r>
            <a:r>
              <a:rPr lang="en-US" altLang="zh-TW" sz="2100" b="1" dirty="0">
                <a:solidFill>
                  <a:srgbClr val="003399"/>
                </a:solidFill>
                <a:ea typeface="新細明體" pitchFamily="18" charset="-120"/>
              </a:rPr>
              <a:t>(</a:t>
            </a:r>
            <a:r>
              <a:rPr lang="zh-TW" altLang="en-US" sz="2100" b="1" dirty="0">
                <a:solidFill>
                  <a:srgbClr val="003399"/>
                </a:solidFill>
                <a:ea typeface="新細明體" pitchFamily="18" charset="-120"/>
              </a:rPr>
              <a:t> </a:t>
            </a:r>
            <a:r>
              <a:rPr lang="en-US" altLang="zh-TW" sz="2100" b="1" dirty="0">
                <a:solidFill>
                  <a:srgbClr val="003399"/>
                </a:solidFill>
                <a:ea typeface="新細明體" pitchFamily="18" charset="-120"/>
              </a:rPr>
              <a:t>Name your Own Price) -&gt;</a:t>
            </a:r>
            <a:r>
              <a:rPr lang="zh-TW" altLang="en-US" sz="2100" b="1" dirty="0">
                <a:solidFill>
                  <a:srgbClr val="003399"/>
                </a:solidFill>
                <a:ea typeface="新細明體" pitchFamily="18" charset="-120"/>
              </a:rPr>
              <a:t> 預定結果</a:t>
            </a:r>
            <a:endParaRPr lang="en-US" altLang="zh-TW" sz="2300" b="1" dirty="0">
              <a:solidFill>
                <a:srgbClr val="003399"/>
              </a:solidFill>
              <a:ea typeface="新細明體" pitchFamily="18" charset="-120"/>
            </a:endParaRPr>
          </a:p>
          <a:p>
            <a:pPr lvl="1">
              <a:spcAft>
                <a:spcPts val="600"/>
              </a:spcAft>
              <a:buNone/>
              <a:defRPr/>
            </a:pPr>
            <a:r>
              <a:rPr lang="zh-TW" altLang="en-US" sz="2900" b="1" dirty="0">
                <a:solidFill>
                  <a:srgbClr val="003399"/>
                </a:solidFill>
                <a:ea typeface="新細明體" pitchFamily="18" charset="-120"/>
              </a:rPr>
              <a:t> </a:t>
            </a:r>
            <a:r>
              <a:rPr lang="en-US" altLang="zh-TW" sz="1900" b="1" dirty="0">
                <a:solidFill>
                  <a:srgbClr val="003399"/>
                </a:solidFill>
                <a:ea typeface="新細明體" pitchFamily="18" charset="-120"/>
              </a:rPr>
              <a:t>c</a:t>
            </a:r>
            <a:r>
              <a:rPr lang="en-US" altLang="zh-TW" sz="2100" b="1" dirty="0">
                <a:solidFill>
                  <a:srgbClr val="003399"/>
                </a:solidFill>
                <a:ea typeface="新細明體" pitchFamily="18" charset="-120"/>
              </a:rPr>
              <a:t>. </a:t>
            </a:r>
            <a:r>
              <a:rPr lang="zh-TW" altLang="zh-TW" sz="2100" b="1" dirty="0">
                <a:solidFill>
                  <a:srgbClr val="003399"/>
                </a:solidFill>
                <a:ea typeface="新細明體" pitchFamily="18" charset="-120"/>
              </a:rPr>
              <a:t>創意眾包平臺</a:t>
            </a:r>
            <a:r>
              <a:rPr lang="en-US" altLang="zh-TW" sz="1800" b="1" dirty="0">
                <a:solidFill>
                  <a:srgbClr val="003399"/>
                </a:solidFill>
                <a:ea typeface="新細明體" pitchFamily="18" charset="-120"/>
              </a:rPr>
              <a:t> (</a:t>
            </a:r>
            <a:r>
              <a:rPr lang="en-US" altLang="zh-TW" sz="2100" b="1" dirty="0">
                <a:effectLst/>
                <a:latin typeface="Calibri" panose="020F0502020204030204" pitchFamily="34" charset="0"/>
                <a:ea typeface="新細明體" panose="02020500000000000000" pitchFamily="18" charset="-120"/>
                <a:cs typeface="Times New Roman" panose="02020603050405020304" pitchFamily="18" charset="0"/>
              </a:rPr>
              <a:t>Creative Crowdsourcing Platforms) : </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lvl="1">
              <a:spcAft>
                <a:spcPts val="600"/>
              </a:spcAft>
              <a:buNone/>
              <a:defRPr/>
            </a:pP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       Threadless</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Threadless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是一個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恤設計平臺，消費者可以上傳自己的</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恤設計，並由社區成員投票選擇哪些設計</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p>
          <a:p>
            <a:pPr lvl="1">
              <a:spcAft>
                <a:spcPts val="600"/>
              </a:spcAft>
              <a:buNone/>
              <a:defRPr/>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最終被生產。</a:t>
            </a:r>
            <a:endParaRPr lang="en-US" altLang="zh-TW" sz="1900" b="1" dirty="0">
              <a:solidFill>
                <a:srgbClr val="003399"/>
              </a:solidFill>
              <a:ea typeface="新細明體" pitchFamily="18" charset="-120"/>
            </a:endParaRPr>
          </a:p>
          <a:p>
            <a:pPr lvl="1">
              <a:spcAft>
                <a:spcPts val="600"/>
              </a:spcAft>
              <a:buNone/>
              <a:defRPr/>
            </a:pPr>
            <a:r>
              <a:rPr lang="en-US" altLang="zh-TW" sz="1900" b="1" dirty="0">
                <a:solidFill>
                  <a:srgbClr val="003399"/>
                </a:solidFill>
                <a:ea typeface="新細明體" pitchFamily="18" charset="-120"/>
              </a:rPr>
              <a:t> D.</a:t>
            </a:r>
            <a:r>
              <a:rPr lang="zh-TW" altLang="zh-TW" sz="1900" b="1" dirty="0">
                <a:solidFill>
                  <a:srgbClr val="003399"/>
                </a:solidFill>
                <a:ea typeface="新細明體" pitchFamily="18" charset="-120"/>
              </a:rPr>
              <a:t>使用者生成內容與回饋</a:t>
            </a:r>
            <a:r>
              <a:rPr lang="zh-TW" altLang="en-US" sz="1900" b="1" dirty="0">
                <a:solidFill>
                  <a:srgbClr val="003399"/>
                </a:solidFill>
                <a:ea typeface="新細明體" pitchFamily="18" charset="-120"/>
              </a:rPr>
              <a:t> </a:t>
            </a:r>
            <a:r>
              <a:rPr lang="en-US" altLang="zh-TW" sz="1900" b="1" dirty="0">
                <a:solidFill>
                  <a:srgbClr val="003399"/>
                </a:solidFill>
                <a:ea typeface="新細明體" pitchFamily="18" charset="-120"/>
              </a:rPr>
              <a:t>(</a:t>
            </a:r>
            <a:r>
              <a:rPr lang="en-US" altLang="zh-TW" sz="1900" b="1" dirty="0">
                <a:effectLst/>
                <a:ea typeface="Calibri" panose="020F0502020204030204" pitchFamily="34" charset="0"/>
                <a:cs typeface="Times New Roman" panose="02020603050405020304" pitchFamily="18" charset="0"/>
              </a:rPr>
              <a:t>User-Generated Content and Feedback) </a:t>
            </a:r>
            <a:r>
              <a:rPr lang="en-US" altLang="zh-TW" sz="1900" b="1" dirty="0">
                <a:ea typeface="新細明體" pitchFamily="18" charset="-120"/>
              </a:rPr>
              <a:t>  </a:t>
            </a:r>
            <a:endParaRPr lang="en-US" altLang="zh-TW" sz="1600" b="1" dirty="0">
              <a:ea typeface="新細明體" pitchFamily="18" charset="-120"/>
            </a:endParaRPr>
          </a:p>
          <a:p>
            <a:pPr lvl="1">
              <a:spcAft>
                <a:spcPts val="600"/>
              </a:spcAft>
              <a:buNone/>
              <a:defRPr/>
            </a:pPr>
            <a:r>
              <a:rPr lang="zh-TW" altLang="en-US" sz="1800" b="1" dirty="0">
                <a:ea typeface="新細明體" pitchFamily="18" charset="-120"/>
              </a:rPr>
              <a:t>      </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YouTube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：內容創作者（消費者）通過上傳視頻內容來吸引觀眾，企業通過</a:t>
            </a:r>
            <a:r>
              <a:rPr lang="zh-TW" altLang="zh-TW" sz="18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廣告或贊助來獲益</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b="1" dirty="0">
              <a:ea typeface="新細明體" pitchFamily="18" charset="-120"/>
            </a:endParaRPr>
          </a:p>
          <a:p>
            <a:pPr lvl="1">
              <a:spcAft>
                <a:spcPts val="600"/>
              </a:spcAft>
              <a:buNone/>
              <a:defRPr/>
            </a:pPr>
            <a:r>
              <a:rPr lang="zh-TW" altLang="en-US" b="1" dirty="0">
                <a:solidFill>
                  <a:srgbClr val="C00000"/>
                </a:solidFill>
                <a:ea typeface="新細明體" pitchFamily="18" charset="-120"/>
              </a:rPr>
              <a:t>    </a:t>
            </a:r>
            <a:r>
              <a:rPr lang="en-US"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TripAdvisor</a:t>
            </a:r>
            <a:r>
              <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：消費者提供的旅遊評論</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、評級和照片為企業提供了大量回饋，幫助旅遊行業中的企業改進服務並吸引更多客戶。</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lvl="1">
              <a:spcAft>
                <a:spcPts val="600"/>
              </a:spcAft>
              <a:buNone/>
              <a:defRPr/>
            </a:pPr>
            <a:endParaRPr lang="en-US" altLang="zh-TW" sz="1800" kern="100" dirty="0">
              <a:latin typeface="Calibri" panose="020F0502020204030204" pitchFamily="34" charset="0"/>
              <a:ea typeface="新細明體" panose="02020500000000000000" pitchFamily="18" charset="-120"/>
              <a:cs typeface="Times New Roman" panose="02020603050405020304" pitchFamily="18" charset="0"/>
            </a:endParaRPr>
          </a:p>
          <a:p>
            <a:pPr lvl="1">
              <a:spcAft>
                <a:spcPts val="600"/>
              </a:spcAft>
              <a:buNone/>
              <a:defRPr/>
            </a:pPr>
            <a:r>
              <a:rPr lang="en-US" altLang="zh-TW" sz="2100" dirty="0"/>
              <a:t>            </a:t>
            </a:r>
            <a:r>
              <a:rPr lang="zh-TW" altLang="zh-TW" sz="1800" dirty="0"/>
              <a:t>團購主被爆出涉及虛假宣傳或其他道德爭議事件</a:t>
            </a:r>
            <a:r>
              <a:rPr lang="zh-TW" altLang="zh-TW" sz="2300" dirty="0"/>
              <a:t>。</a:t>
            </a:r>
            <a:r>
              <a:rPr lang="zh-TW" altLang="zh-TW" sz="1800" kern="100" dirty="0">
                <a:latin typeface="Calibri" panose="020F0502020204030204" pitchFamily="34" charset="0"/>
                <a:ea typeface="新細明體" panose="02020500000000000000" pitchFamily="18" charset="-120"/>
                <a:cs typeface="Times New Roman" panose="02020603050405020304" pitchFamily="18" charset="0"/>
              </a:rPr>
              <a:t>於眾籌領域</a:t>
            </a:r>
            <a:r>
              <a:rPr lang="zh-TW" altLang="zh-TW" sz="1800" kern="100" dirty="0">
                <a:latin typeface="Calibri" panose="020F0502020204030204" pitchFamily="34" charset="0"/>
                <a:cs typeface="Times New Roman" panose="02020603050405020304" pitchFamily="18" charset="0"/>
              </a:rPr>
              <a:t>，</a:t>
            </a:r>
            <a:r>
              <a:rPr lang="en-US" altLang="zh-TW" sz="1800" kern="100" dirty="0">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t> </a:t>
            </a:r>
            <a:r>
              <a:rPr lang="zh-TW" altLang="zh-TW" sz="1800" dirty="0"/>
              <a:t>該公司在收到資金後，因技術難度高估、供應鏈管理不善或資金運用不當，導致</a:t>
            </a:r>
            <a:r>
              <a:rPr lang="zh-TW" altLang="zh-TW" sz="1800" dirty="0">
                <a:highlight>
                  <a:srgbClr val="FFFF00"/>
                </a:highlight>
              </a:rPr>
              <a:t>產品交付嚴重延期甚至完全失敗</a:t>
            </a:r>
            <a:r>
              <a:rPr lang="zh-TW" altLang="zh-TW" sz="1800" dirty="0"/>
              <a:t>（俗稱「爛尾」）。</a:t>
            </a:r>
            <a:endParaRPr lang="zh-TW" altLang="zh-TW" sz="2100" dirty="0"/>
          </a:p>
          <a:p>
            <a:pPr lvl="1">
              <a:spcAft>
                <a:spcPts val="600"/>
              </a:spcAft>
              <a:buNone/>
              <a:defRPr/>
            </a:pPr>
            <a:endParaRPr lang="zh-TW" altLang="zh-TW" dirty="0">
              <a:ea typeface="新細明體" pitchFamily="18" charset="-120"/>
            </a:endParaRPr>
          </a:p>
          <a:p>
            <a:pPr lvl="1">
              <a:spcAft>
                <a:spcPts val="600"/>
              </a:spcAft>
              <a:buNone/>
              <a:defRPr/>
            </a:pPr>
            <a:endParaRPr lang="zh-TW" altLang="en-US" sz="2000" dirty="0">
              <a:ea typeface="新細明體" pitchFamily="18" charset="-120"/>
            </a:endParaRPr>
          </a:p>
        </p:txBody>
      </p:sp>
      <p:pic>
        <p:nvPicPr>
          <p:cNvPr id="36868" name="圖片 2" descr="一張含有 建築物, 室外, 標誌, 坐 的圖片&#10;&#10;自動產生的描述">
            <a:extLst>
              <a:ext uri="{FF2B5EF4-FFF2-40B4-BE49-F238E27FC236}">
                <a16:creationId xmlns:a16="http://schemas.microsoft.com/office/drawing/2014/main" id="{D3AE874F-A59F-4C5F-AA58-1300A3FDD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289" y="1756054"/>
            <a:ext cx="1491233" cy="111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a:extLst>
              <a:ext uri="{FF2B5EF4-FFF2-40B4-BE49-F238E27FC236}">
                <a16:creationId xmlns:a16="http://schemas.microsoft.com/office/drawing/2014/main" id="{8013AF67-D1DF-46CB-976A-A138DB44AA36}"/>
              </a:ext>
            </a:extLst>
          </p:cNvPr>
          <p:cNvSpPr txBox="1"/>
          <p:nvPr/>
        </p:nvSpPr>
        <p:spPr>
          <a:xfrm>
            <a:off x="420984" y="827733"/>
            <a:ext cx="11438275" cy="615553"/>
          </a:xfrm>
          <a:prstGeom prst="rect">
            <a:avLst/>
          </a:prstGeom>
          <a:noFill/>
        </p:spPr>
        <p:txBody>
          <a:bodyPr wrap="square" rtlCol="0">
            <a:spAutoFit/>
          </a:bodyPr>
          <a:lstStyle/>
          <a:p>
            <a:pPr marL="514350" indent="-514350">
              <a:buFont typeface="+mj-lt"/>
              <a:buAutoNum type="arabicPeriod" startAt="4"/>
            </a:pPr>
            <a:r>
              <a:rPr lang="zh-TW" altLang="en-US" b="1" dirty="0">
                <a:solidFill>
                  <a:srgbClr val="003399"/>
                </a:solidFill>
                <a:ea typeface="華康中黑體" pitchFamily="49" charset="-120"/>
              </a:rPr>
              <a:t>消費者對企業 </a:t>
            </a:r>
            <a:r>
              <a:rPr lang="en-US" altLang="zh-TW" b="1" dirty="0">
                <a:solidFill>
                  <a:srgbClr val="003399"/>
                </a:solidFill>
                <a:ea typeface="華康中黑體" pitchFamily="49" charset="-120"/>
              </a:rPr>
              <a:t>(C to B)</a:t>
            </a:r>
          </a:p>
          <a:p>
            <a:pPr lvl="1"/>
            <a:r>
              <a:rPr lang="zh-TW" altLang="en-US" sz="1400" b="1" dirty="0">
                <a:solidFill>
                  <a:srgbClr val="003399"/>
                </a:solidFill>
                <a:ea typeface="華康中黑體" pitchFamily="49" charset="-120"/>
              </a:rPr>
              <a:t>指的是</a:t>
            </a:r>
            <a:r>
              <a:rPr lang="zh-TW" altLang="en-US" sz="1400" b="1" dirty="0">
                <a:solidFill>
                  <a:srgbClr val="003399"/>
                </a:solidFill>
                <a:highlight>
                  <a:srgbClr val="FFFF00"/>
                </a:highlight>
                <a:ea typeface="華康中黑體" pitchFamily="49" charset="-120"/>
              </a:rPr>
              <a:t>消費者對企業</a:t>
            </a:r>
            <a:r>
              <a:rPr lang="zh-TW" altLang="en-US" sz="1400" b="1" dirty="0">
                <a:solidFill>
                  <a:srgbClr val="003399"/>
                </a:solidFill>
                <a:ea typeface="華康中黑體" pitchFamily="49" charset="-120"/>
              </a:rPr>
              <a:t>，先串連許多消費者 </a:t>
            </a:r>
            <a:r>
              <a:rPr lang="en-US" altLang="zh-TW" sz="1400" b="1" dirty="0">
                <a:solidFill>
                  <a:srgbClr val="003399"/>
                </a:solidFill>
                <a:ea typeface="華康中黑體" pitchFamily="49" charset="-120"/>
              </a:rPr>
              <a:t>(C) </a:t>
            </a:r>
            <a:r>
              <a:rPr lang="zh-TW" altLang="en-US" sz="1400" b="1" dirty="0">
                <a:solidFill>
                  <a:srgbClr val="003399"/>
                </a:solidFill>
                <a:ea typeface="華康中黑體" pitchFamily="49" charset="-120"/>
              </a:rPr>
              <a:t>來與企業 </a:t>
            </a:r>
            <a:r>
              <a:rPr lang="en-US" altLang="zh-TW" sz="1400" b="1" dirty="0">
                <a:solidFill>
                  <a:srgbClr val="003399"/>
                </a:solidFill>
                <a:ea typeface="華康中黑體" pitchFamily="49" charset="-120"/>
              </a:rPr>
              <a:t>(B) </a:t>
            </a:r>
            <a:r>
              <a:rPr lang="zh-TW" altLang="en-US" sz="1400" b="1" dirty="0">
                <a:solidFill>
                  <a:srgbClr val="003399"/>
                </a:solidFill>
                <a:ea typeface="華康中黑體" pitchFamily="49" charset="-120"/>
              </a:rPr>
              <a:t>進行交易的合購行為 </a:t>
            </a:r>
            <a:r>
              <a:rPr lang="en-US" altLang="zh-TW" sz="1400" b="1" dirty="0">
                <a:solidFill>
                  <a:srgbClr val="003399"/>
                </a:solidFill>
                <a:ea typeface="華康中黑體" pitchFamily="49" charset="-120"/>
              </a:rPr>
              <a:t>(C to B) </a:t>
            </a:r>
            <a:r>
              <a:rPr lang="zh-TW" altLang="en-US" sz="1400" b="1" dirty="0">
                <a:solidFill>
                  <a:srgbClr val="003399"/>
                </a:solidFill>
                <a:ea typeface="華康中黑體" pitchFamily="49" charset="-120"/>
              </a:rPr>
              <a:t>，</a:t>
            </a:r>
            <a:r>
              <a:rPr lang="zh-TW" altLang="zh-TW" sz="1600" dirty="0"/>
              <a:t>是一種</a:t>
            </a:r>
            <a:r>
              <a:rPr lang="zh-TW" altLang="zh-TW" sz="1600" b="1" dirty="0"/>
              <a:t>逆向的商業模式</a:t>
            </a:r>
            <a:r>
              <a:rPr lang="zh-TW" altLang="zh-TW" sz="1600" dirty="0"/>
              <a:t>。</a:t>
            </a:r>
            <a:endParaRPr lang="zh-TW" altLang="en-US" sz="16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7D070A1-80BB-41D5-BD76-D077E48A23B7}"/>
              </a:ext>
            </a:extLst>
          </p:cNvPr>
          <p:cNvSpPr>
            <a:spLocks noGrp="1" noChangeArrowheads="1"/>
          </p:cNvSpPr>
          <p:nvPr>
            <p:ph type="title"/>
          </p:nvPr>
        </p:nvSpPr>
        <p:spPr>
          <a:xfrm>
            <a:off x="167736" y="132354"/>
            <a:ext cx="11659080" cy="480121"/>
          </a:xfrm>
          <a:solidFill>
            <a:srgbClr val="08045C"/>
          </a:solidFill>
        </p:spPr>
        <p:txBody>
          <a:bodyPr>
            <a:normAutofit/>
          </a:bodyPr>
          <a:lstStyle/>
          <a:p>
            <a:pPr eaLnBrk="1" hangingPunct="1"/>
            <a:r>
              <a:rPr lang="en-US" altLang="zh-TW" sz="2800" dirty="0">
                <a:solidFill>
                  <a:schemeClr val="bg1"/>
                </a:solidFill>
                <a:ea typeface="新細明體" panose="02020500000000000000" pitchFamily="18" charset="-120"/>
              </a:rPr>
              <a:t> </a:t>
            </a:r>
            <a:r>
              <a:rPr lang="en-US" altLang="zh-TW" sz="1800" dirty="0">
                <a:solidFill>
                  <a:schemeClr val="bg1"/>
                </a:solidFill>
                <a:ea typeface="新細明體" panose="02020500000000000000" pitchFamily="18" charset="-120"/>
              </a:rPr>
              <a:t>(0</a:t>
            </a:r>
            <a:r>
              <a:rPr lang="en-US" altLang="zh-TW" sz="1600" dirty="0">
                <a:solidFill>
                  <a:schemeClr val="bg1"/>
                </a:solidFill>
                <a:ea typeface="新細明體" panose="02020500000000000000" pitchFamily="18" charset="-120"/>
              </a:rPr>
              <a:t>923.15)   Types of E-commerce : </a:t>
            </a:r>
            <a:r>
              <a:rPr lang="zh-TW" altLang="en-US" sz="1600" dirty="0">
                <a:solidFill>
                  <a:schemeClr val="bg1"/>
                </a:solidFill>
                <a:ea typeface="新細明體" panose="02020500000000000000" pitchFamily="18" charset="-120"/>
              </a:rPr>
              <a:t>網路到實體 </a:t>
            </a:r>
            <a:r>
              <a:rPr lang="en-US" altLang="zh-TW" sz="1600" dirty="0">
                <a:solidFill>
                  <a:schemeClr val="bg1"/>
                </a:solidFill>
                <a:ea typeface="新細明體" panose="02020500000000000000" pitchFamily="18" charset="-120"/>
              </a:rPr>
              <a:t>(Online to Offline, O2O)</a:t>
            </a:r>
            <a:r>
              <a:rPr lang="zh-TW" altLang="en-US" sz="1600" dirty="0">
                <a:solidFill>
                  <a:schemeClr val="bg1"/>
                </a:solidFill>
                <a:ea typeface="新細明體" panose="02020500000000000000" pitchFamily="18" charset="-120"/>
              </a:rPr>
              <a:t> </a:t>
            </a:r>
            <a:r>
              <a:rPr lang="en-US" altLang="zh-TW" sz="1600" dirty="0">
                <a:solidFill>
                  <a:schemeClr val="bg1"/>
                </a:solidFill>
                <a:ea typeface="新細明體" panose="02020500000000000000" pitchFamily="18" charset="-120"/>
              </a:rPr>
              <a:t>,</a:t>
            </a:r>
            <a:r>
              <a:rPr lang="zh-TW" altLang="en-US" sz="1600" dirty="0">
                <a:solidFill>
                  <a:schemeClr val="bg1"/>
                </a:solidFill>
                <a:ea typeface="新細明體" panose="02020500000000000000" pitchFamily="18" charset="-120"/>
              </a:rPr>
              <a:t>以</a:t>
            </a:r>
            <a:r>
              <a:rPr lang="en-US" altLang="zh-TW" sz="1600" dirty="0">
                <a:ea typeface="新細明體" panose="02020500000000000000" pitchFamily="18" charset="-120"/>
              </a:rPr>
              <a:t> </a:t>
            </a:r>
            <a:r>
              <a:rPr lang="en-US" altLang="zh-TW" sz="1600" dirty="0">
                <a:solidFill>
                  <a:schemeClr val="bg1"/>
                </a:solidFill>
                <a:ea typeface="新細明體" panose="02020500000000000000" pitchFamily="18" charset="-120"/>
              </a:rPr>
              <a:t>GROUPON (</a:t>
            </a:r>
            <a:r>
              <a:rPr lang="zh-TW" altLang="en-US" sz="1600" dirty="0">
                <a:solidFill>
                  <a:schemeClr val="bg1"/>
                </a:solidFill>
                <a:ea typeface="新細明體" panose="02020500000000000000" pitchFamily="18" charset="-120"/>
              </a:rPr>
              <a:t>酷朋</a:t>
            </a:r>
            <a:r>
              <a:rPr lang="en-US" altLang="zh-TW" sz="1600" dirty="0">
                <a:solidFill>
                  <a:schemeClr val="bg1"/>
                </a:solidFill>
                <a:ea typeface="新細明體" panose="02020500000000000000" pitchFamily="18" charset="-120"/>
              </a:rPr>
              <a:t>)</a:t>
            </a:r>
            <a:r>
              <a:rPr lang="zh-TW" altLang="en-US" sz="1600" dirty="0">
                <a:solidFill>
                  <a:schemeClr val="bg1"/>
                </a:solidFill>
                <a:ea typeface="新細明體" panose="02020500000000000000" pitchFamily="18" charset="-120"/>
              </a:rPr>
              <a:t> </a:t>
            </a:r>
            <a:r>
              <a:rPr lang="zh-TW" altLang="zh-TW" sz="1600" dirty="0">
                <a:solidFill>
                  <a:schemeClr val="bg1"/>
                </a:solidFill>
                <a:ea typeface="新細明體" panose="02020500000000000000" pitchFamily="18" charset="-120"/>
              </a:rPr>
              <a:t>驚傳撤出台灣</a:t>
            </a:r>
            <a:r>
              <a:rPr lang="zh-TW" altLang="en-US" sz="1600" dirty="0">
                <a:solidFill>
                  <a:schemeClr val="bg1"/>
                </a:solidFill>
                <a:ea typeface="新細明體" panose="02020500000000000000" pitchFamily="18" charset="-120"/>
              </a:rPr>
              <a:t>為例 </a:t>
            </a:r>
            <a:r>
              <a:rPr lang="en-US" altLang="zh-TW" sz="1600" dirty="0">
                <a:solidFill>
                  <a:schemeClr val="bg1"/>
                </a:solidFill>
                <a:ea typeface="新細明體" panose="02020500000000000000" pitchFamily="18" charset="-120"/>
              </a:rPr>
              <a:t> </a:t>
            </a:r>
            <a:endParaRPr lang="en-US" altLang="zh-TW" sz="2000" dirty="0">
              <a:solidFill>
                <a:schemeClr val="bg1"/>
              </a:solidFill>
              <a:ea typeface="新細明體" panose="02020500000000000000" pitchFamily="18" charset="-120"/>
            </a:endParaRPr>
          </a:p>
        </p:txBody>
      </p:sp>
      <p:sp>
        <p:nvSpPr>
          <p:cNvPr id="131075" name="Rectangle 3">
            <a:extLst>
              <a:ext uri="{FF2B5EF4-FFF2-40B4-BE49-F238E27FC236}">
                <a16:creationId xmlns:a16="http://schemas.microsoft.com/office/drawing/2014/main" id="{ECE9FD6F-41A1-4631-BEA0-6180CDA1F42F}"/>
              </a:ext>
            </a:extLst>
          </p:cNvPr>
          <p:cNvSpPr>
            <a:spLocks noGrp="1" noChangeArrowheads="1"/>
          </p:cNvSpPr>
          <p:nvPr>
            <p:ph idx="1"/>
          </p:nvPr>
        </p:nvSpPr>
        <p:spPr>
          <a:xfrm>
            <a:off x="254000" y="1191360"/>
            <a:ext cx="11428101" cy="4749282"/>
          </a:xfrm>
        </p:spPr>
        <p:txBody>
          <a:bodyPr>
            <a:normAutofit/>
          </a:bodyPr>
          <a:lstStyle/>
          <a:p>
            <a:pPr lvl="1">
              <a:spcBef>
                <a:spcPts val="0"/>
              </a:spcBef>
              <a:buNone/>
              <a:defRPr/>
            </a:pPr>
            <a:r>
              <a:rPr lang="en-US" altLang="zh-TW" sz="1600" b="1" dirty="0">
                <a:solidFill>
                  <a:srgbClr val="003399"/>
                </a:solidFill>
                <a:ea typeface="新細明體" panose="02020500000000000000" pitchFamily="18" charset="-120"/>
              </a:rPr>
              <a:t>(0923.15) GROUPON</a:t>
            </a:r>
            <a:r>
              <a:rPr lang="en-US" altLang="zh-TW" sz="1600" b="1" dirty="0">
                <a:solidFill>
                  <a:srgbClr val="003399"/>
                </a:solidFill>
                <a:highlight>
                  <a:srgbClr val="FFFF00"/>
                </a:highlight>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酷朋</a:t>
            </a:r>
            <a:r>
              <a:rPr lang="en-US" altLang="zh-TW" sz="1600" b="1" dirty="0">
                <a:solidFill>
                  <a:srgbClr val="003399"/>
                </a:solidFill>
                <a:highlight>
                  <a:srgbClr val="FFFF00"/>
                </a:highlight>
                <a:ea typeface="新細明體" panose="02020500000000000000" pitchFamily="18" charset="-120"/>
              </a:rPr>
              <a:t>)(</a:t>
            </a:r>
            <a:r>
              <a:rPr lang="zh-TW" altLang="en-US" sz="1400" b="1" dirty="0">
                <a:solidFill>
                  <a:srgbClr val="003399"/>
                </a:solidFill>
                <a:highlight>
                  <a:srgbClr val="FFFF00"/>
                </a:highlight>
                <a:ea typeface="新細明體" panose="02020500000000000000" pitchFamily="18" charset="-120"/>
              </a:rPr>
              <a:t>註</a:t>
            </a:r>
            <a:r>
              <a:rPr lang="en-US" altLang="zh-TW" sz="1400" b="1" dirty="0">
                <a:solidFill>
                  <a:srgbClr val="003399"/>
                </a:solidFill>
                <a:highlight>
                  <a:srgbClr val="FFFF00"/>
                </a:highlight>
                <a:ea typeface="新細明體" panose="02020500000000000000" pitchFamily="18" charset="-120"/>
              </a:rPr>
              <a:t>1</a:t>
            </a:r>
            <a:r>
              <a:rPr lang="en-US" altLang="zh-TW" sz="1600" b="1" dirty="0">
                <a:solidFill>
                  <a:srgbClr val="003399"/>
                </a:solidFill>
                <a:highlight>
                  <a:srgbClr val="FFFF00"/>
                </a:highlight>
                <a:ea typeface="新細明體" panose="02020500000000000000" pitchFamily="18" charset="-120"/>
              </a:rPr>
              <a:t>)</a:t>
            </a:r>
            <a:r>
              <a:rPr lang="zh-TW" altLang="zh-TW" sz="1600" b="1" dirty="0">
                <a:solidFill>
                  <a:srgbClr val="003399"/>
                </a:solidFill>
                <a:ea typeface="新細明體" panose="02020500000000000000" pitchFamily="18" charset="-120"/>
              </a:rPr>
              <a:t>驚</a:t>
            </a:r>
            <a:r>
              <a:rPr lang="zh-TW" altLang="zh-TW" sz="1600" b="1" dirty="0">
                <a:solidFill>
                  <a:srgbClr val="003399"/>
                </a:solidFill>
                <a:highlight>
                  <a:srgbClr val="FFFF00"/>
                </a:highlight>
                <a:ea typeface="新細明體" panose="02020500000000000000" pitchFamily="18" charset="-120"/>
              </a:rPr>
              <a:t>傳撤出台灣，引發外界憂心團購</a:t>
            </a:r>
            <a:r>
              <a:rPr lang="zh-TW" altLang="zh-TW" sz="1600" b="1" dirty="0">
                <a:solidFill>
                  <a:srgbClr val="003399"/>
                </a:solidFill>
                <a:ea typeface="新細明體" panose="02020500000000000000" pitchFamily="18" charset="-120"/>
              </a:rPr>
              <a:t>產業前景。網路業者表示，團購產業確實有許多關卡需要克服，但</a:t>
            </a:r>
            <a:r>
              <a:rPr lang="en-US" altLang="zh-TW" sz="1600" b="1" dirty="0">
                <a:solidFill>
                  <a:srgbClr val="003399"/>
                </a:solidFill>
                <a:ea typeface="新細明體" panose="02020500000000000000" pitchFamily="18" charset="-120"/>
              </a:rPr>
              <a:t> GROUPON</a:t>
            </a:r>
            <a:r>
              <a:rPr lang="zh-TW" altLang="zh-TW" sz="1600" b="1" dirty="0">
                <a:solidFill>
                  <a:srgbClr val="003399"/>
                </a:solidFill>
                <a:ea typeface="新細明體" panose="02020500000000000000" pitchFamily="18" charset="-120"/>
              </a:rPr>
              <a:t>在台收攤，個別經營的問題大於產業市況。</a:t>
            </a:r>
            <a:r>
              <a:rPr lang="zh-TW" altLang="zh-TW" sz="1600" b="1" dirty="0">
                <a:solidFill>
                  <a:srgbClr val="003399"/>
                </a:solidFill>
                <a:highlight>
                  <a:srgbClr val="FFFF00"/>
                </a:highlight>
                <a:ea typeface="新細明體" panose="02020500000000000000" pitchFamily="18" charset="-120"/>
              </a:rPr>
              <a:t>在台灣投注資源不足、業務耕耘不夠紮實、應變速度不夠快，恐是</a:t>
            </a:r>
            <a:r>
              <a:rPr lang="en-US" altLang="zh-TW" sz="1600" b="1" dirty="0">
                <a:solidFill>
                  <a:srgbClr val="003399"/>
                </a:solidFill>
                <a:highlight>
                  <a:srgbClr val="FFFF00"/>
                </a:highlight>
                <a:ea typeface="新細明體" panose="02020500000000000000" pitchFamily="18" charset="-120"/>
              </a:rPr>
              <a:t> GROUPON </a:t>
            </a:r>
            <a:r>
              <a:rPr lang="zh-TW" altLang="zh-TW" sz="1600" b="1" dirty="0">
                <a:solidFill>
                  <a:srgbClr val="003399"/>
                </a:solidFill>
                <a:highlight>
                  <a:srgbClr val="FFFF00"/>
                </a:highlight>
                <a:ea typeface="新細明體" panose="02020500000000000000" pitchFamily="18" charset="-120"/>
              </a:rPr>
              <a:t>黯然退場的三大原因。</a:t>
            </a:r>
            <a:endParaRPr lang="en-US" altLang="zh-TW" sz="1600" b="1" dirty="0">
              <a:solidFill>
                <a:srgbClr val="003399"/>
              </a:solidFill>
              <a:highlight>
                <a:srgbClr val="FFFF00"/>
              </a:highlight>
              <a:ea typeface="新細明體" panose="02020500000000000000" pitchFamily="18" charset="-120"/>
            </a:endParaRPr>
          </a:p>
          <a:p>
            <a:pPr lvl="1">
              <a:spcAft>
                <a:spcPts val="600"/>
              </a:spcAft>
              <a:buNone/>
              <a:defRPr/>
            </a:pPr>
            <a:endParaRPr lang="en-US" altLang="zh-TW" sz="1800" b="1" dirty="0">
              <a:solidFill>
                <a:srgbClr val="003399"/>
              </a:solidFill>
              <a:highlight>
                <a:srgbClr val="FFFF00"/>
              </a:highlight>
              <a:ea typeface="新細明體" panose="02020500000000000000" pitchFamily="18" charset="-120"/>
            </a:endParaRPr>
          </a:p>
          <a:p>
            <a:pPr lvl="1">
              <a:spcAft>
                <a:spcPts val="600"/>
              </a:spcAft>
              <a:buNone/>
              <a:defRPr/>
            </a:pPr>
            <a:r>
              <a:rPr lang="zh-TW" altLang="en-US" sz="1800" b="1" dirty="0">
                <a:solidFill>
                  <a:srgbClr val="003399"/>
                </a:solidFill>
                <a:highlight>
                  <a:srgbClr val="FFFF00"/>
                </a:highlight>
                <a:ea typeface="新細明體" panose="02020500000000000000" pitchFamily="18" charset="-120"/>
              </a:rPr>
              <a:t>註</a:t>
            </a:r>
            <a:r>
              <a:rPr lang="en-US" altLang="zh-TW" sz="1800" b="1" dirty="0">
                <a:solidFill>
                  <a:srgbClr val="003399"/>
                </a:solidFill>
                <a:highlight>
                  <a:srgbClr val="FFFF00"/>
                </a:highlight>
                <a:ea typeface="新細明體" panose="02020500000000000000" pitchFamily="18" charset="-120"/>
              </a:rPr>
              <a:t>1 : </a:t>
            </a:r>
            <a:r>
              <a:rPr lang="en-US" altLang="zh-TW" sz="1800" dirty="0">
                <a:solidFill>
                  <a:schemeClr val="bg1"/>
                </a:solidFill>
                <a:ea typeface="新細明體" panose="02020500000000000000" pitchFamily="18" charset="-120"/>
              </a:rPr>
              <a:t>(</a:t>
            </a:r>
            <a:r>
              <a:rPr lang="en-US" altLang="zh-TW" sz="1800" b="1" dirty="0">
                <a:solidFill>
                  <a:srgbClr val="003399"/>
                </a:solidFill>
                <a:ea typeface="新細明體" panose="02020500000000000000" pitchFamily="18" charset="-120"/>
              </a:rPr>
              <a:t>Group(</a:t>
            </a:r>
            <a:r>
              <a:rPr lang="zh-TW" altLang="en-US" sz="1800" b="1" dirty="0">
                <a:solidFill>
                  <a:srgbClr val="003399"/>
                </a:solidFill>
                <a:ea typeface="新細明體" panose="02020500000000000000" pitchFamily="18" charset="-120"/>
              </a:rPr>
              <a:t>群體</a:t>
            </a:r>
            <a:r>
              <a:rPr lang="en-US" altLang="zh-TW" sz="1800" b="1" dirty="0">
                <a:solidFill>
                  <a:srgbClr val="003399"/>
                </a:solidFill>
                <a:ea typeface="新細明體" panose="02020500000000000000" pitchFamily="18" charset="-120"/>
              </a:rPr>
              <a:t>)+coupon(</a:t>
            </a:r>
            <a:r>
              <a:rPr lang="zh-TW" altLang="en-US" sz="1800" b="1" dirty="0">
                <a:solidFill>
                  <a:srgbClr val="003399"/>
                </a:solidFill>
                <a:ea typeface="新細明體" panose="02020500000000000000" pitchFamily="18" charset="-120"/>
              </a:rPr>
              <a:t>餐券</a:t>
            </a:r>
            <a:r>
              <a:rPr lang="en-US" altLang="zh-TW" sz="1800" b="1" dirty="0">
                <a:solidFill>
                  <a:srgbClr val="003399"/>
                </a:solidFill>
                <a:ea typeface="新細明體" panose="02020500000000000000" pitchFamily="18" charset="-120"/>
              </a:rPr>
              <a:t>) </a:t>
            </a:r>
          </a:p>
          <a:p>
            <a:pPr>
              <a:buFont typeface="Wingdings" panose="05000000000000000000" pitchFamily="2" charset="2"/>
              <a:buNone/>
              <a:defRPr/>
            </a:pP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       </a:t>
            </a:r>
            <a:endParaRPr lang="en-US" altLang="zh-TW" sz="1800" b="1" dirty="0">
              <a:solidFill>
                <a:srgbClr val="003399"/>
              </a:solidFill>
              <a:ea typeface="新細明體" panose="02020500000000000000" pitchFamily="18" charset="-120"/>
            </a:endParaRPr>
          </a:p>
          <a:p>
            <a:pPr>
              <a:buFont typeface="Wingdings" panose="05000000000000000000" pitchFamily="2" charset="2"/>
              <a:buNone/>
              <a:defRPr/>
            </a:pPr>
            <a:r>
              <a:rPr lang="zh-TW" altLang="en-US" sz="1600" b="1" dirty="0">
                <a:solidFill>
                  <a:srgbClr val="003399"/>
                </a:solidFill>
                <a:ea typeface="新細明體" panose="02020500000000000000" pitchFamily="18" charset="-120"/>
              </a:rPr>
              <a:t>             </a:t>
            </a:r>
            <a:r>
              <a:rPr lang="zh-TW" altLang="zh-TW" sz="1600" b="1" dirty="0">
                <a:solidFill>
                  <a:srgbClr val="003399"/>
                </a:solidFill>
                <a:ea typeface="新細明體" panose="02020500000000000000" pitchFamily="18" charset="-120"/>
              </a:rPr>
              <a:t>業者指出，團購業的模式，主要是</a:t>
            </a:r>
            <a:r>
              <a:rPr lang="zh-TW" altLang="zh-TW" sz="1600" b="1" dirty="0">
                <a:solidFill>
                  <a:srgbClr val="003399"/>
                </a:solidFill>
                <a:highlight>
                  <a:srgbClr val="FFFF00"/>
                </a:highlight>
                <a:ea typeface="新細明體" panose="02020500000000000000" pitchFamily="18" charset="-120"/>
              </a:rPr>
              <a:t>團購業者與餐飲、</a:t>
            </a:r>
            <a:r>
              <a:rPr lang="en-US" altLang="zh-TW" sz="1600" b="1" dirty="0">
                <a:solidFill>
                  <a:srgbClr val="003399"/>
                </a:solidFill>
                <a:highlight>
                  <a:srgbClr val="FFFF00"/>
                </a:highlight>
                <a:ea typeface="新細明體" panose="02020500000000000000" pitchFamily="18" charset="-120"/>
              </a:rPr>
              <a:t>SPA</a:t>
            </a:r>
            <a:r>
              <a:rPr lang="zh-TW" altLang="zh-TW" sz="1600" b="1" dirty="0">
                <a:solidFill>
                  <a:srgbClr val="003399"/>
                </a:solidFill>
                <a:highlight>
                  <a:srgbClr val="FFFF00"/>
                </a:highlight>
                <a:ea typeface="新細明體" panose="02020500000000000000" pitchFamily="18" charset="-120"/>
              </a:rPr>
              <a:t>等各類實體店家談合作，</a:t>
            </a:r>
            <a:r>
              <a:rPr lang="zh-TW" altLang="zh-TW" sz="1600" b="1" dirty="0">
                <a:solidFill>
                  <a:srgbClr val="003399"/>
                </a:solidFill>
                <a:ea typeface="新細明體" panose="02020500000000000000" pitchFamily="18" charset="-120"/>
              </a:rPr>
              <a:t>讓商家在團購平台上提供優惠折扣或特殊條件的團購券，以吸引消費者。對店家而言，團購券主要效用多半是行銷、推廣；對消費者而言，則是可嘗鮮、撿便宜。</a:t>
            </a:r>
            <a:endParaRPr lang="en-US" altLang="zh-TW" sz="1600" b="1" dirty="0">
              <a:solidFill>
                <a:srgbClr val="003399"/>
              </a:solidFill>
              <a:ea typeface="新細明體" panose="02020500000000000000" pitchFamily="18" charset="-120"/>
            </a:endParaRPr>
          </a:p>
          <a:p>
            <a:pPr>
              <a:buFont typeface="Wingdings" panose="05000000000000000000" pitchFamily="2" charset="2"/>
              <a:buNone/>
              <a:defRPr/>
            </a:pPr>
            <a:r>
              <a:rPr lang="en-US" altLang="zh-TW" sz="16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          </a:t>
            </a:r>
            <a:r>
              <a:rPr lang="zh-TW" altLang="zh-TW" sz="1600" b="1" dirty="0">
                <a:solidFill>
                  <a:srgbClr val="003399"/>
                </a:solidFill>
                <a:ea typeface="新細明體" panose="02020500000000000000" pitchFamily="18" charset="-120"/>
              </a:rPr>
              <a:t>以此模式來說，團購網的流量要夠大，有足夠的「吸客力」，帶動店家合作，才有後續一波波效果，夠麻吉、</a:t>
            </a:r>
            <a:r>
              <a:rPr lang="en-US" altLang="zh-TW" sz="1600" b="1" dirty="0">
                <a:solidFill>
                  <a:srgbClr val="003399"/>
                </a:solidFill>
                <a:ea typeface="新細明體" panose="02020500000000000000" pitchFamily="18" charset="-120"/>
              </a:rPr>
              <a:t>17 Life</a:t>
            </a:r>
            <a:r>
              <a:rPr lang="zh-TW" altLang="zh-TW" sz="1600" b="1" dirty="0">
                <a:solidFill>
                  <a:srgbClr val="003399"/>
                </a:solidFill>
                <a:ea typeface="新細明體" panose="02020500000000000000" pitchFamily="18" charset="-120"/>
              </a:rPr>
              <a:t>等業者，都投入大量網路廣告、行銷預算，爭取曝光度，但</a:t>
            </a:r>
            <a:r>
              <a:rPr lang="en-US" altLang="zh-TW" sz="1600" b="1" dirty="0">
                <a:solidFill>
                  <a:srgbClr val="003399"/>
                </a:solidFill>
                <a:highlight>
                  <a:srgbClr val="FFFF00"/>
                </a:highlight>
                <a:ea typeface="新細明體" panose="02020500000000000000" pitchFamily="18" charset="-120"/>
              </a:rPr>
              <a:t>GROUPON</a:t>
            </a:r>
            <a:r>
              <a:rPr lang="zh-TW" altLang="zh-TW" sz="1600" b="1" dirty="0">
                <a:solidFill>
                  <a:srgbClr val="003399"/>
                </a:solidFill>
                <a:highlight>
                  <a:srgbClr val="FFFF00"/>
                </a:highlight>
                <a:ea typeface="新細明體" panose="02020500000000000000" pitchFamily="18" charset="-120"/>
              </a:rPr>
              <a:t>近年行銷資源不足</a:t>
            </a:r>
            <a:r>
              <a:rPr lang="zh-TW" altLang="zh-TW" sz="1600" b="1" dirty="0">
                <a:solidFill>
                  <a:srgbClr val="003399"/>
                </a:solidFill>
                <a:ea typeface="新細明體" panose="02020500000000000000" pitchFamily="18" charset="-120"/>
              </a:rPr>
              <a:t>，影響曝光，是其劣勢。</a:t>
            </a:r>
            <a:endParaRPr lang="en-US" altLang="zh-TW" sz="1600" b="1" dirty="0">
              <a:solidFill>
                <a:srgbClr val="003399"/>
              </a:solidFill>
              <a:ea typeface="新細明體" panose="02020500000000000000" pitchFamily="18" charset="-120"/>
            </a:endParaRPr>
          </a:p>
          <a:p>
            <a:pPr>
              <a:buFont typeface="Wingdings" panose="05000000000000000000" pitchFamily="2" charset="2"/>
              <a:buNone/>
              <a:defRPr/>
            </a:pPr>
            <a:r>
              <a:rPr lang="en-US" altLang="zh-TW" sz="1600" b="1" dirty="0">
                <a:solidFill>
                  <a:srgbClr val="003399"/>
                </a:solidFill>
                <a:ea typeface="新細明體" panose="02020500000000000000" pitchFamily="18" charset="-120"/>
              </a:rPr>
              <a:t>             </a:t>
            </a:r>
            <a:r>
              <a:rPr lang="zh-TW" altLang="zh-TW" sz="1600" b="1" dirty="0">
                <a:solidFill>
                  <a:srgbClr val="003399"/>
                </a:solidFill>
                <a:ea typeface="新細明體" panose="02020500000000000000" pitchFamily="18" charset="-120"/>
              </a:rPr>
              <a:t>在業務層面，團購網談合作廠商、提供好服務的關鍵，是要</a:t>
            </a:r>
            <a:r>
              <a:rPr lang="zh-TW" altLang="zh-TW" sz="1600" b="1" dirty="0">
                <a:solidFill>
                  <a:srgbClr val="003399"/>
                </a:solidFill>
                <a:highlight>
                  <a:srgbClr val="FFFF00"/>
                </a:highlight>
                <a:ea typeface="新細明體" panose="02020500000000000000" pitchFamily="18" charset="-120"/>
              </a:rPr>
              <a:t>有厲害的「地面部隊」，也就是業務人員</a:t>
            </a:r>
            <a:r>
              <a:rPr lang="zh-TW" altLang="zh-TW" sz="1600" b="1" dirty="0">
                <a:solidFill>
                  <a:srgbClr val="003399"/>
                </a:solidFill>
                <a:ea typeface="新細明體" panose="02020500000000000000" pitchFamily="18" charset="-120"/>
              </a:rPr>
              <a:t>，要一家家掃街拜訪，洽談業務，目前</a:t>
            </a:r>
            <a:r>
              <a:rPr lang="zh-TW" altLang="zh-TW" sz="1600" b="1" dirty="0">
                <a:solidFill>
                  <a:srgbClr val="003399"/>
                </a:solidFill>
                <a:highlight>
                  <a:srgbClr val="FFFF00"/>
                </a:highlight>
                <a:ea typeface="新細明體" panose="02020500000000000000" pitchFamily="18" charset="-120"/>
              </a:rPr>
              <a:t>夠麻吉</a:t>
            </a:r>
            <a:r>
              <a:rPr lang="zh-TW" altLang="zh-TW"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17 Life</a:t>
            </a:r>
            <a:r>
              <a:rPr lang="zh-TW" altLang="zh-TW" sz="1600" b="1" dirty="0">
                <a:solidFill>
                  <a:srgbClr val="003399"/>
                </a:solidFill>
                <a:ea typeface="新細明體" panose="02020500000000000000" pitchFamily="18" charset="-120"/>
              </a:rPr>
              <a:t>等業者，都編制</a:t>
            </a:r>
            <a:r>
              <a:rPr lang="zh-TW" altLang="zh-TW" sz="1600" b="1" dirty="0">
                <a:solidFill>
                  <a:srgbClr val="003399"/>
                </a:solidFill>
                <a:highlight>
                  <a:srgbClr val="FFFF00"/>
                </a:highlight>
                <a:ea typeface="新細明體" panose="02020500000000000000" pitchFamily="18" charset="-120"/>
              </a:rPr>
              <a:t>百人以上的業務人員</a:t>
            </a:r>
            <a:r>
              <a:rPr lang="zh-TW" altLang="zh-TW" sz="1600" b="1" dirty="0">
                <a:solidFill>
                  <a:srgbClr val="003399"/>
                </a:solidFill>
                <a:ea typeface="新細明體" panose="02020500000000000000" pitchFamily="18" charset="-120"/>
              </a:rPr>
              <a:t>，但這兩家公司的業務員在外，幾乎遇不上</a:t>
            </a:r>
            <a:r>
              <a:rPr lang="zh-TW" altLang="en-US" sz="1600" b="1" dirty="0">
                <a:solidFill>
                  <a:srgbClr val="003399"/>
                </a:solidFill>
                <a:ea typeface="新細明體" panose="02020500000000000000" pitchFamily="18" charset="-120"/>
              </a:rPr>
              <a:t> </a:t>
            </a:r>
            <a:r>
              <a:rPr lang="en-US" altLang="zh-TW" sz="1600" b="1" dirty="0">
                <a:solidFill>
                  <a:srgbClr val="003399"/>
                </a:solidFill>
                <a:ea typeface="新細明體" panose="02020500000000000000" pitchFamily="18" charset="-120"/>
              </a:rPr>
              <a:t>GROUPON</a:t>
            </a:r>
            <a:r>
              <a:rPr lang="zh-TW" altLang="en-US" sz="1600" b="1" dirty="0">
                <a:solidFill>
                  <a:srgbClr val="003399"/>
                </a:solidFill>
                <a:ea typeface="新細明體" panose="02020500000000000000" pitchFamily="18" charset="-120"/>
              </a:rPr>
              <a:t> </a:t>
            </a:r>
            <a:r>
              <a:rPr lang="zh-TW" altLang="zh-TW" sz="1600" b="1" dirty="0">
                <a:solidFill>
                  <a:srgbClr val="003399"/>
                </a:solidFill>
                <a:ea typeface="新細明體" panose="02020500000000000000" pitchFamily="18" charset="-120"/>
              </a:rPr>
              <a:t>的業務員，也較少知名店家參與，顯示其耕耘不深。</a:t>
            </a:r>
          </a:p>
          <a:p>
            <a:pPr lvl="1">
              <a:spcAft>
                <a:spcPts val="600"/>
              </a:spcAft>
              <a:buNone/>
              <a:defRPr/>
            </a:pPr>
            <a:endParaRPr lang="zh-TW" altLang="zh-TW" sz="1600" b="1" dirty="0">
              <a:ea typeface="新細明體" panose="02020500000000000000" pitchFamily="18" charset="-120"/>
            </a:endParaRPr>
          </a:p>
          <a:p>
            <a:pPr lvl="1">
              <a:spcAft>
                <a:spcPts val="600"/>
              </a:spcAft>
              <a:buNone/>
              <a:defRPr/>
            </a:pPr>
            <a:endParaRPr lang="zh-TW" altLang="en-US" dirty="0">
              <a:ea typeface="新細明體" panose="02020500000000000000" pitchFamily="18" charset="-12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A0E59433-007C-474C-8A19-66694F42D958}"/>
              </a:ext>
            </a:extLst>
          </p:cNvPr>
          <p:cNvSpPr>
            <a:spLocks noGrp="1" noChangeArrowheads="1"/>
          </p:cNvSpPr>
          <p:nvPr>
            <p:ph type="title"/>
          </p:nvPr>
        </p:nvSpPr>
        <p:spPr>
          <a:xfrm>
            <a:off x="191123" y="25879"/>
            <a:ext cx="11920363" cy="474453"/>
          </a:xfrm>
          <a:solidFill>
            <a:srgbClr val="08045C"/>
          </a:solidFill>
        </p:spPr>
        <p:txBody>
          <a:bodyPr>
            <a:normAutofit fontScale="90000"/>
          </a:bodyPr>
          <a:lstStyle/>
          <a:p>
            <a:pPr eaLnBrk="1" hangingPunct="1"/>
            <a:r>
              <a:rPr lang="en-US" altLang="zh-TW" sz="3200" dirty="0">
                <a:solidFill>
                  <a:schemeClr val="bg1"/>
                </a:solidFill>
                <a:ea typeface="新細明體" panose="02020500000000000000" pitchFamily="18" charset="-120"/>
              </a:rPr>
              <a:t> </a:t>
            </a:r>
            <a:r>
              <a:rPr lang="en-US" altLang="zh-TW" sz="1800" dirty="0">
                <a:solidFill>
                  <a:schemeClr val="bg1"/>
                </a:solidFill>
                <a:ea typeface="新細明體" panose="02020500000000000000" pitchFamily="18" charset="-120"/>
              </a:rPr>
              <a:t>Types of E-commerce:</a:t>
            </a:r>
            <a:r>
              <a:rPr lang="zh-TW" altLang="en-US" sz="1800" dirty="0">
                <a:solidFill>
                  <a:schemeClr val="bg1"/>
                </a:solidFill>
                <a:ea typeface="新細明體" panose="02020500000000000000" pitchFamily="18" charset="-120"/>
              </a:rPr>
              <a:t>網路到實體 </a:t>
            </a:r>
            <a:r>
              <a:rPr lang="en-US" altLang="zh-TW" sz="1800" dirty="0">
                <a:solidFill>
                  <a:schemeClr val="bg1"/>
                </a:solidFill>
                <a:ea typeface="新細明體" panose="02020500000000000000" pitchFamily="18" charset="-120"/>
              </a:rPr>
              <a:t>(Online to Offline, O2O)</a:t>
            </a:r>
            <a:r>
              <a:rPr lang="zh-TW" altLang="zh-TW" sz="1800" dirty="0">
                <a:solidFill>
                  <a:schemeClr val="bg1"/>
                </a:solidFill>
                <a:ea typeface="新細明體" panose="02020500000000000000" pitchFamily="18" charset="-120"/>
              </a:rPr>
              <a:t>，</a:t>
            </a:r>
            <a:r>
              <a:rPr lang="zh-TW" altLang="en-US" sz="1800" dirty="0">
                <a:solidFill>
                  <a:schemeClr val="bg1"/>
                </a:solidFill>
                <a:ea typeface="新細明體" panose="02020500000000000000" pitchFamily="18" charset="-120"/>
              </a:rPr>
              <a:t>以</a:t>
            </a:r>
            <a:r>
              <a:rPr lang="en-US" altLang="zh-TW" sz="1800" dirty="0">
                <a:ea typeface="新細明體" panose="02020500000000000000" pitchFamily="18" charset="-120"/>
              </a:rPr>
              <a:t> </a:t>
            </a:r>
            <a:r>
              <a:rPr lang="en-US" altLang="zh-TW" sz="1800" dirty="0">
                <a:solidFill>
                  <a:schemeClr val="bg1"/>
                </a:solidFill>
                <a:ea typeface="新細明體" panose="02020500000000000000" pitchFamily="18" charset="-120"/>
              </a:rPr>
              <a:t>GROUPON  </a:t>
            </a:r>
            <a:r>
              <a:rPr lang="zh-TW" altLang="zh-TW" sz="1800" dirty="0">
                <a:solidFill>
                  <a:schemeClr val="bg1"/>
                </a:solidFill>
                <a:ea typeface="新細明體" panose="02020500000000000000" pitchFamily="18" charset="-120"/>
              </a:rPr>
              <a:t>驚傳撤出台灣</a:t>
            </a:r>
            <a:r>
              <a:rPr lang="zh-TW" altLang="en-US" sz="1800" dirty="0">
                <a:solidFill>
                  <a:schemeClr val="bg1"/>
                </a:solidFill>
                <a:ea typeface="新細明體" panose="02020500000000000000" pitchFamily="18" charset="-120"/>
              </a:rPr>
              <a:t>為例     </a:t>
            </a:r>
            <a:r>
              <a:rPr lang="en-US" altLang="zh-TW" sz="1800" dirty="0">
                <a:solidFill>
                  <a:schemeClr val="bg1"/>
                </a:solidFill>
                <a:ea typeface="新細明體" panose="02020500000000000000" pitchFamily="18" charset="-120"/>
              </a:rPr>
              <a:t> </a:t>
            </a:r>
            <a:endParaRPr lang="en-US" altLang="zh-TW" sz="2400" dirty="0">
              <a:solidFill>
                <a:schemeClr val="bg1"/>
              </a:solidFill>
              <a:ea typeface="新細明體" panose="02020500000000000000" pitchFamily="18" charset="-120"/>
            </a:endParaRPr>
          </a:p>
        </p:txBody>
      </p:sp>
      <p:sp>
        <p:nvSpPr>
          <p:cNvPr id="133123" name="Rectangle 3">
            <a:extLst>
              <a:ext uri="{FF2B5EF4-FFF2-40B4-BE49-F238E27FC236}">
                <a16:creationId xmlns:a16="http://schemas.microsoft.com/office/drawing/2014/main" id="{4CBF1CFE-E450-403B-82CA-BCECFBE65D60}"/>
              </a:ext>
            </a:extLst>
          </p:cNvPr>
          <p:cNvSpPr>
            <a:spLocks noGrp="1" noChangeArrowheads="1"/>
          </p:cNvSpPr>
          <p:nvPr>
            <p:ph idx="1"/>
          </p:nvPr>
        </p:nvSpPr>
        <p:spPr>
          <a:xfrm>
            <a:off x="375920" y="1066321"/>
            <a:ext cx="11440160" cy="3697303"/>
          </a:xfrm>
        </p:spPr>
        <p:txBody>
          <a:bodyPr>
            <a:normAutofit/>
          </a:bodyPr>
          <a:lstStyle/>
          <a:p>
            <a:pPr marL="0" indent="0">
              <a:buNone/>
              <a:defRPr/>
            </a:pPr>
            <a:r>
              <a:rPr lang="en-US" altLang="zh-TW" sz="1800" b="1" dirty="0">
                <a:solidFill>
                  <a:srgbClr val="003399"/>
                </a:solidFill>
                <a:ea typeface="新細明體" panose="02020500000000000000" pitchFamily="18" charset="-120"/>
              </a:rPr>
              <a:t>(9.23.2015) </a:t>
            </a:r>
            <a:r>
              <a:rPr lang="zh-TW" altLang="zh-TW" sz="1800" b="1" dirty="0">
                <a:solidFill>
                  <a:srgbClr val="003399"/>
                </a:solidFill>
                <a:ea typeface="新細明體" panose="02020500000000000000" pitchFamily="18" charset="-120"/>
              </a:rPr>
              <a:t>台灣第二大團購網</a:t>
            </a:r>
            <a:r>
              <a:rPr lang="zh-TW" altLang="zh-TW" sz="1800" b="1" dirty="0">
                <a:solidFill>
                  <a:srgbClr val="003399"/>
                </a:solidFill>
                <a:highlight>
                  <a:srgbClr val="FFFF00"/>
                </a:highlight>
                <a:ea typeface="新細明體" panose="02020500000000000000" pitchFamily="18" charset="-120"/>
              </a:rPr>
              <a:t>酷朋</a:t>
            </a:r>
            <a:r>
              <a:rPr lang="en-US" altLang="zh-TW" sz="1800" b="1" dirty="0">
                <a:solidFill>
                  <a:srgbClr val="003399"/>
                </a:solidFill>
                <a:highlight>
                  <a:srgbClr val="FFFF00"/>
                </a:highlight>
                <a:ea typeface="新細明體" panose="02020500000000000000" pitchFamily="18" charset="-120"/>
              </a:rPr>
              <a:t>(GROUPON</a:t>
            </a:r>
            <a:r>
              <a:rPr lang="en-US" altLang="zh-TW" sz="1800" b="1" dirty="0">
                <a:solidFill>
                  <a:srgbClr val="003399"/>
                </a:solidFill>
                <a:ea typeface="新細明體" panose="02020500000000000000" pitchFamily="18" charset="-120"/>
              </a:rPr>
              <a:t>)</a:t>
            </a:r>
            <a:r>
              <a:rPr lang="zh-TW" altLang="zh-TW" sz="1800" b="1" dirty="0">
                <a:solidFill>
                  <a:srgbClr val="003399"/>
                </a:solidFill>
                <a:ea typeface="新細明體" panose="02020500000000000000" pitchFamily="18" charset="-120"/>
              </a:rPr>
              <a:t>將於年底退出台灣市場，酷朋昨晚透過官網公告，即日起終止</a:t>
            </a:r>
            <a:r>
              <a:rPr lang="zh-TW" altLang="zh-TW" sz="1800" b="1" dirty="0">
                <a:solidFill>
                  <a:srgbClr val="003399"/>
                </a:solidFill>
                <a:highlight>
                  <a:srgbClr val="FFFF00"/>
                </a:highlight>
                <a:ea typeface="新細明體" panose="02020500000000000000" pitchFamily="18" charset="-120"/>
              </a:rPr>
              <a:t>台灣區營運</a:t>
            </a:r>
            <a:r>
              <a:rPr lang="zh-TW" altLang="zh-TW" sz="1800" b="1" dirty="0">
                <a:solidFill>
                  <a:srgbClr val="003399"/>
                </a:solidFill>
                <a:ea typeface="新細明體" panose="02020500000000000000" pitchFamily="18" charset="-120"/>
              </a:rPr>
              <a:t>；全球終止營運地區，還包括摩洛哥、巴拿馬、菲律賓、波多黎各、泰國、烏拉圭。</a:t>
            </a:r>
            <a:endParaRPr lang="en-US" altLang="zh-TW" sz="1800" b="1" dirty="0">
              <a:solidFill>
                <a:srgbClr val="003399"/>
              </a:solidFill>
              <a:ea typeface="新細明體" panose="02020500000000000000" pitchFamily="18" charset="-120"/>
            </a:endParaRPr>
          </a:p>
          <a:p>
            <a:pPr>
              <a:buFont typeface="Wingdings" panose="05000000000000000000" pitchFamily="2" charset="2"/>
              <a:buNone/>
              <a:defRPr/>
            </a:pPr>
            <a:endParaRPr lang="en-US" altLang="zh-TW" sz="1800" b="1" dirty="0">
              <a:solidFill>
                <a:srgbClr val="003399"/>
              </a:solidFill>
              <a:ea typeface="新細明體" panose="02020500000000000000" pitchFamily="18" charset="-120"/>
            </a:endParaRPr>
          </a:p>
          <a:p>
            <a:pPr>
              <a:buFont typeface="Wingdings" panose="05000000000000000000" pitchFamily="2" charset="2"/>
              <a:buNone/>
              <a:defRPr/>
            </a:pPr>
            <a:r>
              <a:rPr lang="zh-TW" altLang="en-US" sz="1800" b="1" dirty="0">
                <a:solidFill>
                  <a:srgbClr val="003399"/>
                </a:solidFill>
                <a:ea typeface="新細明體" panose="02020500000000000000" pitchFamily="18" charset="-120"/>
              </a:rPr>
              <a:t>             </a:t>
            </a:r>
            <a:r>
              <a:rPr lang="zh-TW" altLang="zh-TW" sz="1800" b="1" dirty="0">
                <a:solidFill>
                  <a:srgbClr val="003399"/>
                </a:solidFill>
                <a:ea typeface="新細明體" panose="02020500000000000000" pitchFamily="18" charset="-120"/>
              </a:rPr>
              <a:t>酷朋（</a:t>
            </a:r>
            <a:r>
              <a:rPr lang="en-US" altLang="zh-TW" sz="1800" b="1" dirty="0">
                <a:solidFill>
                  <a:srgbClr val="003399"/>
                </a:solidFill>
                <a:ea typeface="新細明體" panose="02020500000000000000" pitchFamily="18" charset="-120"/>
              </a:rPr>
              <a:t>GROUPON</a:t>
            </a:r>
            <a:r>
              <a:rPr lang="zh-TW" altLang="zh-TW" sz="1800" b="1" dirty="0">
                <a:solidFill>
                  <a:srgbClr val="003399"/>
                </a:solidFill>
                <a:ea typeface="新細明體" panose="02020500000000000000" pitchFamily="18" charset="-120"/>
              </a:rPr>
              <a:t>）總部昨天宣布，計畫在明年九月前，全球裁員</a:t>
            </a:r>
            <a:r>
              <a:rPr lang="en-US" altLang="zh-TW" sz="1800" b="1" dirty="0">
                <a:solidFill>
                  <a:srgbClr val="003399"/>
                </a:solidFill>
                <a:ea typeface="新細明體" panose="02020500000000000000" pitchFamily="18" charset="-120"/>
              </a:rPr>
              <a:t>1,100</a:t>
            </a:r>
            <a:r>
              <a:rPr lang="zh-TW" altLang="zh-TW" sz="1800" b="1" dirty="0">
                <a:solidFill>
                  <a:srgbClr val="003399"/>
                </a:solidFill>
                <a:ea typeface="新細明體" panose="02020500000000000000" pitchFamily="18" charset="-120"/>
              </a:rPr>
              <a:t>人，相當於總員工數的一成左右，這是該公司整頓營運的一環；</a:t>
            </a:r>
            <a:r>
              <a:rPr lang="zh-TW" altLang="zh-TW" sz="1800" b="1" dirty="0">
                <a:solidFill>
                  <a:srgbClr val="003399"/>
                </a:solidFill>
                <a:highlight>
                  <a:srgbClr val="FFFF00"/>
                </a:highlight>
                <a:ea typeface="新細明體" panose="02020500000000000000" pitchFamily="18" charset="-120"/>
              </a:rPr>
              <a:t>酷朋還將在上述</a:t>
            </a:r>
            <a:r>
              <a:rPr lang="en-US" altLang="zh-TW" sz="1800" b="1" dirty="0">
                <a:solidFill>
                  <a:srgbClr val="003399"/>
                </a:solidFill>
                <a:highlight>
                  <a:srgbClr val="FFFF00"/>
                </a:highlight>
                <a:ea typeface="新細明體" panose="02020500000000000000" pitchFamily="18" charset="-120"/>
              </a:rPr>
              <a:t> 7</a:t>
            </a:r>
            <a:r>
              <a:rPr lang="zh-TW" altLang="zh-TW" sz="1800" b="1" dirty="0">
                <a:solidFill>
                  <a:srgbClr val="003399"/>
                </a:solidFill>
                <a:highlight>
                  <a:srgbClr val="FFFF00"/>
                </a:highlight>
                <a:ea typeface="新細明體" panose="02020500000000000000" pitchFamily="18" charset="-120"/>
              </a:rPr>
              <a:t>個國家終止營運。</a:t>
            </a:r>
            <a:endParaRPr lang="en-US" altLang="zh-TW" sz="1800" b="1" dirty="0">
              <a:solidFill>
                <a:srgbClr val="003399"/>
              </a:solidFill>
              <a:highlight>
                <a:srgbClr val="FFFF00"/>
              </a:highlight>
              <a:ea typeface="新細明體" panose="02020500000000000000" pitchFamily="18" charset="-120"/>
            </a:endParaRPr>
          </a:p>
          <a:p>
            <a:pPr>
              <a:defRPr/>
            </a:pPr>
            <a:endParaRPr lang="zh-TW" altLang="zh-TW" sz="1800" b="1" dirty="0">
              <a:solidFill>
                <a:srgbClr val="003399"/>
              </a:solidFill>
              <a:ea typeface="新細明體" panose="02020500000000000000" pitchFamily="18" charset="-120"/>
            </a:endParaRPr>
          </a:p>
          <a:p>
            <a:pPr>
              <a:buFont typeface="Wingdings" panose="05000000000000000000" pitchFamily="2" charset="2"/>
              <a:buNone/>
              <a:defRPr/>
            </a:pPr>
            <a:r>
              <a:rPr lang="zh-TW" altLang="en-US" sz="1800" b="1" dirty="0">
                <a:solidFill>
                  <a:srgbClr val="003399"/>
                </a:solidFill>
                <a:ea typeface="新細明體" panose="02020500000000000000" pitchFamily="18" charset="-120"/>
              </a:rPr>
              <a:t>            </a:t>
            </a:r>
            <a:r>
              <a:rPr lang="zh-TW" altLang="zh-TW" sz="1800" b="1" dirty="0">
                <a:solidFill>
                  <a:srgbClr val="003399"/>
                </a:solidFill>
                <a:ea typeface="新細明體" panose="02020500000000000000" pitchFamily="18" charset="-120"/>
              </a:rPr>
              <a:t>外電報導指出，酷朋有逾</a:t>
            </a:r>
            <a:r>
              <a:rPr lang="en-US" altLang="zh-TW" sz="1800" b="1" dirty="0">
                <a:solidFill>
                  <a:srgbClr val="003399"/>
                </a:solidFill>
                <a:ea typeface="新細明體" panose="02020500000000000000" pitchFamily="18" charset="-120"/>
              </a:rPr>
              <a:t>35%</a:t>
            </a:r>
            <a:r>
              <a:rPr lang="zh-TW" altLang="en-US" sz="1800" b="1" dirty="0">
                <a:solidFill>
                  <a:srgbClr val="003399"/>
                </a:solidFill>
                <a:ea typeface="新細明體" panose="02020500000000000000" pitchFamily="18" charset="-120"/>
              </a:rPr>
              <a:t> </a:t>
            </a:r>
            <a:r>
              <a:rPr lang="zh-TW" altLang="zh-TW" sz="1800" b="1" dirty="0">
                <a:solidFill>
                  <a:srgbClr val="003399"/>
                </a:solidFill>
                <a:ea typeface="新細明體" panose="02020500000000000000" pitchFamily="18" charset="-120"/>
              </a:rPr>
              <a:t>的營收來自北美以外地區，</a:t>
            </a:r>
            <a:r>
              <a:rPr lang="zh-TW" altLang="zh-TW" sz="1800" b="1" dirty="0">
                <a:solidFill>
                  <a:srgbClr val="003399"/>
                </a:solidFill>
                <a:highlight>
                  <a:srgbClr val="FFFF00"/>
                </a:highlight>
                <a:ea typeface="新細明體" panose="02020500000000000000" pitchFamily="18" charset="-120"/>
              </a:rPr>
              <a:t>美元升值</a:t>
            </a:r>
            <a:r>
              <a:rPr lang="zh-TW" altLang="zh-TW" sz="1800" b="1" dirty="0">
                <a:solidFill>
                  <a:srgbClr val="003399"/>
                </a:solidFill>
                <a:ea typeface="新細明體" panose="02020500000000000000" pitchFamily="18" charset="-120"/>
              </a:rPr>
              <a:t>使該公司拓展全球版圖</a:t>
            </a:r>
            <a:r>
              <a:rPr lang="zh-TW" altLang="zh-TW" sz="1800" b="1" dirty="0">
                <a:solidFill>
                  <a:srgbClr val="003399"/>
                </a:solidFill>
                <a:highlight>
                  <a:srgbClr val="FFFF00"/>
                </a:highlight>
                <a:ea typeface="新細明體" panose="02020500000000000000" pitchFamily="18" charset="-120"/>
              </a:rPr>
              <a:t>的努力受挫</a:t>
            </a:r>
            <a:r>
              <a:rPr lang="zh-TW" altLang="zh-TW" sz="1800" b="1" dirty="0">
                <a:solidFill>
                  <a:srgbClr val="003399"/>
                </a:solidFill>
                <a:ea typeface="新細明體" panose="02020500000000000000" pitchFamily="18" charset="-120"/>
              </a:rPr>
              <a:t>。美國一位分析師說，這幾年酷朋一直試圖整頓全球營運，</a:t>
            </a:r>
            <a:r>
              <a:rPr lang="zh-TW" altLang="zh-TW" sz="1800" b="1" dirty="0">
                <a:solidFill>
                  <a:srgbClr val="003399"/>
                </a:solidFill>
                <a:highlight>
                  <a:srgbClr val="FFFF00"/>
                </a:highlight>
                <a:ea typeface="新細明體" panose="02020500000000000000" pitchFamily="18" charset="-120"/>
              </a:rPr>
              <a:t>已退出一些國際市場</a:t>
            </a:r>
            <a:r>
              <a:rPr lang="zh-TW" altLang="zh-TW" sz="1800" b="1" dirty="0">
                <a:solidFill>
                  <a:srgbClr val="003399"/>
                </a:solidFill>
                <a:ea typeface="新細明體" panose="02020500000000000000" pitchFamily="18" charset="-120"/>
              </a:rPr>
              <a:t>，</a:t>
            </a:r>
            <a:r>
              <a:rPr lang="zh-TW" altLang="zh-TW" sz="1800" b="1" dirty="0">
                <a:solidFill>
                  <a:srgbClr val="003399"/>
                </a:solidFill>
                <a:highlight>
                  <a:srgbClr val="FFFF00"/>
                </a:highlight>
                <a:ea typeface="新細明體" panose="02020500000000000000" pitchFamily="18" charset="-120"/>
              </a:rPr>
              <a:t>裁員</a:t>
            </a:r>
            <a:r>
              <a:rPr lang="zh-TW" altLang="zh-TW" sz="1800" b="1" dirty="0">
                <a:solidFill>
                  <a:srgbClr val="003399"/>
                </a:solidFill>
                <a:ea typeface="新細明體" panose="02020500000000000000" pitchFamily="18" charset="-120"/>
              </a:rPr>
              <a:t>是接下來的動作。</a:t>
            </a:r>
            <a:endParaRPr lang="en-US" altLang="zh-TW" sz="1800" b="1" dirty="0">
              <a:solidFill>
                <a:srgbClr val="003399"/>
              </a:solidFill>
              <a:ea typeface="新細明體" panose="02020500000000000000" pitchFamily="18" charset="-120"/>
            </a:endParaRPr>
          </a:p>
          <a:p>
            <a:pPr>
              <a:buFont typeface="Wingdings" panose="05000000000000000000" pitchFamily="2" charset="2"/>
              <a:buNone/>
              <a:defRPr/>
            </a:pPr>
            <a:endParaRPr lang="zh-TW" altLang="zh-TW" sz="1800" b="1" dirty="0">
              <a:solidFill>
                <a:srgbClr val="003399"/>
              </a:solidFill>
              <a:ea typeface="新細明體" panose="02020500000000000000" pitchFamily="18" charset="-120"/>
            </a:endParaRPr>
          </a:p>
          <a:p>
            <a:pPr>
              <a:buFont typeface="Wingdings" panose="05000000000000000000" pitchFamily="2" charset="2"/>
              <a:buNone/>
              <a:defRPr/>
            </a:pPr>
            <a:r>
              <a:rPr lang="zh-TW" altLang="en-US" sz="1800" b="1" dirty="0">
                <a:solidFill>
                  <a:srgbClr val="003399"/>
                </a:solidFill>
                <a:ea typeface="新細明體" panose="02020500000000000000" pitchFamily="18" charset="-120"/>
              </a:rPr>
              <a:t>             </a:t>
            </a:r>
            <a:r>
              <a:rPr lang="zh-TW" altLang="zh-TW" sz="1800" b="1" dirty="0">
                <a:solidFill>
                  <a:srgbClr val="003399"/>
                </a:solidFill>
                <a:ea typeface="新細明體" panose="02020500000000000000" pitchFamily="18" charset="-120"/>
              </a:rPr>
              <a:t>據</a:t>
            </a:r>
            <a:r>
              <a:rPr lang="en-US" altLang="zh-TW" sz="1800" b="1" dirty="0">
                <a:solidFill>
                  <a:srgbClr val="003399"/>
                </a:solidFill>
                <a:ea typeface="新細明體" panose="02020500000000000000" pitchFamily="18" charset="-120"/>
              </a:rPr>
              <a:t>GROUPON</a:t>
            </a:r>
            <a:r>
              <a:rPr lang="zh-TW" altLang="zh-TW" sz="1800" b="1" dirty="0">
                <a:solidFill>
                  <a:srgbClr val="003399"/>
                </a:solidFill>
                <a:ea typeface="新細明體" panose="02020500000000000000" pitchFamily="18" charset="-120"/>
              </a:rPr>
              <a:t>官網所示，該公司在全球</a:t>
            </a:r>
            <a:r>
              <a:rPr lang="en-US" altLang="zh-TW" sz="1800" b="1" dirty="0">
                <a:solidFill>
                  <a:srgbClr val="003399"/>
                </a:solidFill>
                <a:ea typeface="新細明體" panose="02020500000000000000" pitchFamily="18" charset="-120"/>
              </a:rPr>
              <a:t> 48</a:t>
            </a:r>
            <a:r>
              <a:rPr lang="zh-TW" altLang="zh-TW" sz="1800" b="1" dirty="0">
                <a:solidFill>
                  <a:srgbClr val="003399"/>
                </a:solidFill>
                <a:ea typeface="新細明體" panose="02020500000000000000" pitchFamily="18" charset="-120"/>
              </a:rPr>
              <a:t>國架設網站，除歐、美地區外，亞洲地區遍及台灣、中國、</a:t>
            </a:r>
            <a:r>
              <a:rPr lang="zh-TW" altLang="zh-TW" sz="1800" b="1" dirty="0">
                <a:solidFill>
                  <a:srgbClr val="003399"/>
                </a:solidFill>
                <a:highlight>
                  <a:srgbClr val="FFFF00"/>
                </a:highlight>
                <a:ea typeface="新細明體" panose="02020500000000000000" pitchFamily="18" charset="-120"/>
              </a:rPr>
              <a:t>香港</a:t>
            </a:r>
            <a:r>
              <a:rPr lang="zh-TW" altLang="zh-TW" sz="1800" b="1" dirty="0">
                <a:solidFill>
                  <a:srgbClr val="003399"/>
                </a:solidFill>
                <a:ea typeface="新細明體" panose="02020500000000000000" pitchFamily="18" charset="-120"/>
              </a:rPr>
              <a:t>、</a:t>
            </a:r>
            <a:r>
              <a:rPr lang="zh-TW" altLang="zh-TW" sz="1800" b="1" dirty="0">
                <a:solidFill>
                  <a:srgbClr val="003399"/>
                </a:solidFill>
                <a:highlight>
                  <a:srgbClr val="FFFF00"/>
                </a:highlight>
                <a:ea typeface="新細明體" panose="02020500000000000000" pitchFamily="18" charset="-120"/>
              </a:rPr>
              <a:t>日本、南韓、新加坡</a:t>
            </a:r>
            <a:r>
              <a:rPr lang="zh-TW" altLang="zh-TW" sz="1800" b="1" dirty="0">
                <a:solidFill>
                  <a:srgbClr val="003399"/>
                </a:solidFill>
                <a:ea typeface="新細明體" panose="02020500000000000000" pitchFamily="18" charset="-120"/>
              </a:rPr>
              <a:t>、印尼、菲律賓、泰國、印度等國。</a:t>
            </a:r>
          </a:p>
          <a:p>
            <a:pPr lvl="1">
              <a:spcAft>
                <a:spcPts val="600"/>
              </a:spcAft>
              <a:buNone/>
              <a:defRPr/>
            </a:pPr>
            <a:endParaRPr lang="zh-TW" altLang="en-US" dirty="0">
              <a:ea typeface="新細明體" panose="02020500000000000000" pitchFamily="18" charset="-12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234453-DE3F-48BB-8EE5-E2017FDEED47}"/>
              </a:ext>
            </a:extLst>
          </p:cNvPr>
          <p:cNvSpPr>
            <a:spLocks noGrp="1"/>
          </p:cNvSpPr>
          <p:nvPr>
            <p:ph type="title"/>
          </p:nvPr>
        </p:nvSpPr>
        <p:spPr>
          <a:xfrm>
            <a:off x="1414532" y="296634"/>
            <a:ext cx="10515600" cy="557438"/>
          </a:xfrm>
        </p:spPr>
        <p:txBody>
          <a:bodyPr>
            <a:normAutofit/>
          </a:bodyPr>
          <a:lstStyle/>
          <a:p>
            <a:r>
              <a:rPr lang="zh-TW" altLang="en-US" sz="2400" dirty="0"/>
              <a:t>電子商務的相關理論</a:t>
            </a:r>
          </a:p>
        </p:txBody>
      </p:sp>
      <p:graphicFrame>
        <p:nvGraphicFramePr>
          <p:cNvPr id="6" name="表格 5">
            <a:extLst>
              <a:ext uri="{FF2B5EF4-FFF2-40B4-BE49-F238E27FC236}">
                <a16:creationId xmlns:a16="http://schemas.microsoft.com/office/drawing/2014/main" id="{9648BA1D-A765-C9BD-6127-01539CFE2B77}"/>
              </a:ext>
            </a:extLst>
          </p:cNvPr>
          <p:cNvGraphicFramePr>
            <a:graphicFrameLocks noGrp="1"/>
          </p:cNvGraphicFramePr>
          <p:nvPr>
            <p:extLst>
              <p:ext uri="{D42A27DB-BD31-4B8C-83A1-F6EECF244321}">
                <p14:modId xmlns:p14="http://schemas.microsoft.com/office/powerpoint/2010/main" val="2708903449"/>
              </p:ext>
            </p:extLst>
          </p:nvPr>
        </p:nvGraphicFramePr>
        <p:xfrm>
          <a:off x="605777" y="1047712"/>
          <a:ext cx="10690789" cy="2690107"/>
        </p:xfrm>
        <a:graphic>
          <a:graphicData uri="http://schemas.openxmlformats.org/drawingml/2006/table">
            <a:tbl>
              <a:tblPr firstRow="1" bandRow="1">
                <a:tableStyleId>{5C22544A-7EE6-4342-B048-85BDC9FD1C3A}</a:tableStyleId>
              </a:tblPr>
              <a:tblGrid>
                <a:gridCol w="1553740">
                  <a:extLst>
                    <a:ext uri="{9D8B030D-6E8A-4147-A177-3AD203B41FA5}">
                      <a16:colId xmlns:a16="http://schemas.microsoft.com/office/drawing/2014/main" val="196885939"/>
                    </a:ext>
                  </a:extLst>
                </a:gridCol>
                <a:gridCol w="432575">
                  <a:extLst>
                    <a:ext uri="{9D8B030D-6E8A-4147-A177-3AD203B41FA5}">
                      <a16:colId xmlns:a16="http://schemas.microsoft.com/office/drawing/2014/main" val="3016572881"/>
                    </a:ext>
                  </a:extLst>
                </a:gridCol>
                <a:gridCol w="1412491">
                  <a:extLst>
                    <a:ext uri="{9D8B030D-6E8A-4147-A177-3AD203B41FA5}">
                      <a16:colId xmlns:a16="http://schemas.microsoft.com/office/drawing/2014/main" val="2514418954"/>
                    </a:ext>
                  </a:extLst>
                </a:gridCol>
                <a:gridCol w="7291983">
                  <a:extLst>
                    <a:ext uri="{9D8B030D-6E8A-4147-A177-3AD203B41FA5}">
                      <a16:colId xmlns:a16="http://schemas.microsoft.com/office/drawing/2014/main" val="441553159"/>
                    </a:ext>
                  </a:extLst>
                </a:gridCol>
              </a:tblGrid>
              <a:tr h="384301">
                <a:tc gridSpan="3">
                  <a:txBody>
                    <a:bodyPr/>
                    <a:lstStyle/>
                    <a:p>
                      <a:r>
                        <a:rPr lang="zh-TW" altLang="en-US" b="0" dirty="0"/>
                        <a:t>              觀念名詞</a:t>
                      </a:r>
                    </a:p>
                  </a:txBody>
                  <a:tcPr/>
                </a:tc>
                <a:tc hMerge="1">
                  <a:txBody>
                    <a:bodyPr/>
                    <a:lstStyle/>
                    <a:p>
                      <a:endParaRPr lang="zh-TW" altLang="en-US" dirty="0"/>
                    </a:p>
                  </a:txBody>
                  <a:tcPr/>
                </a:tc>
                <a:tc hMerge="1">
                  <a:txBody>
                    <a:bodyPr/>
                    <a:lstStyle/>
                    <a:p>
                      <a:endParaRPr lang="zh-TW" altLang="en-US" dirty="0"/>
                    </a:p>
                  </a:txBody>
                  <a:tcPr/>
                </a:tc>
                <a:tc>
                  <a:txBody>
                    <a:bodyPr/>
                    <a:lstStyle/>
                    <a:p>
                      <a:r>
                        <a:rPr lang="zh-TW" altLang="en-US" dirty="0"/>
                        <a:t>                                    定義</a:t>
                      </a:r>
                    </a:p>
                  </a:txBody>
                  <a:tcPr/>
                </a:tc>
                <a:extLst>
                  <a:ext uri="{0D108BD9-81ED-4DB2-BD59-A6C34878D82A}">
                    <a16:rowId xmlns:a16="http://schemas.microsoft.com/office/drawing/2014/main" val="2412183218"/>
                  </a:ext>
                </a:extLst>
              </a:tr>
              <a:tr h="384301">
                <a:tc rowSpan="6">
                  <a:txBody>
                    <a:bodyPr/>
                    <a:lstStyle/>
                    <a:p>
                      <a:endParaRPr lang="en-US" altLang="zh-TW" b="0" dirty="0"/>
                    </a:p>
                    <a:p>
                      <a:endParaRPr lang="en-US" altLang="zh-TW" b="0" dirty="0"/>
                    </a:p>
                    <a:p>
                      <a:endParaRPr lang="en-US" altLang="zh-TW" b="0" dirty="0"/>
                    </a:p>
                    <a:p>
                      <a:endParaRPr lang="en-US" altLang="zh-TW" b="0" dirty="0"/>
                    </a:p>
                    <a:p>
                      <a:r>
                        <a:rPr lang="zh-TW" altLang="en-US" b="0" dirty="0"/>
                        <a:t>「電子」相關</a:t>
                      </a:r>
                      <a:endParaRPr lang="zh-TW" altLang="en-US" dirty="0"/>
                    </a:p>
                  </a:txBody>
                  <a:tcPr/>
                </a:tc>
                <a:tc>
                  <a:txBody>
                    <a:bodyPr/>
                    <a:lstStyle/>
                    <a:p>
                      <a:r>
                        <a:rPr lang="en-US" altLang="zh-TW" dirty="0"/>
                        <a:t>1</a:t>
                      </a:r>
                      <a:endParaRPr lang="zh-TW" altLang="en-US" dirty="0"/>
                    </a:p>
                  </a:txBody>
                  <a:tcPr/>
                </a:tc>
                <a:tc>
                  <a:txBody>
                    <a:bodyPr/>
                    <a:lstStyle/>
                    <a:p>
                      <a:r>
                        <a:rPr lang="zh-TW" altLang="en-US" dirty="0"/>
                        <a:t>莫爾定律</a:t>
                      </a:r>
                    </a:p>
                  </a:txBody>
                  <a:tcPr/>
                </a:tc>
                <a:tc>
                  <a:txBody>
                    <a:bodyPr/>
                    <a:lstStyle/>
                    <a:p>
                      <a:r>
                        <a:rPr lang="zh-TW" altLang="en-US" dirty="0"/>
                        <a:t>晶片內的電晶體數約每兩年就會加倍。</a:t>
                      </a:r>
                    </a:p>
                  </a:txBody>
                  <a:tcPr/>
                </a:tc>
                <a:extLst>
                  <a:ext uri="{0D108BD9-81ED-4DB2-BD59-A6C34878D82A}">
                    <a16:rowId xmlns:a16="http://schemas.microsoft.com/office/drawing/2014/main" val="1754206510"/>
                  </a:ext>
                </a:extLst>
              </a:tr>
              <a:tr h="384301">
                <a:tc vMerge="1">
                  <a:txBody>
                    <a:bodyPr/>
                    <a:lstStyle/>
                    <a:p>
                      <a:endParaRPr lang="zh-TW" altLang="en-US" dirty="0"/>
                    </a:p>
                  </a:txBody>
                  <a:tcPr/>
                </a:tc>
                <a:tc>
                  <a:txBody>
                    <a:bodyPr/>
                    <a:lstStyle/>
                    <a:p>
                      <a:r>
                        <a:rPr lang="en-US" altLang="zh-TW" dirty="0"/>
                        <a:t>2</a:t>
                      </a:r>
                      <a:endParaRPr lang="zh-TW" altLang="en-US" dirty="0"/>
                    </a:p>
                  </a:txBody>
                  <a:tcPr/>
                </a:tc>
                <a:tc>
                  <a:txBody>
                    <a:bodyPr/>
                    <a:lstStyle/>
                    <a:p>
                      <a:r>
                        <a:rPr lang="zh-TW" altLang="en-US" dirty="0"/>
                        <a:t>殺手級應用</a:t>
                      </a:r>
                    </a:p>
                  </a:txBody>
                  <a:tcPr/>
                </a:tc>
                <a:tc>
                  <a:txBody>
                    <a:bodyPr/>
                    <a:lstStyle/>
                    <a:p>
                      <a:r>
                        <a:rPr lang="zh-TW" altLang="en-US" dirty="0"/>
                        <a:t>一種革命性的應用，拉近科技與社會間的差距。</a:t>
                      </a:r>
                    </a:p>
                  </a:txBody>
                  <a:tcPr/>
                </a:tc>
                <a:extLst>
                  <a:ext uri="{0D108BD9-81ED-4DB2-BD59-A6C34878D82A}">
                    <a16:rowId xmlns:a16="http://schemas.microsoft.com/office/drawing/2014/main" val="2154686125"/>
                  </a:ext>
                </a:extLst>
              </a:tr>
              <a:tr h="384301">
                <a:tc vMerge="1">
                  <a:txBody>
                    <a:bodyPr/>
                    <a:lstStyle/>
                    <a:p>
                      <a:endParaRPr lang="zh-TW" altLang="en-US" dirty="0"/>
                    </a:p>
                  </a:txBody>
                  <a:tcPr/>
                </a:tc>
                <a:tc>
                  <a:txBody>
                    <a:bodyPr/>
                    <a:lstStyle/>
                    <a:p>
                      <a:r>
                        <a:rPr lang="en-US" altLang="zh-TW" dirty="0"/>
                        <a:t>3</a:t>
                      </a:r>
                      <a:endParaRPr lang="zh-TW" altLang="en-US" dirty="0"/>
                    </a:p>
                  </a:txBody>
                  <a:tcPr/>
                </a:tc>
                <a:tc>
                  <a:txBody>
                    <a:bodyPr/>
                    <a:lstStyle/>
                    <a:p>
                      <a:r>
                        <a:rPr lang="zh-TW" altLang="en-US" dirty="0"/>
                        <a:t>大數據</a:t>
                      </a:r>
                    </a:p>
                  </a:txBody>
                  <a:tcPr/>
                </a:tc>
                <a:tc>
                  <a:txBody>
                    <a:bodyPr/>
                    <a:lstStyle/>
                    <a:p>
                      <a:r>
                        <a:rPr lang="zh-TW" altLang="en-US" dirty="0"/>
                        <a:t>蒐集網路的資訊，並透過適合的軟體來分析，萃取出可參考的部分</a:t>
                      </a:r>
                    </a:p>
                  </a:txBody>
                  <a:tcPr/>
                </a:tc>
                <a:extLst>
                  <a:ext uri="{0D108BD9-81ED-4DB2-BD59-A6C34878D82A}">
                    <a16:rowId xmlns:a16="http://schemas.microsoft.com/office/drawing/2014/main" val="4072425198"/>
                  </a:ext>
                </a:extLst>
              </a:tr>
              <a:tr h="384301">
                <a:tc vMerge="1">
                  <a:txBody>
                    <a:bodyPr/>
                    <a:lstStyle/>
                    <a:p>
                      <a:endParaRPr lang="zh-TW" altLang="en-US" dirty="0"/>
                    </a:p>
                  </a:txBody>
                  <a:tcPr/>
                </a:tc>
                <a:tc>
                  <a:txBody>
                    <a:bodyPr/>
                    <a:lstStyle/>
                    <a:p>
                      <a:r>
                        <a:rPr lang="en-US" altLang="zh-TW" dirty="0"/>
                        <a:t>4</a:t>
                      </a:r>
                      <a:endParaRPr lang="zh-TW" altLang="en-US" dirty="0"/>
                    </a:p>
                  </a:txBody>
                  <a:tcPr/>
                </a:tc>
                <a:tc>
                  <a:txBody>
                    <a:bodyPr/>
                    <a:lstStyle/>
                    <a:p>
                      <a:r>
                        <a:rPr lang="zh-TW" altLang="en-US" dirty="0"/>
                        <a:t>人工智慧</a:t>
                      </a:r>
                    </a:p>
                  </a:txBody>
                  <a:tcPr/>
                </a:tc>
                <a:tc>
                  <a:txBody>
                    <a:bodyPr/>
                    <a:lstStyle/>
                    <a:p>
                      <a:r>
                        <a:rPr lang="zh-TW" altLang="en-US" dirty="0"/>
                        <a:t>亦稱機器智慧，透過設定讓電腦、機器能自動執行行動。</a:t>
                      </a:r>
                    </a:p>
                  </a:txBody>
                  <a:tcPr/>
                </a:tc>
                <a:extLst>
                  <a:ext uri="{0D108BD9-81ED-4DB2-BD59-A6C34878D82A}">
                    <a16:rowId xmlns:a16="http://schemas.microsoft.com/office/drawing/2014/main" val="2488200443"/>
                  </a:ext>
                </a:extLst>
              </a:tr>
              <a:tr h="384301">
                <a:tc vMerge="1">
                  <a:txBody>
                    <a:bodyPr/>
                    <a:lstStyle/>
                    <a:p>
                      <a:endParaRPr lang="zh-TW" altLang="en-US" dirty="0"/>
                    </a:p>
                  </a:txBody>
                  <a:tcPr/>
                </a:tc>
                <a:tc>
                  <a:txBody>
                    <a:bodyPr/>
                    <a:lstStyle/>
                    <a:p>
                      <a:r>
                        <a:rPr lang="en-US" altLang="zh-TW" dirty="0"/>
                        <a:t>5</a:t>
                      </a:r>
                      <a:endParaRPr lang="zh-TW" altLang="en-US" dirty="0"/>
                    </a:p>
                  </a:txBody>
                  <a:tcPr/>
                </a:tc>
                <a:tc>
                  <a:txBody>
                    <a:bodyPr/>
                    <a:lstStyle/>
                    <a:p>
                      <a:r>
                        <a:rPr lang="zh-TW" altLang="en-US" dirty="0"/>
                        <a:t>雲端運算</a:t>
                      </a:r>
                    </a:p>
                  </a:txBody>
                  <a:tcPr/>
                </a:tc>
                <a:tc>
                  <a:txBody>
                    <a:bodyPr/>
                    <a:lstStyle/>
                    <a:p>
                      <a:r>
                        <a:rPr lang="zh-TW" altLang="en-US" dirty="0"/>
                        <a:t>架構在網路串連下，分享軟體與硬體的資源。</a:t>
                      </a:r>
                    </a:p>
                  </a:txBody>
                  <a:tcPr/>
                </a:tc>
                <a:extLst>
                  <a:ext uri="{0D108BD9-81ED-4DB2-BD59-A6C34878D82A}">
                    <a16:rowId xmlns:a16="http://schemas.microsoft.com/office/drawing/2014/main" val="1206587305"/>
                  </a:ext>
                </a:extLst>
              </a:tr>
              <a:tr h="384301">
                <a:tc vMerge="1">
                  <a:txBody>
                    <a:bodyPr/>
                    <a:lstStyle/>
                    <a:p>
                      <a:endParaRPr lang="zh-TW" altLang="en-US" dirty="0"/>
                    </a:p>
                  </a:txBody>
                  <a:tcPr/>
                </a:tc>
                <a:tc>
                  <a:txBody>
                    <a:bodyPr/>
                    <a:lstStyle/>
                    <a:p>
                      <a:r>
                        <a:rPr lang="en-US" altLang="zh-TW" dirty="0"/>
                        <a:t>6</a:t>
                      </a:r>
                      <a:endParaRPr lang="zh-TW" altLang="en-US" dirty="0"/>
                    </a:p>
                  </a:txBody>
                  <a:tcPr/>
                </a:tc>
                <a:tc>
                  <a:txBody>
                    <a:bodyPr/>
                    <a:lstStyle/>
                    <a:p>
                      <a:r>
                        <a:rPr lang="zh-TW" altLang="en-US" dirty="0"/>
                        <a:t>物聯網</a:t>
                      </a:r>
                    </a:p>
                  </a:txBody>
                  <a:tcPr/>
                </a:tc>
                <a:tc>
                  <a:txBody>
                    <a:bodyPr/>
                    <a:lstStyle/>
                    <a:p>
                      <a:r>
                        <a:rPr lang="zh-TW" altLang="en-US" dirty="0"/>
                        <a:t>連接網路、發訊與接受的媒介，讓所有東西都能互連互通的模式。</a:t>
                      </a:r>
                    </a:p>
                  </a:txBody>
                  <a:tcPr/>
                </a:tc>
                <a:extLst>
                  <a:ext uri="{0D108BD9-81ED-4DB2-BD59-A6C34878D82A}">
                    <a16:rowId xmlns:a16="http://schemas.microsoft.com/office/drawing/2014/main" val="2054821080"/>
                  </a:ext>
                </a:extLst>
              </a:tr>
            </a:tbl>
          </a:graphicData>
        </a:graphic>
      </p:graphicFrame>
      <p:sp>
        <p:nvSpPr>
          <p:cNvPr id="10" name="文字方塊 9">
            <a:extLst>
              <a:ext uri="{FF2B5EF4-FFF2-40B4-BE49-F238E27FC236}">
                <a16:creationId xmlns:a16="http://schemas.microsoft.com/office/drawing/2014/main" id="{6AC9CC55-243F-DB46-857E-1B0CC341E554}"/>
              </a:ext>
            </a:extLst>
          </p:cNvPr>
          <p:cNvSpPr txBox="1"/>
          <p:nvPr/>
        </p:nvSpPr>
        <p:spPr>
          <a:xfrm>
            <a:off x="451705" y="4037598"/>
            <a:ext cx="10998932" cy="2523768"/>
          </a:xfrm>
          <a:prstGeom prst="rect">
            <a:avLst/>
          </a:prstGeom>
          <a:noFill/>
        </p:spPr>
        <p:txBody>
          <a:bodyPr wrap="square" rtlCol="0">
            <a:spAutoFit/>
          </a:bodyPr>
          <a:lstStyle/>
          <a:p>
            <a:r>
              <a:rPr lang="zh-TW" altLang="zh-TW" sz="1400" b="1" kern="0" dirty="0">
                <a:solidFill>
                  <a:srgbClr val="003399"/>
                </a:solidFill>
                <a:effectLst/>
                <a:ea typeface="新細明體" panose="02020500000000000000" pitchFamily="18" charset="-120"/>
                <a:cs typeface="新細明體" panose="02020500000000000000" pitchFamily="18" charset="-120"/>
              </a:rPr>
              <a:t>生成式</a:t>
            </a:r>
            <a:r>
              <a:rPr lang="zh-TW" altLang="en-US" sz="1400" b="1" kern="0" dirty="0">
                <a:solidFill>
                  <a:srgbClr val="003399"/>
                </a:solidFill>
                <a:effectLst/>
                <a:ea typeface="新細明體" panose="02020500000000000000" pitchFamily="18" charset="-120"/>
                <a:cs typeface="新細明體" panose="02020500000000000000" pitchFamily="18" charset="-120"/>
              </a:rPr>
              <a:t> </a:t>
            </a:r>
            <a:r>
              <a:rPr lang="en-US" altLang="zh-TW" sz="1400" b="1" kern="0" dirty="0">
                <a:solidFill>
                  <a:srgbClr val="003399"/>
                </a:solidFill>
                <a:effectLst/>
                <a:ea typeface="新細明體" panose="02020500000000000000" pitchFamily="18" charset="-120"/>
                <a:cs typeface="新細明體" panose="02020500000000000000" pitchFamily="18" charset="-120"/>
              </a:rPr>
              <a:t>AI</a:t>
            </a:r>
            <a:r>
              <a:rPr lang="zh-TW" altLang="zh-TW" sz="1400" b="1" kern="0" dirty="0">
                <a:solidFill>
                  <a:srgbClr val="003399"/>
                </a:solidFill>
                <a:effectLst/>
                <a:ea typeface="新細明體" panose="02020500000000000000" pitchFamily="18" charset="-120"/>
                <a:cs typeface="新細明體" panose="02020500000000000000" pitchFamily="18" charset="-120"/>
              </a:rPr>
              <a:t>比</a:t>
            </a:r>
            <a:r>
              <a:rPr lang="zh-TW" altLang="zh-TW" sz="1400" b="1" kern="0" dirty="0">
                <a:solidFill>
                  <a:srgbClr val="003399"/>
                </a:solidFill>
                <a:effectLst/>
                <a:highlight>
                  <a:srgbClr val="FFFF00"/>
                </a:highlight>
                <a:ea typeface="新細明體" panose="02020500000000000000" pitchFamily="18" charset="-120"/>
                <a:cs typeface="新細明體" panose="02020500000000000000" pitchFamily="18" charset="-120"/>
              </a:rPr>
              <a:t>其他</a:t>
            </a:r>
            <a:r>
              <a:rPr lang="en-US" altLang="zh-TW" sz="1400" b="1" kern="0" dirty="0">
                <a:solidFill>
                  <a:srgbClr val="003399"/>
                </a:solidFill>
                <a:effectLst/>
                <a:highlight>
                  <a:srgbClr val="FFFF00"/>
                </a:highlight>
                <a:ea typeface="新細明體" panose="02020500000000000000" pitchFamily="18" charset="-120"/>
                <a:cs typeface="新細明體" panose="02020500000000000000" pitchFamily="18" charset="-120"/>
              </a:rPr>
              <a:t>AI</a:t>
            </a:r>
            <a:r>
              <a:rPr lang="zh-TW" altLang="zh-TW" sz="1400" b="1" kern="0" dirty="0">
                <a:solidFill>
                  <a:srgbClr val="003399"/>
                </a:solidFill>
                <a:effectLst/>
                <a:highlight>
                  <a:srgbClr val="FFFF00"/>
                </a:highlight>
                <a:ea typeface="新細明體" panose="02020500000000000000" pitchFamily="18" charset="-120"/>
                <a:cs typeface="新細明體" panose="02020500000000000000" pitchFamily="18" charset="-120"/>
              </a:rPr>
              <a:t>更能創造額外價值</a:t>
            </a:r>
            <a:r>
              <a:rPr lang="zh-TW" altLang="en-US" sz="1400" b="1" kern="0" dirty="0">
                <a:solidFill>
                  <a:srgbClr val="003399"/>
                </a:solidFill>
                <a:effectLst/>
                <a:highlight>
                  <a:srgbClr val="FFFF00"/>
                </a:highlight>
                <a:ea typeface="新細明體" panose="02020500000000000000" pitchFamily="18" charset="-120"/>
                <a:cs typeface="新細明體" panose="02020500000000000000" pitchFamily="18" charset="-120"/>
              </a:rPr>
              <a:t>  </a:t>
            </a:r>
            <a:r>
              <a:rPr lang="en-US" altLang="zh-TW" sz="1400" b="1" kern="0" dirty="0">
                <a:solidFill>
                  <a:srgbClr val="003399"/>
                </a:solidFill>
                <a:effectLst/>
                <a:highlight>
                  <a:srgbClr val="FFFF00"/>
                </a:highlight>
                <a:ea typeface="新細明體" panose="02020500000000000000" pitchFamily="18" charset="-120"/>
                <a:cs typeface="新細明體" panose="02020500000000000000" pitchFamily="18" charset="-120"/>
              </a:rPr>
              <a:t>?</a:t>
            </a:r>
          </a:p>
          <a:p>
            <a:endParaRPr lang="en-US" altLang="zh-TW" sz="1600" b="1" kern="0" dirty="0">
              <a:solidFill>
                <a:srgbClr val="003399"/>
              </a:solidFill>
              <a:highlight>
                <a:srgbClr val="FFFF00"/>
              </a:highlight>
              <a:ea typeface="新細明體" panose="02020500000000000000" pitchFamily="18" charset="-120"/>
              <a:cs typeface="新細明體" panose="02020500000000000000" pitchFamily="18" charset="-120"/>
            </a:endParaRPr>
          </a:p>
          <a:p>
            <a:r>
              <a:rPr lang="zh-TW" altLang="zh-TW" sz="1600" dirty="0">
                <a:highlight>
                  <a:srgbClr val="FFFF00"/>
                </a:highlight>
              </a:rPr>
              <a:t>傳統</a:t>
            </a:r>
            <a:r>
              <a:rPr lang="en-US" altLang="zh-TW" sz="1600" dirty="0">
                <a:highlight>
                  <a:srgbClr val="FFFF00"/>
                </a:highlight>
              </a:rPr>
              <a:t> AI </a:t>
            </a:r>
            <a:r>
              <a:rPr lang="zh-TW" altLang="zh-TW" sz="1600" dirty="0">
                <a:highlight>
                  <a:srgbClr val="FFFF00"/>
                </a:highlight>
              </a:rPr>
              <a:t>通常擅長</a:t>
            </a:r>
            <a:r>
              <a:rPr lang="zh-TW" altLang="zh-TW" sz="1600" dirty="0"/>
              <a:t>：</a:t>
            </a:r>
          </a:p>
          <a:p>
            <a:pPr lvl="0"/>
            <a:r>
              <a:rPr lang="zh-TW" altLang="zh-TW" sz="1600" dirty="0"/>
              <a:t>預測需求、分類圖像、識別模式（如推薦系統、欺詐偵測、預測模型等）</a:t>
            </a:r>
            <a:r>
              <a:rPr lang="zh-TW" altLang="en-US" sz="1600" dirty="0"/>
              <a:t> 。</a:t>
            </a:r>
            <a:endParaRPr lang="zh-TW" altLang="zh-TW" sz="1600" dirty="0"/>
          </a:p>
          <a:p>
            <a:pPr lvl="0"/>
            <a:r>
              <a:rPr lang="zh-TW" altLang="zh-TW" sz="1600" dirty="0"/>
              <a:t>幫助提升效率、降低成本（增值但非「創造性」）</a:t>
            </a:r>
            <a:r>
              <a:rPr lang="zh-TW" altLang="en-US" sz="1600" dirty="0"/>
              <a:t> 。</a:t>
            </a:r>
            <a:endParaRPr lang="en-US" altLang="zh-TW" sz="1600" dirty="0"/>
          </a:p>
          <a:p>
            <a:pPr lvl="0"/>
            <a:endParaRPr lang="zh-TW" altLang="zh-TW" sz="1600" dirty="0"/>
          </a:p>
          <a:p>
            <a:r>
              <a:rPr lang="zh-TW" altLang="zh-TW" sz="1600" dirty="0">
                <a:highlight>
                  <a:srgbClr val="FFFF00"/>
                </a:highlight>
              </a:rPr>
              <a:t>生成式</a:t>
            </a:r>
            <a:r>
              <a:rPr lang="en-US" altLang="zh-TW" sz="1600" dirty="0">
                <a:highlight>
                  <a:srgbClr val="FFFF00"/>
                </a:highlight>
              </a:rPr>
              <a:t> AI </a:t>
            </a:r>
            <a:r>
              <a:rPr lang="zh-TW" altLang="zh-TW" sz="1600" dirty="0">
                <a:highlight>
                  <a:srgbClr val="FFFF00"/>
                </a:highlight>
              </a:rPr>
              <a:t>能夠：</a:t>
            </a:r>
          </a:p>
          <a:p>
            <a:pPr lvl="0"/>
            <a:r>
              <a:rPr lang="zh-TW" altLang="zh-TW" sz="1600" dirty="0"/>
              <a:t>創造文字、圖像、音樂、</a:t>
            </a:r>
            <a:r>
              <a:rPr lang="zh-TW" altLang="zh-TW" sz="1600" dirty="0">
                <a:highlight>
                  <a:srgbClr val="FFFF00"/>
                </a:highlight>
              </a:rPr>
              <a:t>程式碼、</a:t>
            </a:r>
            <a:r>
              <a:rPr lang="zh-TW" altLang="zh-TW" sz="1600" dirty="0"/>
              <a:t>設計草圖</a:t>
            </a:r>
            <a:r>
              <a:rPr lang="zh-TW" altLang="en-US" sz="1600" dirty="0"/>
              <a:t>。</a:t>
            </a:r>
            <a:endParaRPr lang="zh-TW" altLang="zh-TW" sz="1600" dirty="0"/>
          </a:p>
          <a:p>
            <a:pPr lvl="0"/>
            <a:r>
              <a:rPr lang="zh-TW" altLang="zh-TW" sz="1600" dirty="0"/>
              <a:t>應用範圍橫跨內容創作、設計、客服、教育、研發等</a:t>
            </a:r>
            <a:r>
              <a:rPr lang="zh-TW" altLang="en-US" sz="1600" dirty="0"/>
              <a:t>。</a:t>
            </a:r>
            <a:br>
              <a:rPr lang="en-US" altLang="zh-TW" sz="1600" dirty="0"/>
            </a:br>
            <a:r>
              <a:rPr lang="en-US" altLang="zh-TW" sz="1600" dirty="0"/>
              <a:t> </a:t>
            </a:r>
            <a:r>
              <a:rPr lang="zh-TW" altLang="zh-TW" sz="1600" b="1" dirty="0"/>
              <a:t>這意味著</a:t>
            </a:r>
            <a:r>
              <a:rPr lang="zh-TW" altLang="zh-TW" sz="1600" b="1" dirty="0">
                <a:highlight>
                  <a:srgbClr val="FFFF00"/>
                </a:highlight>
              </a:rPr>
              <a:t>它可以開啟全新的產品或商業模式，而非僅改善現有流程</a:t>
            </a:r>
            <a:r>
              <a:rPr lang="zh-TW" altLang="en-US" sz="1600" dirty="0">
                <a:highlight>
                  <a:srgbClr val="FFFF00"/>
                </a:highlight>
              </a:rPr>
              <a:t>。</a:t>
            </a:r>
            <a:r>
              <a:rPr lang="zh-TW" altLang="en-US" sz="1600" b="1" kern="0" dirty="0">
                <a:solidFill>
                  <a:srgbClr val="003399"/>
                </a:solidFill>
                <a:effectLst/>
                <a:highlight>
                  <a:srgbClr val="FFFF00"/>
                </a:highlight>
                <a:ea typeface="新細明體" panose="02020500000000000000" pitchFamily="18" charset="-120"/>
                <a:cs typeface="新細明體" panose="02020500000000000000" pitchFamily="18" charset="-120"/>
              </a:rPr>
              <a:t> </a:t>
            </a:r>
            <a:r>
              <a:rPr lang="zh-TW" altLang="en-US" sz="1600" b="1" kern="0" dirty="0">
                <a:solidFill>
                  <a:srgbClr val="003399"/>
                </a:solidFill>
                <a:effectLst/>
                <a:ea typeface="新細明體" panose="02020500000000000000" pitchFamily="18" charset="-120"/>
                <a:cs typeface="新細明體" panose="02020500000000000000" pitchFamily="18" charset="-120"/>
              </a:rPr>
              <a:t> </a:t>
            </a:r>
            <a:endParaRPr lang="zh-TW" altLang="en-US" sz="1600" b="1" dirty="0">
              <a:solidFill>
                <a:srgbClr val="003399"/>
              </a:solidFill>
            </a:endParaRPr>
          </a:p>
        </p:txBody>
      </p:sp>
    </p:spTree>
    <p:extLst>
      <p:ext uri="{BB962C8B-B14F-4D97-AF65-F5344CB8AC3E}">
        <p14:creationId xmlns:p14="http://schemas.microsoft.com/office/powerpoint/2010/main" val="2986216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a:extLst>
              <a:ext uri="{FF2B5EF4-FFF2-40B4-BE49-F238E27FC236}">
                <a16:creationId xmlns:a16="http://schemas.microsoft.com/office/drawing/2014/main" id="{B7B66987-EA47-40E9-AA0B-282F916FF7C9}"/>
              </a:ext>
            </a:extLst>
          </p:cNvPr>
          <p:cNvGrpSpPr>
            <a:grpSpLocks/>
          </p:cNvGrpSpPr>
          <p:nvPr/>
        </p:nvGrpSpPr>
        <p:grpSpPr bwMode="auto">
          <a:xfrm>
            <a:off x="237718" y="1192212"/>
            <a:ext cx="8716963" cy="5587785"/>
            <a:chOff x="127" y="624"/>
            <a:chExt cx="5825" cy="3721"/>
          </a:xfrm>
        </p:grpSpPr>
        <p:sp>
          <p:nvSpPr>
            <p:cNvPr id="38919" name="Text Box 3">
              <a:extLst>
                <a:ext uri="{FF2B5EF4-FFF2-40B4-BE49-F238E27FC236}">
                  <a16:creationId xmlns:a16="http://schemas.microsoft.com/office/drawing/2014/main" id="{5EE65E57-181C-4BD6-9BF3-771D730D716E}"/>
                </a:ext>
              </a:extLst>
            </p:cNvPr>
            <p:cNvSpPr txBox="1">
              <a:spLocks noChangeArrowheads="1"/>
            </p:cNvSpPr>
            <p:nvPr/>
          </p:nvSpPr>
          <p:spPr bwMode="auto">
            <a:xfrm>
              <a:off x="2020" y="1315"/>
              <a:ext cx="135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6" tIns="47888" rIns="95776" bIns="47888">
              <a:spAutoFit/>
            </a:bodyPr>
            <a:lstStyle>
              <a:lvl1pPr defTabSz="957263">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defTabSz="957263">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defTabSz="957263">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defTabSz="957263">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defTabSz="957263">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Moore’s Law</a:t>
              </a:r>
              <a:r>
                <a:rPr lang="en-US" altLang="zh-TW" sz="1200">
                  <a:solidFill>
                    <a:schemeClr val="tx1"/>
                  </a:solidFill>
                  <a:latin typeface="Tahoma" panose="020B0604030504040204" pitchFamily="34" charset="0"/>
                  <a:ea typeface="新細明體" panose="02020500000000000000" pitchFamily="18" charset="-120"/>
                </a:rPr>
                <a:t> </a:t>
              </a:r>
            </a:p>
          </p:txBody>
        </p:sp>
        <p:sp>
          <p:nvSpPr>
            <p:cNvPr id="38920" name="Line 4">
              <a:extLst>
                <a:ext uri="{FF2B5EF4-FFF2-40B4-BE49-F238E27FC236}">
                  <a16:creationId xmlns:a16="http://schemas.microsoft.com/office/drawing/2014/main" id="{EE16FBE1-A4EE-4E5A-8E79-F2ADB91DFEA4}"/>
                </a:ext>
              </a:extLst>
            </p:cNvPr>
            <p:cNvSpPr>
              <a:spLocks noChangeShapeType="1"/>
            </p:cNvSpPr>
            <p:nvPr/>
          </p:nvSpPr>
          <p:spPr bwMode="auto">
            <a:xfrm>
              <a:off x="932" y="672"/>
              <a:ext cx="0" cy="3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21" name="Line 5">
              <a:extLst>
                <a:ext uri="{FF2B5EF4-FFF2-40B4-BE49-F238E27FC236}">
                  <a16:creationId xmlns:a16="http://schemas.microsoft.com/office/drawing/2014/main" id="{E74C5CC7-492A-4857-B610-0EC50DD4A051}"/>
                </a:ext>
              </a:extLst>
            </p:cNvPr>
            <p:cNvSpPr>
              <a:spLocks noChangeShapeType="1"/>
            </p:cNvSpPr>
            <p:nvPr/>
          </p:nvSpPr>
          <p:spPr bwMode="auto">
            <a:xfrm>
              <a:off x="912" y="3840"/>
              <a:ext cx="48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22" name="Text Box 6">
              <a:extLst>
                <a:ext uri="{FF2B5EF4-FFF2-40B4-BE49-F238E27FC236}">
                  <a16:creationId xmlns:a16="http://schemas.microsoft.com/office/drawing/2014/main" id="{4BE5D472-2485-44A2-BCF5-4F52766E6B23}"/>
                </a:ext>
              </a:extLst>
            </p:cNvPr>
            <p:cNvSpPr txBox="1">
              <a:spLocks noChangeArrowheads="1"/>
            </p:cNvSpPr>
            <p:nvPr/>
          </p:nvSpPr>
          <p:spPr bwMode="auto">
            <a:xfrm>
              <a:off x="152" y="624"/>
              <a:ext cx="7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6" tIns="47888" rIns="95776" bIns="47888">
              <a:spAutoFit/>
            </a:bodyPr>
            <a:lstStyle>
              <a:lvl1pPr defTabSz="957263">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defTabSz="957263">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defTabSz="957263">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defTabSz="957263">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defTabSz="957263">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8923" name="Text Box 7">
              <a:extLst>
                <a:ext uri="{FF2B5EF4-FFF2-40B4-BE49-F238E27FC236}">
                  <a16:creationId xmlns:a16="http://schemas.microsoft.com/office/drawing/2014/main" id="{583FE051-0B6D-4CDC-BC90-2D9B0D59D667}"/>
                </a:ext>
              </a:extLst>
            </p:cNvPr>
            <p:cNvSpPr txBox="1">
              <a:spLocks noChangeArrowheads="1"/>
            </p:cNvSpPr>
            <p:nvPr/>
          </p:nvSpPr>
          <p:spPr bwMode="auto">
            <a:xfrm>
              <a:off x="127" y="639"/>
              <a:ext cx="833"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6" tIns="47888" rIns="95776" bIns="47888">
              <a:spAutoFit/>
            </a:bodyPr>
            <a:lstStyle>
              <a:lvl1pPr defTabSz="957263">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defTabSz="957263">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defTabSz="957263">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defTabSz="957263">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defTabSz="957263">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defTabSz="957263"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400" b="1">
                  <a:solidFill>
                    <a:schemeClr val="tx1"/>
                  </a:solidFill>
                  <a:latin typeface="Tahoma" panose="020B0604030504040204" pitchFamily="34" charset="0"/>
                  <a:ea typeface="新細明體" panose="02020500000000000000" pitchFamily="18" charset="-120"/>
                </a:rPr>
                <a:t>Transistors</a:t>
              </a:r>
            </a:p>
            <a:p>
              <a:pPr eaLnBrk="1" hangingPunct="1">
                <a:spcBef>
                  <a:spcPct val="0"/>
                </a:spcBef>
                <a:buClrTx/>
                <a:buSzTx/>
                <a:buFontTx/>
                <a:buNone/>
              </a:pPr>
              <a:r>
                <a:rPr lang="en-US" altLang="zh-TW" sz="1400" b="1">
                  <a:solidFill>
                    <a:schemeClr val="tx1"/>
                  </a:solidFill>
                  <a:latin typeface="Tahoma" panose="020B0604030504040204" pitchFamily="34" charset="0"/>
                  <a:ea typeface="新細明體" panose="02020500000000000000" pitchFamily="18" charset="-120"/>
                </a:rPr>
                <a:t> per chip</a:t>
              </a:r>
            </a:p>
          </p:txBody>
        </p:sp>
        <p:sp>
          <p:nvSpPr>
            <p:cNvPr id="38924" name="Line 8">
              <a:extLst>
                <a:ext uri="{FF2B5EF4-FFF2-40B4-BE49-F238E27FC236}">
                  <a16:creationId xmlns:a16="http://schemas.microsoft.com/office/drawing/2014/main" id="{1C775702-7FBA-4574-A03C-EEF8F20E469A}"/>
                </a:ext>
              </a:extLst>
            </p:cNvPr>
            <p:cNvSpPr>
              <a:spLocks noChangeShapeType="1"/>
            </p:cNvSpPr>
            <p:nvPr/>
          </p:nvSpPr>
          <p:spPr bwMode="auto">
            <a:xfrm>
              <a:off x="960" y="158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25" name="Line 9">
              <a:extLst>
                <a:ext uri="{FF2B5EF4-FFF2-40B4-BE49-F238E27FC236}">
                  <a16:creationId xmlns:a16="http://schemas.microsoft.com/office/drawing/2014/main" id="{DA18320C-0C43-4A08-AD9F-51A2CFB1F881}"/>
                </a:ext>
              </a:extLst>
            </p:cNvPr>
            <p:cNvSpPr>
              <a:spLocks noChangeShapeType="1"/>
            </p:cNvSpPr>
            <p:nvPr/>
          </p:nvSpPr>
          <p:spPr bwMode="auto">
            <a:xfrm>
              <a:off x="912" y="115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26" name="Line 10">
              <a:extLst>
                <a:ext uri="{FF2B5EF4-FFF2-40B4-BE49-F238E27FC236}">
                  <a16:creationId xmlns:a16="http://schemas.microsoft.com/office/drawing/2014/main" id="{ED0F13A2-FEE7-4690-9CC8-05680CFEAAD5}"/>
                </a:ext>
              </a:extLst>
            </p:cNvPr>
            <p:cNvSpPr>
              <a:spLocks noChangeShapeType="1"/>
            </p:cNvSpPr>
            <p:nvPr/>
          </p:nvSpPr>
          <p:spPr bwMode="auto">
            <a:xfrm>
              <a:off x="960" y="124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27" name="Line 11">
              <a:extLst>
                <a:ext uri="{FF2B5EF4-FFF2-40B4-BE49-F238E27FC236}">
                  <a16:creationId xmlns:a16="http://schemas.microsoft.com/office/drawing/2014/main" id="{F8889CCE-D404-4F24-BB15-BBF1011E4656}"/>
                </a:ext>
              </a:extLst>
            </p:cNvPr>
            <p:cNvSpPr>
              <a:spLocks noChangeShapeType="1"/>
            </p:cNvSpPr>
            <p:nvPr/>
          </p:nvSpPr>
          <p:spPr bwMode="auto">
            <a:xfrm>
              <a:off x="960" y="129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28" name="Line 12">
              <a:extLst>
                <a:ext uri="{FF2B5EF4-FFF2-40B4-BE49-F238E27FC236}">
                  <a16:creationId xmlns:a16="http://schemas.microsoft.com/office/drawing/2014/main" id="{6C18832B-E188-4AD1-9CB0-30B1291DF35A}"/>
                </a:ext>
              </a:extLst>
            </p:cNvPr>
            <p:cNvSpPr>
              <a:spLocks noChangeShapeType="1"/>
            </p:cNvSpPr>
            <p:nvPr/>
          </p:nvSpPr>
          <p:spPr bwMode="auto">
            <a:xfrm>
              <a:off x="960" y="134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29" name="Line 13">
              <a:extLst>
                <a:ext uri="{FF2B5EF4-FFF2-40B4-BE49-F238E27FC236}">
                  <a16:creationId xmlns:a16="http://schemas.microsoft.com/office/drawing/2014/main" id="{4ED84101-42EF-4732-8E09-3C1F670A9D82}"/>
                </a:ext>
              </a:extLst>
            </p:cNvPr>
            <p:cNvSpPr>
              <a:spLocks noChangeShapeType="1"/>
            </p:cNvSpPr>
            <p:nvPr/>
          </p:nvSpPr>
          <p:spPr bwMode="auto">
            <a:xfrm>
              <a:off x="960" y="144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30" name="Line 14">
              <a:extLst>
                <a:ext uri="{FF2B5EF4-FFF2-40B4-BE49-F238E27FC236}">
                  <a16:creationId xmlns:a16="http://schemas.microsoft.com/office/drawing/2014/main" id="{B26D05EA-6F6B-473B-BA09-1C9EA5916292}"/>
                </a:ext>
              </a:extLst>
            </p:cNvPr>
            <p:cNvSpPr>
              <a:spLocks noChangeShapeType="1"/>
            </p:cNvSpPr>
            <p:nvPr/>
          </p:nvSpPr>
          <p:spPr bwMode="auto">
            <a:xfrm>
              <a:off x="960" y="148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31" name="Line 15">
              <a:extLst>
                <a:ext uri="{FF2B5EF4-FFF2-40B4-BE49-F238E27FC236}">
                  <a16:creationId xmlns:a16="http://schemas.microsoft.com/office/drawing/2014/main" id="{5A44B5F1-9B91-49D6-9028-BC0B7C563353}"/>
                </a:ext>
              </a:extLst>
            </p:cNvPr>
            <p:cNvSpPr>
              <a:spLocks noChangeShapeType="1"/>
            </p:cNvSpPr>
            <p:nvPr/>
          </p:nvSpPr>
          <p:spPr bwMode="auto">
            <a:xfrm>
              <a:off x="960" y="153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32" name="Line 16">
              <a:extLst>
                <a:ext uri="{FF2B5EF4-FFF2-40B4-BE49-F238E27FC236}">
                  <a16:creationId xmlns:a16="http://schemas.microsoft.com/office/drawing/2014/main" id="{8DCB5A08-0AB1-43CC-ACB0-97ADF7BF270B}"/>
                </a:ext>
              </a:extLst>
            </p:cNvPr>
            <p:cNvSpPr>
              <a:spLocks noChangeShapeType="1"/>
            </p:cNvSpPr>
            <p:nvPr/>
          </p:nvSpPr>
          <p:spPr bwMode="auto">
            <a:xfrm>
              <a:off x="960" y="120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33" name="Line 17">
              <a:extLst>
                <a:ext uri="{FF2B5EF4-FFF2-40B4-BE49-F238E27FC236}">
                  <a16:creationId xmlns:a16="http://schemas.microsoft.com/office/drawing/2014/main" id="{A775E6E3-3E35-40B5-ABD8-ACCF9F8903B4}"/>
                </a:ext>
              </a:extLst>
            </p:cNvPr>
            <p:cNvSpPr>
              <a:spLocks noChangeShapeType="1"/>
            </p:cNvSpPr>
            <p:nvPr/>
          </p:nvSpPr>
          <p:spPr bwMode="auto">
            <a:xfrm>
              <a:off x="960" y="139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34" name="Line 18">
              <a:extLst>
                <a:ext uri="{FF2B5EF4-FFF2-40B4-BE49-F238E27FC236}">
                  <a16:creationId xmlns:a16="http://schemas.microsoft.com/office/drawing/2014/main" id="{967BCFD0-9BAB-48D3-BBC0-4B835BA635C9}"/>
                </a:ext>
              </a:extLst>
            </p:cNvPr>
            <p:cNvSpPr>
              <a:spLocks noChangeShapeType="1"/>
            </p:cNvSpPr>
            <p:nvPr/>
          </p:nvSpPr>
          <p:spPr bwMode="auto">
            <a:xfrm>
              <a:off x="912" y="158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35" name="Line 19">
              <a:extLst>
                <a:ext uri="{FF2B5EF4-FFF2-40B4-BE49-F238E27FC236}">
                  <a16:creationId xmlns:a16="http://schemas.microsoft.com/office/drawing/2014/main" id="{1E4144EE-7C3A-4540-8934-38AECF0FDF15}"/>
                </a:ext>
              </a:extLst>
            </p:cNvPr>
            <p:cNvSpPr>
              <a:spLocks noChangeShapeType="1"/>
            </p:cNvSpPr>
            <p:nvPr/>
          </p:nvSpPr>
          <p:spPr bwMode="auto">
            <a:xfrm>
              <a:off x="960" y="201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36" name="Line 20">
              <a:extLst>
                <a:ext uri="{FF2B5EF4-FFF2-40B4-BE49-F238E27FC236}">
                  <a16:creationId xmlns:a16="http://schemas.microsoft.com/office/drawing/2014/main" id="{C69CF1B6-AC6B-441B-A7DE-E96B67532727}"/>
                </a:ext>
              </a:extLst>
            </p:cNvPr>
            <p:cNvSpPr>
              <a:spLocks noChangeShapeType="1"/>
            </p:cNvSpPr>
            <p:nvPr/>
          </p:nvSpPr>
          <p:spPr bwMode="auto">
            <a:xfrm>
              <a:off x="912" y="158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37" name="Line 21">
              <a:extLst>
                <a:ext uri="{FF2B5EF4-FFF2-40B4-BE49-F238E27FC236}">
                  <a16:creationId xmlns:a16="http://schemas.microsoft.com/office/drawing/2014/main" id="{06E0B6B2-7DD6-48C4-A984-2D3DD1B0EFC2}"/>
                </a:ext>
              </a:extLst>
            </p:cNvPr>
            <p:cNvSpPr>
              <a:spLocks noChangeShapeType="1"/>
            </p:cNvSpPr>
            <p:nvPr/>
          </p:nvSpPr>
          <p:spPr bwMode="auto">
            <a:xfrm>
              <a:off x="960" y="168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38" name="Line 22">
              <a:extLst>
                <a:ext uri="{FF2B5EF4-FFF2-40B4-BE49-F238E27FC236}">
                  <a16:creationId xmlns:a16="http://schemas.microsoft.com/office/drawing/2014/main" id="{6E7E4D64-F917-44CF-B12A-F4EF1D8D5F27}"/>
                </a:ext>
              </a:extLst>
            </p:cNvPr>
            <p:cNvSpPr>
              <a:spLocks noChangeShapeType="1"/>
            </p:cNvSpPr>
            <p:nvPr/>
          </p:nvSpPr>
          <p:spPr bwMode="auto">
            <a:xfrm>
              <a:off x="960" y="17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39" name="Line 23">
              <a:extLst>
                <a:ext uri="{FF2B5EF4-FFF2-40B4-BE49-F238E27FC236}">
                  <a16:creationId xmlns:a16="http://schemas.microsoft.com/office/drawing/2014/main" id="{71991216-76E3-4351-9D0A-5D768F494D8E}"/>
                </a:ext>
              </a:extLst>
            </p:cNvPr>
            <p:cNvSpPr>
              <a:spLocks noChangeShapeType="1"/>
            </p:cNvSpPr>
            <p:nvPr/>
          </p:nvSpPr>
          <p:spPr bwMode="auto">
            <a:xfrm>
              <a:off x="960" y="17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40" name="Line 24">
              <a:extLst>
                <a:ext uri="{FF2B5EF4-FFF2-40B4-BE49-F238E27FC236}">
                  <a16:creationId xmlns:a16="http://schemas.microsoft.com/office/drawing/2014/main" id="{78DA20DB-561C-4D1B-9B2F-7E2B75710C5F}"/>
                </a:ext>
              </a:extLst>
            </p:cNvPr>
            <p:cNvSpPr>
              <a:spLocks noChangeShapeType="1"/>
            </p:cNvSpPr>
            <p:nvPr/>
          </p:nvSpPr>
          <p:spPr bwMode="auto">
            <a:xfrm>
              <a:off x="960" y="18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41" name="Line 25">
              <a:extLst>
                <a:ext uri="{FF2B5EF4-FFF2-40B4-BE49-F238E27FC236}">
                  <a16:creationId xmlns:a16="http://schemas.microsoft.com/office/drawing/2014/main" id="{CAE45E3B-7973-43FA-BF5E-B4D248D923A5}"/>
                </a:ext>
              </a:extLst>
            </p:cNvPr>
            <p:cNvSpPr>
              <a:spLocks noChangeShapeType="1"/>
            </p:cNvSpPr>
            <p:nvPr/>
          </p:nvSpPr>
          <p:spPr bwMode="auto">
            <a:xfrm>
              <a:off x="960" y="192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42" name="Line 26">
              <a:extLst>
                <a:ext uri="{FF2B5EF4-FFF2-40B4-BE49-F238E27FC236}">
                  <a16:creationId xmlns:a16="http://schemas.microsoft.com/office/drawing/2014/main" id="{4F180B15-0C22-44AC-8A2B-7F3B1E09ABD7}"/>
                </a:ext>
              </a:extLst>
            </p:cNvPr>
            <p:cNvSpPr>
              <a:spLocks noChangeShapeType="1"/>
            </p:cNvSpPr>
            <p:nvPr/>
          </p:nvSpPr>
          <p:spPr bwMode="auto">
            <a:xfrm>
              <a:off x="960" y="196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43" name="Line 27">
              <a:extLst>
                <a:ext uri="{FF2B5EF4-FFF2-40B4-BE49-F238E27FC236}">
                  <a16:creationId xmlns:a16="http://schemas.microsoft.com/office/drawing/2014/main" id="{D2808BF6-C9D7-4E50-8783-B4C2367F39A6}"/>
                </a:ext>
              </a:extLst>
            </p:cNvPr>
            <p:cNvSpPr>
              <a:spLocks noChangeShapeType="1"/>
            </p:cNvSpPr>
            <p:nvPr/>
          </p:nvSpPr>
          <p:spPr bwMode="auto">
            <a:xfrm>
              <a:off x="960" y="163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44" name="Line 28">
              <a:extLst>
                <a:ext uri="{FF2B5EF4-FFF2-40B4-BE49-F238E27FC236}">
                  <a16:creationId xmlns:a16="http://schemas.microsoft.com/office/drawing/2014/main" id="{48F6BADB-5140-4654-A58D-AC43694DB131}"/>
                </a:ext>
              </a:extLst>
            </p:cNvPr>
            <p:cNvSpPr>
              <a:spLocks noChangeShapeType="1"/>
            </p:cNvSpPr>
            <p:nvPr/>
          </p:nvSpPr>
          <p:spPr bwMode="auto">
            <a:xfrm>
              <a:off x="960" y="18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45" name="Line 29">
              <a:extLst>
                <a:ext uri="{FF2B5EF4-FFF2-40B4-BE49-F238E27FC236}">
                  <a16:creationId xmlns:a16="http://schemas.microsoft.com/office/drawing/2014/main" id="{AC78E720-F4C3-472A-A4A0-BD8D8E589CAF}"/>
                </a:ext>
              </a:extLst>
            </p:cNvPr>
            <p:cNvSpPr>
              <a:spLocks noChangeShapeType="1"/>
            </p:cNvSpPr>
            <p:nvPr/>
          </p:nvSpPr>
          <p:spPr bwMode="auto">
            <a:xfrm>
              <a:off x="912" y="2016"/>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46" name="Line 30">
              <a:extLst>
                <a:ext uri="{FF2B5EF4-FFF2-40B4-BE49-F238E27FC236}">
                  <a16:creationId xmlns:a16="http://schemas.microsoft.com/office/drawing/2014/main" id="{3E5851B0-D3CF-419F-9D25-5169655BE5B0}"/>
                </a:ext>
              </a:extLst>
            </p:cNvPr>
            <p:cNvSpPr>
              <a:spLocks noChangeShapeType="1"/>
            </p:cNvSpPr>
            <p:nvPr/>
          </p:nvSpPr>
          <p:spPr bwMode="auto">
            <a:xfrm>
              <a:off x="912" y="24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47" name="Line 31">
              <a:extLst>
                <a:ext uri="{FF2B5EF4-FFF2-40B4-BE49-F238E27FC236}">
                  <a16:creationId xmlns:a16="http://schemas.microsoft.com/office/drawing/2014/main" id="{CF8B767D-BEA7-4FD4-8EBE-A00AF9B8865E}"/>
                </a:ext>
              </a:extLst>
            </p:cNvPr>
            <p:cNvSpPr>
              <a:spLocks noChangeShapeType="1"/>
            </p:cNvSpPr>
            <p:nvPr/>
          </p:nvSpPr>
          <p:spPr bwMode="auto">
            <a:xfrm>
              <a:off x="912" y="2016"/>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48" name="Line 32">
              <a:extLst>
                <a:ext uri="{FF2B5EF4-FFF2-40B4-BE49-F238E27FC236}">
                  <a16:creationId xmlns:a16="http://schemas.microsoft.com/office/drawing/2014/main" id="{B18F9EEC-5481-45F9-A55D-BFD1427D4FC3}"/>
                </a:ext>
              </a:extLst>
            </p:cNvPr>
            <p:cNvSpPr>
              <a:spLocks noChangeShapeType="1"/>
            </p:cNvSpPr>
            <p:nvPr/>
          </p:nvSpPr>
          <p:spPr bwMode="auto">
            <a:xfrm>
              <a:off x="960" y="211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49" name="Line 33">
              <a:extLst>
                <a:ext uri="{FF2B5EF4-FFF2-40B4-BE49-F238E27FC236}">
                  <a16:creationId xmlns:a16="http://schemas.microsoft.com/office/drawing/2014/main" id="{15880584-20E6-4500-A3B0-08999168BB26}"/>
                </a:ext>
              </a:extLst>
            </p:cNvPr>
            <p:cNvSpPr>
              <a:spLocks noChangeShapeType="1"/>
            </p:cNvSpPr>
            <p:nvPr/>
          </p:nvSpPr>
          <p:spPr bwMode="auto">
            <a:xfrm>
              <a:off x="960" y="216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50" name="Line 34">
              <a:extLst>
                <a:ext uri="{FF2B5EF4-FFF2-40B4-BE49-F238E27FC236}">
                  <a16:creationId xmlns:a16="http://schemas.microsoft.com/office/drawing/2014/main" id="{7B0064AE-F8B4-4327-81E2-1E6A3F3FD611}"/>
                </a:ext>
              </a:extLst>
            </p:cNvPr>
            <p:cNvSpPr>
              <a:spLocks noChangeShapeType="1"/>
            </p:cNvSpPr>
            <p:nvPr/>
          </p:nvSpPr>
          <p:spPr bwMode="auto">
            <a:xfrm>
              <a:off x="960"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51" name="Line 35">
              <a:extLst>
                <a:ext uri="{FF2B5EF4-FFF2-40B4-BE49-F238E27FC236}">
                  <a16:creationId xmlns:a16="http://schemas.microsoft.com/office/drawing/2014/main" id="{0146561C-DA0F-4D7A-A0FC-3F57562D5844}"/>
                </a:ext>
              </a:extLst>
            </p:cNvPr>
            <p:cNvSpPr>
              <a:spLocks noChangeShapeType="1"/>
            </p:cNvSpPr>
            <p:nvPr/>
          </p:nvSpPr>
          <p:spPr bwMode="auto">
            <a:xfrm>
              <a:off x="960"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52" name="Line 36">
              <a:extLst>
                <a:ext uri="{FF2B5EF4-FFF2-40B4-BE49-F238E27FC236}">
                  <a16:creationId xmlns:a16="http://schemas.microsoft.com/office/drawing/2014/main" id="{520DA408-C983-474B-9CE2-79A827065348}"/>
                </a:ext>
              </a:extLst>
            </p:cNvPr>
            <p:cNvSpPr>
              <a:spLocks noChangeShapeType="1"/>
            </p:cNvSpPr>
            <p:nvPr/>
          </p:nvSpPr>
          <p:spPr bwMode="auto">
            <a:xfrm>
              <a:off x="960" y="235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53" name="Line 37">
              <a:extLst>
                <a:ext uri="{FF2B5EF4-FFF2-40B4-BE49-F238E27FC236}">
                  <a16:creationId xmlns:a16="http://schemas.microsoft.com/office/drawing/2014/main" id="{FD0D7649-DC4B-46C7-B541-197BD75C3313}"/>
                </a:ext>
              </a:extLst>
            </p:cNvPr>
            <p:cNvSpPr>
              <a:spLocks noChangeShapeType="1"/>
            </p:cNvSpPr>
            <p:nvPr/>
          </p:nvSpPr>
          <p:spPr bwMode="auto">
            <a:xfrm>
              <a:off x="960" y="240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54" name="Line 38">
              <a:extLst>
                <a:ext uri="{FF2B5EF4-FFF2-40B4-BE49-F238E27FC236}">
                  <a16:creationId xmlns:a16="http://schemas.microsoft.com/office/drawing/2014/main" id="{1A5A2C74-8677-42C5-95B7-B1225C99F485}"/>
                </a:ext>
              </a:extLst>
            </p:cNvPr>
            <p:cNvSpPr>
              <a:spLocks noChangeShapeType="1"/>
            </p:cNvSpPr>
            <p:nvPr/>
          </p:nvSpPr>
          <p:spPr bwMode="auto">
            <a:xfrm>
              <a:off x="960" y="206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55" name="Line 39">
              <a:extLst>
                <a:ext uri="{FF2B5EF4-FFF2-40B4-BE49-F238E27FC236}">
                  <a16:creationId xmlns:a16="http://schemas.microsoft.com/office/drawing/2014/main" id="{2B0F1432-BE14-4235-BBE2-1B253FDEEDA0}"/>
                </a:ext>
              </a:extLst>
            </p:cNvPr>
            <p:cNvSpPr>
              <a:spLocks noChangeShapeType="1"/>
            </p:cNvSpPr>
            <p:nvPr/>
          </p:nvSpPr>
          <p:spPr bwMode="auto">
            <a:xfrm>
              <a:off x="960"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56" name="Line 40">
              <a:extLst>
                <a:ext uri="{FF2B5EF4-FFF2-40B4-BE49-F238E27FC236}">
                  <a16:creationId xmlns:a16="http://schemas.microsoft.com/office/drawing/2014/main" id="{AE2C02DD-D8A9-44D9-B84D-3CD9E9949168}"/>
                </a:ext>
              </a:extLst>
            </p:cNvPr>
            <p:cNvSpPr>
              <a:spLocks noChangeShapeType="1"/>
            </p:cNvSpPr>
            <p:nvPr/>
          </p:nvSpPr>
          <p:spPr bwMode="auto">
            <a:xfrm>
              <a:off x="960" y="24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57" name="Line 41">
              <a:extLst>
                <a:ext uri="{FF2B5EF4-FFF2-40B4-BE49-F238E27FC236}">
                  <a16:creationId xmlns:a16="http://schemas.microsoft.com/office/drawing/2014/main" id="{7AE801C4-32FC-4700-8ABA-BFDE19067F4C}"/>
                </a:ext>
              </a:extLst>
            </p:cNvPr>
            <p:cNvSpPr>
              <a:spLocks noChangeShapeType="1"/>
            </p:cNvSpPr>
            <p:nvPr/>
          </p:nvSpPr>
          <p:spPr bwMode="auto">
            <a:xfrm>
              <a:off x="960" y="288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58" name="Line 42">
              <a:extLst>
                <a:ext uri="{FF2B5EF4-FFF2-40B4-BE49-F238E27FC236}">
                  <a16:creationId xmlns:a16="http://schemas.microsoft.com/office/drawing/2014/main" id="{F6CA1983-B603-4822-BD5F-9DC30DDB6011}"/>
                </a:ext>
              </a:extLst>
            </p:cNvPr>
            <p:cNvSpPr>
              <a:spLocks noChangeShapeType="1"/>
            </p:cNvSpPr>
            <p:nvPr/>
          </p:nvSpPr>
          <p:spPr bwMode="auto">
            <a:xfrm>
              <a:off x="960" y="254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59" name="Line 43">
              <a:extLst>
                <a:ext uri="{FF2B5EF4-FFF2-40B4-BE49-F238E27FC236}">
                  <a16:creationId xmlns:a16="http://schemas.microsoft.com/office/drawing/2014/main" id="{16182E5F-4038-432C-B87B-9BF10577DD09}"/>
                </a:ext>
              </a:extLst>
            </p:cNvPr>
            <p:cNvSpPr>
              <a:spLocks noChangeShapeType="1"/>
            </p:cNvSpPr>
            <p:nvPr/>
          </p:nvSpPr>
          <p:spPr bwMode="auto">
            <a:xfrm>
              <a:off x="960" y="259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60" name="Line 44">
              <a:extLst>
                <a:ext uri="{FF2B5EF4-FFF2-40B4-BE49-F238E27FC236}">
                  <a16:creationId xmlns:a16="http://schemas.microsoft.com/office/drawing/2014/main" id="{FFB1A32D-1900-4B84-AF37-2C5670AE6198}"/>
                </a:ext>
              </a:extLst>
            </p:cNvPr>
            <p:cNvSpPr>
              <a:spLocks noChangeShapeType="1"/>
            </p:cNvSpPr>
            <p:nvPr/>
          </p:nvSpPr>
          <p:spPr bwMode="auto">
            <a:xfrm>
              <a:off x="960" y="264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61" name="Line 45">
              <a:extLst>
                <a:ext uri="{FF2B5EF4-FFF2-40B4-BE49-F238E27FC236}">
                  <a16:creationId xmlns:a16="http://schemas.microsoft.com/office/drawing/2014/main" id="{BAF1789D-9E2E-41CF-B6CB-FD419004E2F8}"/>
                </a:ext>
              </a:extLst>
            </p:cNvPr>
            <p:cNvSpPr>
              <a:spLocks noChangeShapeType="1"/>
            </p:cNvSpPr>
            <p:nvPr/>
          </p:nvSpPr>
          <p:spPr bwMode="auto">
            <a:xfrm>
              <a:off x="960" y="273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62" name="Line 46">
              <a:extLst>
                <a:ext uri="{FF2B5EF4-FFF2-40B4-BE49-F238E27FC236}">
                  <a16:creationId xmlns:a16="http://schemas.microsoft.com/office/drawing/2014/main" id="{DBEA090F-F390-4A3A-818E-8A5C704A3518}"/>
                </a:ext>
              </a:extLst>
            </p:cNvPr>
            <p:cNvSpPr>
              <a:spLocks noChangeShapeType="1"/>
            </p:cNvSpPr>
            <p:nvPr/>
          </p:nvSpPr>
          <p:spPr bwMode="auto">
            <a:xfrm>
              <a:off x="960" y="278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63" name="Line 47">
              <a:extLst>
                <a:ext uri="{FF2B5EF4-FFF2-40B4-BE49-F238E27FC236}">
                  <a16:creationId xmlns:a16="http://schemas.microsoft.com/office/drawing/2014/main" id="{76C0F08F-1959-4A4E-8393-B9F675AE0ACB}"/>
                </a:ext>
              </a:extLst>
            </p:cNvPr>
            <p:cNvSpPr>
              <a:spLocks noChangeShapeType="1"/>
            </p:cNvSpPr>
            <p:nvPr/>
          </p:nvSpPr>
          <p:spPr bwMode="auto">
            <a:xfrm>
              <a:off x="960" y="283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64" name="Line 48">
              <a:extLst>
                <a:ext uri="{FF2B5EF4-FFF2-40B4-BE49-F238E27FC236}">
                  <a16:creationId xmlns:a16="http://schemas.microsoft.com/office/drawing/2014/main" id="{1D97A60B-B2F0-4342-BA71-E42EA01E8D69}"/>
                </a:ext>
              </a:extLst>
            </p:cNvPr>
            <p:cNvSpPr>
              <a:spLocks noChangeShapeType="1"/>
            </p:cNvSpPr>
            <p:nvPr/>
          </p:nvSpPr>
          <p:spPr bwMode="auto">
            <a:xfrm>
              <a:off x="960" y="249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65" name="Line 49">
              <a:extLst>
                <a:ext uri="{FF2B5EF4-FFF2-40B4-BE49-F238E27FC236}">
                  <a16:creationId xmlns:a16="http://schemas.microsoft.com/office/drawing/2014/main" id="{AE066100-3708-4C31-A8D9-DF277842FB08}"/>
                </a:ext>
              </a:extLst>
            </p:cNvPr>
            <p:cNvSpPr>
              <a:spLocks noChangeShapeType="1"/>
            </p:cNvSpPr>
            <p:nvPr/>
          </p:nvSpPr>
          <p:spPr bwMode="auto">
            <a:xfrm>
              <a:off x="960" y="268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66" name="Line 50">
              <a:extLst>
                <a:ext uri="{FF2B5EF4-FFF2-40B4-BE49-F238E27FC236}">
                  <a16:creationId xmlns:a16="http://schemas.microsoft.com/office/drawing/2014/main" id="{59009892-C480-421A-B3A3-359F106F0AF8}"/>
                </a:ext>
              </a:extLst>
            </p:cNvPr>
            <p:cNvSpPr>
              <a:spLocks noChangeShapeType="1"/>
            </p:cNvSpPr>
            <p:nvPr/>
          </p:nvSpPr>
          <p:spPr bwMode="auto">
            <a:xfrm>
              <a:off x="912" y="288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67" name="Line 51">
              <a:extLst>
                <a:ext uri="{FF2B5EF4-FFF2-40B4-BE49-F238E27FC236}">
                  <a16:creationId xmlns:a16="http://schemas.microsoft.com/office/drawing/2014/main" id="{FF11C6E7-CAA8-4F97-ABD4-D538D66426E6}"/>
                </a:ext>
              </a:extLst>
            </p:cNvPr>
            <p:cNvSpPr>
              <a:spLocks noChangeShapeType="1"/>
            </p:cNvSpPr>
            <p:nvPr/>
          </p:nvSpPr>
          <p:spPr bwMode="auto">
            <a:xfrm>
              <a:off x="960" y="331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68" name="Line 52">
              <a:extLst>
                <a:ext uri="{FF2B5EF4-FFF2-40B4-BE49-F238E27FC236}">
                  <a16:creationId xmlns:a16="http://schemas.microsoft.com/office/drawing/2014/main" id="{28F9CB69-099A-4CEC-A619-4DCAF605C204}"/>
                </a:ext>
              </a:extLst>
            </p:cNvPr>
            <p:cNvSpPr>
              <a:spLocks noChangeShapeType="1"/>
            </p:cNvSpPr>
            <p:nvPr/>
          </p:nvSpPr>
          <p:spPr bwMode="auto">
            <a:xfrm>
              <a:off x="912" y="288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69" name="Line 53">
              <a:extLst>
                <a:ext uri="{FF2B5EF4-FFF2-40B4-BE49-F238E27FC236}">
                  <a16:creationId xmlns:a16="http://schemas.microsoft.com/office/drawing/2014/main" id="{7636CF0A-A2D9-4799-916D-E21AC56F010C}"/>
                </a:ext>
              </a:extLst>
            </p:cNvPr>
            <p:cNvSpPr>
              <a:spLocks noChangeShapeType="1"/>
            </p:cNvSpPr>
            <p:nvPr/>
          </p:nvSpPr>
          <p:spPr bwMode="auto">
            <a:xfrm>
              <a:off x="960"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70" name="Line 54">
              <a:extLst>
                <a:ext uri="{FF2B5EF4-FFF2-40B4-BE49-F238E27FC236}">
                  <a16:creationId xmlns:a16="http://schemas.microsoft.com/office/drawing/2014/main" id="{2DFFEA5C-4BDD-47A6-A70E-75E905BC72D8}"/>
                </a:ext>
              </a:extLst>
            </p:cNvPr>
            <p:cNvSpPr>
              <a:spLocks noChangeShapeType="1"/>
            </p:cNvSpPr>
            <p:nvPr/>
          </p:nvSpPr>
          <p:spPr bwMode="auto">
            <a:xfrm>
              <a:off x="960"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71" name="Line 55">
              <a:extLst>
                <a:ext uri="{FF2B5EF4-FFF2-40B4-BE49-F238E27FC236}">
                  <a16:creationId xmlns:a16="http://schemas.microsoft.com/office/drawing/2014/main" id="{CC7D2533-0C71-484A-9E76-95FCD824423C}"/>
                </a:ext>
              </a:extLst>
            </p:cNvPr>
            <p:cNvSpPr>
              <a:spLocks noChangeShapeType="1"/>
            </p:cNvSpPr>
            <p:nvPr/>
          </p:nvSpPr>
          <p:spPr bwMode="auto">
            <a:xfrm>
              <a:off x="960"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72" name="Line 56">
              <a:extLst>
                <a:ext uri="{FF2B5EF4-FFF2-40B4-BE49-F238E27FC236}">
                  <a16:creationId xmlns:a16="http://schemas.microsoft.com/office/drawing/2014/main" id="{1570860B-1A8D-4362-96AC-D301F9E7D8C3}"/>
                </a:ext>
              </a:extLst>
            </p:cNvPr>
            <p:cNvSpPr>
              <a:spLocks noChangeShapeType="1"/>
            </p:cNvSpPr>
            <p:nvPr/>
          </p:nvSpPr>
          <p:spPr bwMode="auto">
            <a:xfrm>
              <a:off x="960" y="316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73" name="Line 57">
              <a:extLst>
                <a:ext uri="{FF2B5EF4-FFF2-40B4-BE49-F238E27FC236}">
                  <a16:creationId xmlns:a16="http://schemas.microsoft.com/office/drawing/2014/main" id="{863F55E7-6D3D-4474-80E7-F55E1EC119BD}"/>
                </a:ext>
              </a:extLst>
            </p:cNvPr>
            <p:cNvSpPr>
              <a:spLocks noChangeShapeType="1"/>
            </p:cNvSpPr>
            <p:nvPr/>
          </p:nvSpPr>
          <p:spPr bwMode="auto">
            <a:xfrm>
              <a:off x="960" y="321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74" name="Line 58">
              <a:extLst>
                <a:ext uri="{FF2B5EF4-FFF2-40B4-BE49-F238E27FC236}">
                  <a16:creationId xmlns:a16="http://schemas.microsoft.com/office/drawing/2014/main" id="{16C5FF68-7ACA-407B-833F-E50784F35D5C}"/>
                </a:ext>
              </a:extLst>
            </p:cNvPr>
            <p:cNvSpPr>
              <a:spLocks noChangeShapeType="1"/>
            </p:cNvSpPr>
            <p:nvPr/>
          </p:nvSpPr>
          <p:spPr bwMode="auto">
            <a:xfrm>
              <a:off x="960" y="326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75" name="Line 59">
              <a:extLst>
                <a:ext uri="{FF2B5EF4-FFF2-40B4-BE49-F238E27FC236}">
                  <a16:creationId xmlns:a16="http://schemas.microsoft.com/office/drawing/2014/main" id="{2DD45C9C-D776-4691-8112-F62F6DBBF1E4}"/>
                </a:ext>
              </a:extLst>
            </p:cNvPr>
            <p:cNvSpPr>
              <a:spLocks noChangeShapeType="1"/>
            </p:cNvSpPr>
            <p:nvPr/>
          </p:nvSpPr>
          <p:spPr bwMode="auto">
            <a:xfrm>
              <a:off x="960"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76" name="Line 60">
              <a:extLst>
                <a:ext uri="{FF2B5EF4-FFF2-40B4-BE49-F238E27FC236}">
                  <a16:creationId xmlns:a16="http://schemas.microsoft.com/office/drawing/2014/main" id="{C4F79DDB-4F97-45D7-9D6A-42E77257D18B}"/>
                </a:ext>
              </a:extLst>
            </p:cNvPr>
            <p:cNvSpPr>
              <a:spLocks noChangeShapeType="1"/>
            </p:cNvSpPr>
            <p:nvPr/>
          </p:nvSpPr>
          <p:spPr bwMode="auto">
            <a:xfrm>
              <a:off x="960" y="312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77" name="Line 61">
              <a:extLst>
                <a:ext uri="{FF2B5EF4-FFF2-40B4-BE49-F238E27FC236}">
                  <a16:creationId xmlns:a16="http://schemas.microsoft.com/office/drawing/2014/main" id="{75294EA3-832B-4172-A697-060EC47CE5A6}"/>
                </a:ext>
              </a:extLst>
            </p:cNvPr>
            <p:cNvSpPr>
              <a:spLocks noChangeShapeType="1"/>
            </p:cNvSpPr>
            <p:nvPr/>
          </p:nvSpPr>
          <p:spPr bwMode="auto">
            <a:xfrm>
              <a:off x="912" y="331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78" name="Line 62">
              <a:extLst>
                <a:ext uri="{FF2B5EF4-FFF2-40B4-BE49-F238E27FC236}">
                  <a16:creationId xmlns:a16="http://schemas.microsoft.com/office/drawing/2014/main" id="{816C932A-7464-43E6-9DC0-078225894A69}"/>
                </a:ext>
              </a:extLst>
            </p:cNvPr>
            <p:cNvSpPr>
              <a:spLocks noChangeShapeType="1"/>
            </p:cNvSpPr>
            <p:nvPr/>
          </p:nvSpPr>
          <p:spPr bwMode="auto">
            <a:xfrm>
              <a:off x="912" y="331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79" name="Line 63">
              <a:extLst>
                <a:ext uri="{FF2B5EF4-FFF2-40B4-BE49-F238E27FC236}">
                  <a16:creationId xmlns:a16="http://schemas.microsoft.com/office/drawing/2014/main" id="{E1820674-705E-4A3F-BD63-B64609A22DB4}"/>
                </a:ext>
              </a:extLst>
            </p:cNvPr>
            <p:cNvSpPr>
              <a:spLocks noChangeShapeType="1"/>
            </p:cNvSpPr>
            <p:nvPr/>
          </p:nvSpPr>
          <p:spPr bwMode="auto">
            <a:xfrm>
              <a:off x="960"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80" name="Line 64">
              <a:extLst>
                <a:ext uri="{FF2B5EF4-FFF2-40B4-BE49-F238E27FC236}">
                  <a16:creationId xmlns:a16="http://schemas.microsoft.com/office/drawing/2014/main" id="{054492C8-2EE1-4D23-83D3-5FF6DB06BB52}"/>
                </a:ext>
              </a:extLst>
            </p:cNvPr>
            <p:cNvSpPr>
              <a:spLocks noChangeShapeType="1"/>
            </p:cNvSpPr>
            <p:nvPr/>
          </p:nvSpPr>
          <p:spPr bwMode="auto">
            <a:xfrm>
              <a:off x="960" y="34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81" name="Line 65">
              <a:extLst>
                <a:ext uri="{FF2B5EF4-FFF2-40B4-BE49-F238E27FC236}">
                  <a16:creationId xmlns:a16="http://schemas.microsoft.com/office/drawing/2014/main" id="{9C54A650-D349-4C3B-8461-045B30962CC3}"/>
                </a:ext>
              </a:extLst>
            </p:cNvPr>
            <p:cNvSpPr>
              <a:spLocks noChangeShapeType="1"/>
            </p:cNvSpPr>
            <p:nvPr/>
          </p:nvSpPr>
          <p:spPr bwMode="auto">
            <a:xfrm>
              <a:off x="960" y="35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82" name="Line 66">
              <a:extLst>
                <a:ext uri="{FF2B5EF4-FFF2-40B4-BE49-F238E27FC236}">
                  <a16:creationId xmlns:a16="http://schemas.microsoft.com/office/drawing/2014/main" id="{1404BAD9-7B90-4A79-B48D-68EE41922D12}"/>
                </a:ext>
              </a:extLst>
            </p:cNvPr>
            <p:cNvSpPr>
              <a:spLocks noChangeShapeType="1"/>
            </p:cNvSpPr>
            <p:nvPr/>
          </p:nvSpPr>
          <p:spPr bwMode="auto">
            <a:xfrm>
              <a:off x="960" y="360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83" name="Line 67">
              <a:extLst>
                <a:ext uri="{FF2B5EF4-FFF2-40B4-BE49-F238E27FC236}">
                  <a16:creationId xmlns:a16="http://schemas.microsoft.com/office/drawing/2014/main" id="{F9303AC3-A1B4-4443-9AA9-D0C81C55BC22}"/>
                </a:ext>
              </a:extLst>
            </p:cNvPr>
            <p:cNvSpPr>
              <a:spLocks noChangeShapeType="1"/>
            </p:cNvSpPr>
            <p:nvPr/>
          </p:nvSpPr>
          <p:spPr bwMode="auto">
            <a:xfrm>
              <a:off x="960" y="364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84" name="Line 68">
              <a:extLst>
                <a:ext uri="{FF2B5EF4-FFF2-40B4-BE49-F238E27FC236}">
                  <a16:creationId xmlns:a16="http://schemas.microsoft.com/office/drawing/2014/main" id="{5010AD4F-8B7A-4E54-8C80-1C4111750EDF}"/>
                </a:ext>
              </a:extLst>
            </p:cNvPr>
            <p:cNvSpPr>
              <a:spLocks noChangeShapeType="1"/>
            </p:cNvSpPr>
            <p:nvPr/>
          </p:nvSpPr>
          <p:spPr bwMode="auto">
            <a:xfrm>
              <a:off x="960" y="369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85" name="Line 69">
              <a:extLst>
                <a:ext uri="{FF2B5EF4-FFF2-40B4-BE49-F238E27FC236}">
                  <a16:creationId xmlns:a16="http://schemas.microsoft.com/office/drawing/2014/main" id="{7C426235-BE49-42A5-A01A-6AC261DA039B}"/>
                </a:ext>
              </a:extLst>
            </p:cNvPr>
            <p:cNvSpPr>
              <a:spLocks noChangeShapeType="1"/>
            </p:cNvSpPr>
            <p:nvPr/>
          </p:nvSpPr>
          <p:spPr bwMode="auto">
            <a:xfrm>
              <a:off x="960" y="336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86" name="Line 70">
              <a:extLst>
                <a:ext uri="{FF2B5EF4-FFF2-40B4-BE49-F238E27FC236}">
                  <a16:creationId xmlns:a16="http://schemas.microsoft.com/office/drawing/2014/main" id="{ED3F8A47-08F1-4F36-8A9E-DB49A2D2FCEA}"/>
                </a:ext>
              </a:extLst>
            </p:cNvPr>
            <p:cNvSpPr>
              <a:spLocks noChangeShapeType="1"/>
            </p:cNvSpPr>
            <p:nvPr/>
          </p:nvSpPr>
          <p:spPr bwMode="auto">
            <a:xfrm>
              <a:off x="960" y="355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87" name="Line 71">
              <a:extLst>
                <a:ext uri="{FF2B5EF4-FFF2-40B4-BE49-F238E27FC236}">
                  <a16:creationId xmlns:a16="http://schemas.microsoft.com/office/drawing/2014/main" id="{3DFC15B3-0B94-4382-9CAC-9C0B836AF5CF}"/>
                </a:ext>
              </a:extLst>
            </p:cNvPr>
            <p:cNvSpPr>
              <a:spLocks noChangeShapeType="1"/>
            </p:cNvSpPr>
            <p:nvPr/>
          </p:nvSpPr>
          <p:spPr bwMode="auto">
            <a:xfrm>
              <a:off x="1056"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88" name="Line 72">
              <a:extLst>
                <a:ext uri="{FF2B5EF4-FFF2-40B4-BE49-F238E27FC236}">
                  <a16:creationId xmlns:a16="http://schemas.microsoft.com/office/drawing/2014/main" id="{85768B89-4270-481E-9B9F-4F0F770F8C49}"/>
                </a:ext>
              </a:extLst>
            </p:cNvPr>
            <p:cNvSpPr>
              <a:spLocks noChangeShapeType="1"/>
            </p:cNvSpPr>
            <p:nvPr/>
          </p:nvSpPr>
          <p:spPr bwMode="auto">
            <a:xfrm>
              <a:off x="163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89" name="Line 73">
              <a:extLst>
                <a:ext uri="{FF2B5EF4-FFF2-40B4-BE49-F238E27FC236}">
                  <a16:creationId xmlns:a16="http://schemas.microsoft.com/office/drawing/2014/main" id="{0F5CE6DD-CECA-41F3-B213-2FB8DD44F45B}"/>
                </a:ext>
              </a:extLst>
            </p:cNvPr>
            <p:cNvSpPr>
              <a:spLocks noChangeShapeType="1"/>
            </p:cNvSpPr>
            <p:nvPr/>
          </p:nvSpPr>
          <p:spPr bwMode="auto">
            <a:xfrm>
              <a:off x="11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90" name="Line 74">
              <a:extLst>
                <a:ext uri="{FF2B5EF4-FFF2-40B4-BE49-F238E27FC236}">
                  <a16:creationId xmlns:a16="http://schemas.microsoft.com/office/drawing/2014/main" id="{A278BBBE-87D2-45C5-AE20-D9E2D8FA518A}"/>
                </a:ext>
              </a:extLst>
            </p:cNvPr>
            <p:cNvSpPr>
              <a:spLocks noChangeShapeType="1"/>
            </p:cNvSpPr>
            <p:nvPr/>
          </p:nvSpPr>
          <p:spPr bwMode="auto">
            <a:xfrm>
              <a:off x="1536"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91" name="Line 75">
              <a:extLst>
                <a:ext uri="{FF2B5EF4-FFF2-40B4-BE49-F238E27FC236}">
                  <a16:creationId xmlns:a16="http://schemas.microsoft.com/office/drawing/2014/main" id="{7E8527D3-65A4-4D40-BABA-B4201A1BDDAC}"/>
                </a:ext>
              </a:extLst>
            </p:cNvPr>
            <p:cNvSpPr>
              <a:spLocks noChangeShapeType="1"/>
            </p:cNvSpPr>
            <p:nvPr/>
          </p:nvSpPr>
          <p:spPr bwMode="auto">
            <a:xfrm>
              <a:off x="1248"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92" name="Line 76">
              <a:extLst>
                <a:ext uri="{FF2B5EF4-FFF2-40B4-BE49-F238E27FC236}">
                  <a16:creationId xmlns:a16="http://schemas.microsoft.com/office/drawing/2014/main" id="{2C292CDF-FEC2-49DD-91E1-121B20A51435}"/>
                </a:ext>
              </a:extLst>
            </p:cNvPr>
            <p:cNvSpPr>
              <a:spLocks noChangeShapeType="1"/>
            </p:cNvSpPr>
            <p:nvPr/>
          </p:nvSpPr>
          <p:spPr bwMode="auto">
            <a:xfrm>
              <a:off x="1728"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93" name="Line 77">
              <a:extLst>
                <a:ext uri="{FF2B5EF4-FFF2-40B4-BE49-F238E27FC236}">
                  <a16:creationId xmlns:a16="http://schemas.microsoft.com/office/drawing/2014/main" id="{523B9C22-5CCE-49ED-98E7-1CD3E40DA15F}"/>
                </a:ext>
              </a:extLst>
            </p:cNvPr>
            <p:cNvSpPr>
              <a:spLocks noChangeShapeType="1"/>
            </p:cNvSpPr>
            <p:nvPr/>
          </p:nvSpPr>
          <p:spPr bwMode="auto">
            <a:xfrm>
              <a:off x="134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94" name="Line 78">
              <a:extLst>
                <a:ext uri="{FF2B5EF4-FFF2-40B4-BE49-F238E27FC236}">
                  <a16:creationId xmlns:a16="http://schemas.microsoft.com/office/drawing/2014/main" id="{AFD16302-68CA-4489-9E27-B602620E434A}"/>
                </a:ext>
              </a:extLst>
            </p:cNvPr>
            <p:cNvSpPr>
              <a:spLocks noChangeShapeType="1"/>
            </p:cNvSpPr>
            <p:nvPr/>
          </p:nvSpPr>
          <p:spPr bwMode="auto">
            <a:xfrm>
              <a:off x="182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95" name="Line 79">
              <a:extLst>
                <a:ext uri="{FF2B5EF4-FFF2-40B4-BE49-F238E27FC236}">
                  <a16:creationId xmlns:a16="http://schemas.microsoft.com/office/drawing/2014/main" id="{1638AE29-4CF5-4324-B5D5-B0178CFA4D1D}"/>
                </a:ext>
              </a:extLst>
            </p:cNvPr>
            <p:cNvSpPr>
              <a:spLocks noChangeShapeType="1"/>
            </p:cNvSpPr>
            <p:nvPr/>
          </p:nvSpPr>
          <p:spPr bwMode="auto">
            <a:xfrm>
              <a:off x="1440"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96" name="Line 80">
              <a:extLst>
                <a:ext uri="{FF2B5EF4-FFF2-40B4-BE49-F238E27FC236}">
                  <a16:creationId xmlns:a16="http://schemas.microsoft.com/office/drawing/2014/main" id="{345DB889-9E6B-426F-9D31-C3EA6E39EDA4}"/>
                </a:ext>
              </a:extLst>
            </p:cNvPr>
            <p:cNvSpPr>
              <a:spLocks noChangeShapeType="1"/>
            </p:cNvSpPr>
            <p:nvPr/>
          </p:nvSpPr>
          <p:spPr bwMode="auto">
            <a:xfrm>
              <a:off x="1920" y="36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97" name="Line 81">
              <a:extLst>
                <a:ext uri="{FF2B5EF4-FFF2-40B4-BE49-F238E27FC236}">
                  <a16:creationId xmlns:a16="http://schemas.microsoft.com/office/drawing/2014/main" id="{B2F08266-5331-4496-A30B-16AF3E9F697A}"/>
                </a:ext>
              </a:extLst>
            </p:cNvPr>
            <p:cNvSpPr>
              <a:spLocks noChangeShapeType="1"/>
            </p:cNvSpPr>
            <p:nvPr/>
          </p:nvSpPr>
          <p:spPr bwMode="auto">
            <a:xfrm>
              <a:off x="211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98" name="Line 82">
              <a:extLst>
                <a:ext uri="{FF2B5EF4-FFF2-40B4-BE49-F238E27FC236}">
                  <a16:creationId xmlns:a16="http://schemas.microsoft.com/office/drawing/2014/main" id="{883E264F-FA20-4CB9-8A75-3EE414168E71}"/>
                </a:ext>
              </a:extLst>
            </p:cNvPr>
            <p:cNvSpPr>
              <a:spLocks noChangeShapeType="1"/>
            </p:cNvSpPr>
            <p:nvPr/>
          </p:nvSpPr>
          <p:spPr bwMode="auto">
            <a:xfrm>
              <a:off x="2016"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8999" name="Line 83">
              <a:extLst>
                <a:ext uri="{FF2B5EF4-FFF2-40B4-BE49-F238E27FC236}">
                  <a16:creationId xmlns:a16="http://schemas.microsoft.com/office/drawing/2014/main" id="{14C13D51-1E35-4287-99B9-FC6465D63127}"/>
                </a:ext>
              </a:extLst>
            </p:cNvPr>
            <p:cNvSpPr>
              <a:spLocks noChangeShapeType="1"/>
            </p:cNvSpPr>
            <p:nvPr/>
          </p:nvSpPr>
          <p:spPr bwMode="auto">
            <a:xfrm>
              <a:off x="2208"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00" name="Line 84">
              <a:extLst>
                <a:ext uri="{FF2B5EF4-FFF2-40B4-BE49-F238E27FC236}">
                  <a16:creationId xmlns:a16="http://schemas.microsoft.com/office/drawing/2014/main" id="{02006A20-B59E-42CA-8963-C4EF016187CB}"/>
                </a:ext>
              </a:extLst>
            </p:cNvPr>
            <p:cNvSpPr>
              <a:spLocks noChangeShapeType="1"/>
            </p:cNvSpPr>
            <p:nvPr/>
          </p:nvSpPr>
          <p:spPr bwMode="auto">
            <a:xfrm>
              <a:off x="230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01" name="Line 85">
              <a:extLst>
                <a:ext uri="{FF2B5EF4-FFF2-40B4-BE49-F238E27FC236}">
                  <a16:creationId xmlns:a16="http://schemas.microsoft.com/office/drawing/2014/main" id="{09DA48C2-F609-47D1-A5E6-EA6D2E4BDAD7}"/>
                </a:ext>
              </a:extLst>
            </p:cNvPr>
            <p:cNvSpPr>
              <a:spLocks noChangeShapeType="1"/>
            </p:cNvSpPr>
            <p:nvPr/>
          </p:nvSpPr>
          <p:spPr bwMode="auto">
            <a:xfrm>
              <a:off x="2400" y="36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02" name="Line 86">
              <a:extLst>
                <a:ext uri="{FF2B5EF4-FFF2-40B4-BE49-F238E27FC236}">
                  <a16:creationId xmlns:a16="http://schemas.microsoft.com/office/drawing/2014/main" id="{DA026393-86BA-463A-8B71-BD021A1C9CB6}"/>
                </a:ext>
              </a:extLst>
            </p:cNvPr>
            <p:cNvSpPr>
              <a:spLocks noChangeShapeType="1"/>
            </p:cNvSpPr>
            <p:nvPr/>
          </p:nvSpPr>
          <p:spPr bwMode="auto">
            <a:xfrm>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03" name="Line 87">
              <a:extLst>
                <a:ext uri="{FF2B5EF4-FFF2-40B4-BE49-F238E27FC236}">
                  <a16:creationId xmlns:a16="http://schemas.microsoft.com/office/drawing/2014/main" id="{CD08F8F4-BC76-4442-A8AD-B1F30ED98975}"/>
                </a:ext>
              </a:extLst>
            </p:cNvPr>
            <p:cNvSpPr>
              <a:spLocks noChangeShapeType="1"/>
            </p:cNvSpPr>
            <p:nvPr/>
          </p:nvSpPr>
          <p:spPr bwMode="auto">
            <a:xfrm>
              <a:off x="2496"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04" name="Line 88">
              <a:extLst>
                <a:ext uri="{FF2B5EF4-FFF2-40B4-BE49-F238E27FC236}">
                  <a16:creationId xmlns:a16="http://schemas.microsoft.com/office/drawing/2014/main" id="{B567535B-96CE-4F47-BBFC-FF98860E934B}"/>
                </a:ext>
              </a:extLst>
            </p:cNvPr>
            <p:cNvSpPr>
              <a:spLocks noChangeShapeType="1"/>
            </p:cNvSpPr>
            <p:nvPr/>
          </p:nvSpPr>
          <p:spPr bwMode="auto">
            <a:xfrm>
              <a:off x="2688"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05" name="Line 89">
              <a:extLst>
                <a:ext uri="{FF2B5EF4-FFF2-40B4-BE49-F238E27FC236}">
                  <a16:creationId xmlns:a16="http://schemas.microsoft.com/office/drawing/2014/main" id="{7D3C52CD-91CA-4DB4-9494-B7F9ED75328A}"/>
                </a:ext>
              </a:extLst>
            </p:cNvPr>
            <p:cNvSpPr>
              <a:spLocks noChangeShapeType="1"/>
            </p:cNvSpPr>
            <p:nvPr/>
          </p:nvSpPr>
          <p:spPr bwMode="auto">
            <a:xfrm>
              <a:off x="278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06" name="Line 90">
              <a:extLst>
                <a:ext uri="{FF2B5EF4-FFF2-40B4-BE49-F238E27FC236}">
                  <a16:creationId xmlns:a16="http://schemas.microsoft.com/office/drawing/2014/main" id="{5EFB95F9-2FC8-4A9E-A89C-C26C9A6095FA}"/>
                </a:ext>
              </a:extLst>
            </p:cNvPr>
            <p:cNvSpPr>
              <a:spLocks noChangeShapeType="1"/>
            </p:cNvSpPr>
            <p:nvPr/>
          </p:nvSpPr>
          <p:spPr bwMode="auto">
            <a:xfrm>
              <a:off x="2880" y="36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07" name="Line 91">
              <a:extLst>
                <a:ext uri="{FF2B5EF4-FFF2-40B4-BE49-F238E27FC236}">
                  <a16:creationId xmlns:a16="http://schemas.microsoft.com/office/drawing/2014/main" id="{6745901F-5BA7-4CA4-B393-3FCE43DB409A}"/>
                </a:ext>
              </a:extLst>
            </p:cNvPr>
            <p:cNvSpPr>
              <a:spLocks noChangeShapeType="1"/>
            </p:cNvSpPr>
            <p:nvPr/>
          </p:nvSpPr>
          <p:spPr bwMode="auto">
            <a:xfrm>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08" name="Line 92">
              <a:extLst>
                <a:ext uri="{FF2B5EF4-FFF2-40B4-BE49-F238E27FC236}">
                  <a16:creationId xmlns:a16="http://schemas.microsoft.com/office/drawing/2014/main" id="{3FABB19E-5264-4C34-8DDC-059027CDD7AA}"/>
                </a:ext>
              </a:extLst>
            </p:cNvPr>
            <p:cNvSpPr>
              <a:spLocks noChangeShapeType="1"/>
            </p:cNvSpPr>
            <p:nvPr/>
          </p:nvSpPr>
          <p:spPr bwMode="auto">
            <a:xfrm>
              <a:off x="2976"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09" name="Line 93">
              <a:extLst>
                <a:ext uri="{FF2B5EF4-FFF2-40B4-BE49-F238E27FC236}">
                  <a16:creationId xmlns:a16="http://schemas.microsoft.com/office/drawing/2014/main" id="{9CF97E52-2930-45E8-8FC5-EF7038254329}"/>
                </a:ext>
              </a:extLst>
            </p:cNvPr>
            <p:cNvSpPr>
              <a:spLocks noChangeShapeType="1"/>
            </p:cNvSpPr>
            <p:nvPr/>
          </p:nvSpPr>
          <p:spPr bwMode="auto">
            <a:xfrm>
              <a:off x="3168"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10" name="Line 94">
              <a:extLst>
                <a:ext uri="{FF2B5EF4-FFF2-40B4-BE49-F238E27FC236}">
                  <a16:creationId xmlns:a16="http://schemas.microsoft.com/office/drawing/2014/main" id="{124329EA-EAAE-4A8D-A2A2-2D73F7920148}"/>
                </a:ext>
              </a:extLst>
            </p:cNvPr>
            <p:cNvSpPr>
              <a:spLocks noChangeShapeType="1"/>
            </p:cNvSpPr>
            <p:nvPr/>
          </p:nvSpPr>
          <p:spPr bwMode="auto">
            <a:xfrm>
              <a:off x="32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11" name="Line 95">
              <a:extLst>
                <a:ext uri="{FF2B5EF4-FFF2-40B4-BE49-F238E27FC236}">
                  <a16:creationId xmlns:a16="http://schemas.microsoft.com/office/drawing/2014/main" id="{4D68EBEF-9DA1-4018-9D77-439B20B5F814}"/>
                </a:ext>
              </a:extLst>
            </p:cNvPr>
            <p:cNvSpPr>
              <a:spLocks noChangeShapeType="1"/>
            </p:cNvSpPr>
            <p:nvPr/>
          </p:nvSpPr>
          <p:spPr bwMode="auto">
            <a:xfrm>
              <a:off x="3360" y="36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12" name="Line 96">
              <a:extLst>
                <a:ext uri="{FF2B5EF4-FFF2-40B4-BE49-F238E27FC236}">
                  <a16:creationId xmlns:a16="http://schemas.microsoft.com/office/drawing/2014/main" id="{4FD58049-60A9-42F7-AC81-D41714B13F2F}"/>
                </a:ext>
              </a:extLst>
            </p:cNvPr>
            <p:cNvSpPr>
              <a:spLocks noChangeShapeType="1"/>
            </p:cNvSpPr>
            <p:nvPr/>
          </p:nvSpPr>
          <p:spPr bwMode="auto">
            <a:xfrm>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13" name="Line 97">
              <a:extLst>
                <a:ext uri="{FF2B5EF4-FFF2-40B4-BE49-F238E27FC236}">
                  <a16:creationId xmlns:a16="http://schemas.microsoft.com/office/drawing/2014/main" id="{4261FA99-7DD8-484F-A472-BEE9DCF20279}"/>
                </a:ext>
              </a:extLst>
            </p:cNvPr>
            <p:cNvSpPr>
              <a:spLocks noChangeShapeType="1"/>
            </p:cNvSpPr>
            <p:nvPr/>
          </p:nvSpPr>
          <p:spPr bwMode="auto">
            <a:xfrm>
              <a:off x="3456"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14" name="Line 98">
              <a:extLst>
                <a:ext uri="{FF2B5EF4-FFF2-40B4-BE49-F238E27FC236}">
                  <a16:creationId xmlns:a16="http://schemas.microsoft.com/office/drawing/2014/main" id="{4EC1B001-4554-4EEE-A1DE-E81EDE87124B}"/>
                </a:ext>
              </a:extLst>
            </p:cNvPr>
            <p:cNvSpPr>
              <a:spLocks noChangeShapeType="1"/>
            </p:cNvSpPr>
            <p:nvPr/>
          </p:nvSpPr>
          <p:spPr bwMode="auto">
            <a:xfrm>
              <a:off x="3648"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15" name="Line 99">
              <a:extLst>
                <a:ext uri="{FF2B5EF4-FFF2-40B4-BE49-F238E27FC236}">
                  <a16:creationId xmlns:a16="http://schemas.microsoft.com/office/drawing/2014/main" id="{65FB8FDC-3BB3-48FA-9FB1-8EE3D1C5A833}"/>
                </a:ext>
              </a:extLst>
            </p:cNvPr>
            <p:cNvSpPr>
              <a:spLocks noChangeShapeType="1"/>
            </p:cNvSpPr>
            <p:nvPr/>
          </p:nvSpPr>
          <p:spPr bwMode="auto">
            <a:xfrm>
              <a:off x="374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16" name="Line 100">
              <a:extLst>
                <a:ext uri="{FF2B5EF4-FFF2-40B4-BE49-F238E27FC236}">
                  <a16:creationId xmlns:a16="http://schemas.microsoft.com/office/drawing/2014/main" id="{E1E5E5B5-037E-4E35-8A92-7BB481BC0C51}"/>
                </a:ext>
              </a:extLst>
            </p:cNvPr>
            <p:cNvSpPr>
              <a:spLocks noChangeShapeType="1"/>
            </p:cNvSpPr>
            <p:nvPr/>
          </p:nvSpPr>
          <p:spPr bwMode="auto">
            <a:xfrm>
              <a:off x="3840" y="36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17" name="Line 101">
              <a:extLst>
                <a:ext uri="{FF2B5EF4-FFF2-40B4-BE49-F238E27FC236}">
                  <a16:creationId xmlns:a16="http://schemas.microsoft.com/office/drawing/2014/main" id="{B8DCAEF6-54DC-4E01-9217-24D813FB1C75}"/>
                </a:ext>
              </a:extLst>
            </p:cNvPr>
            <p:cNvSpPr>
              <a:spLocks noChangeShapeType="1"/>
            </p:cNvSpPr>
            <p:nvPr/>
          </p:nvSpPr>
          <p:spPr bwMode="auto">
            <a:xfrm>
              <a:off x="403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18" name="Line 102">
              <a:extLst>
                <a:ext uri="{FF2B5EF4-FFF2-40B4-BE49-F238E27FC236}">
                  <a16:creationId xmlns:a16="http://schemas.microsoft.com/office/drawing/2014/main" id="{CBB0831B-BDED-40DE-AED0-764AF64AC055}"/>
                </a:ext>
              </a:extLst>
            </p:cNvPr>
            <p:cNvSpPr>
              <a:spLocks noChangeShapeType="1"/>
            </p:cNvSpPr>
            <p:nvPr/>
          </p:nvSpPr>
          <p:spPr bwMode="auto">
            <a:xfrm>
              <a:off x="3936"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19" name="Line 103">
              <a:extLst>
                <a:ext uri="{FF2B5EF4-FFF2-40B4-BE49-F238E27FC236}">
                  <a16:creationId xmlns:a16="http://schemas.microsoft.com/office/drawing/2014/main" id="{766E46A1-7201-403A-95FC-5F42FA08AAEA}"/>
                </a:ext>
              </a:extLst>
            </p:cNvPr>
            <p:cNvSpPr>
              <a:spLocks noChangeShapeType="1"/>
            </p:cNvSpPr>
            <p:nvPr/>
          </p:nvSpPr>
          <p:spPr bwMode="auto">
            <a:xfrm>
              <a:off x="4128"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20" name="Line 104">
              <a:extLst>
                <a:ext uri="{FF2B5EF4-FFF2-40B4-BE49-F238E27FC236}">
                  <a16:creationId xmlns:a16="http://schemas.microsoft.com/office/drawing/2014/main" id="{010822F9-54AD-4957-BBCF-B48FA4509662}"/>
                </a:ext>
              </a:extLst>
            </p:cNvPr>
            <p:cNvSpPr>
              <a:spLocks noChangeShapeType="1"/>
            </p:cNvSpPr>
            <p:nvPr/>
          </p:nvSpPr>
          <p:spPr bwMode="auto">
            <a:xfrm>
              <a:off x="422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21" name="Line 105">
              <a:extLst>
                <a:ext uri="{FF2B5EF4-FFF2-40B4-BE49-F238E27FC236}">
                  <a16:creationId xmlns:a16="http://schemas.microsoft.com/office/drawing/2014/main" id="{C87C9590-B32C-47A2-8504-A01C8E88021D}"/>
                </a:ext>
              </a:extLst>
            </p:cNvPr>
            <p:cNvSpPr>
              <a:spLocks noChangeShapeType="1"/>
            </p:cNvSpPr>
            <p:nvPr/>
          </p:nvSpPr>
          <p:spPr bwMode="auto">
            <a:xfrm>
              <a:off x="4320" y="36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22" name="Line 106">
              <a:extLst>
                <a:ext uri="{FF2B5EF4-FFF2-40B4-BE49-F238E27FC236}">
                  <a16:creationId xmlns:a16="http://schemas.microsoft.com/office/drawing/2014/main" id="{639ECBB0-E8AF-4B71-875A-95BCF3A3724D}"/>
                </a:ext>
              </a:extLst>
            </p:cNvPr>
            <p:cNvSpPr>
              <a:spLocks noChangeShapeType="1"/>
            </p:cNvSpPr>
            <p:nvPr/>
          </p:nvSpPr>
          <p:spPr bwMode="auto">
            <a:xfrm>
              <a:off x="451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23" name="Line 107">
              <a:extLst>
                <a:ext uri="{FF2B5EF4-FFF2-40B4-BE49-F238E27FC236}">
                  <a16:creationId xmlns:a16="http://schemas.microsoft.com/office/drawing/2014/main" id="{577584F9-F206-4D21-8819-A133C0367604}"/>
                </a:ext>
              </a:extLst>
            </p:cNvPr>
            <p:cNvSpPr>
              <a:spLocks noChangeShapeType="1"/>
            </p:cNvSpPr>
            <p:nvPr/>
          </p:nvSpPr>
          <p:spPr bwMode="auto">
            <a:xfrm>
              <a:off x="4416"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24" name="Line 108">
              <a:extLst>
                <a:ext uri="{FF2B5EF4-FFF2-40B4-BE49-F238E27FC236}">
                  <a16:creationId xmlns:a16="http://schemas.microsoft.com/office/drawing/2014/main" id="{53AE8496-AE3F-4FFA-99A5-0508A9BB0FF0}"/>
                </a:ext>
              </a:extLst>
            </p:cNvPr>
            <p:cNvSpPr>
              <a:spLocks noChangeShapeType="1"/>
            </p:cNvSpPr>
            <p:nvPr/>
          </p:nvSpPr>
          <p:spPr bwMode="auto">
            <a:xfrm>
              <a:off x="4608"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25" name="Line 109">
              <a:extLst>
                <a:ext uri="{FF2B5EF4-FFF2-40B4-BE49-F238E27FC236}">
                  <a16:creationId xmlns:a16="http://schemas.microsoft.com/office/drawing/2014/main" id="{CA5CA0FA-CF34-41BD-A217-8E4411B00697}"/>
                </a:ext>
              </a:extLst>
            </p:cNvPr>
            <p:cNvSpPr>
              <a:spLocks noChangeShapeType="1"/>
            </p:cNvSpPr>
            <p:nvPr/>
          </p:nvSpPr>
          <p:spPr bwMode="auto">
            <a:xfrm>
              <a:off x="470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26" name="Line 110">
              <a:extLst>
                <a:ext uri="{FF2B5EF4-FFF2-40B4-BE49-F238E27FC236}">
                  <a16:creationId xmlns:a16="http://schemas.microsoft.com/office/drawing/2014/main" id="{97B37D8A-B81A-4B85-9A0F-C64E2CE6CCAA}"/>
                </a:ext>
              </a:extLst>
            </p:cNvPr>
            <p:cNvSpPr>
              <a:spLocks noChangeShapeType="1"/>
            </p:cNvSpPr>
            <p:nvPr/>
          </p:nvSpPr>
          <p:spPr bwMode="auto">
            <a:xfrm>
              <a:off x="4800" y="36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27" name="Line 111">
              <a:extLst>
                <a:ext uri="{FF2B5EF4-FFF2-40B4-BE49-F238E27FC236}">
                  <a16:creationId xmlns:a16="http://schemas.microsoft.com/office/drawing/2014/main" id="{3511F8E3-7E87-4A77-BE3D-176F6A25E771}"/>
                </a:ext>
              </a:extLst>
            </p:cNvPr>
            <p:cNvSpPr>
              <a:spLocks noChangeShapeType="1"/>
            </p:cNvSpPr>
            <p:nvPr/>
          </p:nvSpPr>
          <p:spPr bwMode="auto">
            <a:xfrm>
              <a:off x="49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28" name="Line 112">
              <a:extLst>
                <a:ext uri="{FF2B5EF4-FFF2-40B4-BE49-F238E27FC236}">
                  <a16:creationId xmlns:a16="http://schemas.microsoft.com/office/drawing/2014/main" id="{DE4AE25E-E751-45BD-AC83-80E79AB30420}"/>
                </a:ext>
              </a:extLst>
            </p:cNvPr>
            <p:cNvSpPr>
              <a:spLocks noChangeShapeType="1"/>
            </p:cNvSpPr>
            <p:nvPr/>
          </p:nvSpPr>
          <p:spPr bwMode="auto">
            <a:xfrm>
              <a:off x="4896"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29" name="Line 113">
              <a:extLst>
                <a:ext uri="{FF2B5EF4-FFF2-40B4-BE49-F238E27FC236}">
                  <a16:creationId xmlns:a16="http://schemas.microsoft.com/office/drawing/2014/main" id="{5BDEE6B9-E376-4443-A7D7-5C050C63BD56}"/>
                </a:ext>
              </a:extLst>
            </p:cNvPr>
            <p:cNvSpPr>
              <a:spLocks noChangeShapeType="1"/>
            </p:cNvSpPr>
            <p:nvPr/>
          </p:nvSpPr>
          <p:spPr bwMode="auto">
            <a:xfrm>
              <a:off x="5088"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30" name="Line 114">
              <a:extLst>
                <a:ext uri="{FF2B5EF4-FFF2-40B4-BE49-F238E27FC236}">
                  <a16:creationId xmlns:a16="http://schemas.microsoft.com/office/drawing/2014/main" id="{048DC5D3-F80D-49D4-9BB5-50CECC0CCB8C}"/>
                </a:ext>
              </a:extLst>
            </p:cNvPr>
            <p:cNvSpPr>
              <a:spLocks noChangeShapeType="1"/>
            </p:cNvSpPr>
            <p:nvPr/>
          </p:nvSpPr>
          <p:spPr bwMode="auto">
            <a:xfrm>
              <a:off x="518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31" name="Line 115">
              <a:extLst>
                <a:ext uri="{FF2B5EF4-FFF2-40B4-BE49-F238E27FC236}">
                  <a16:creationId xmlns:a16="http://schemas.microsoft.com/office/drawing/2014/main" id="{12DFD953-332D-4980-BE84-9C1AD4CA74F5}"/>
                </a:ext>
              </a:extLst>
            </p:cNvPr>
            <p:cNvSpPr>
              <a:spLocks noChangeShapeType="1"/>
            </p:cNvSpPr>
            <p:nvPr/>
          </p:nvSpPr>
          <p:spPr bwMode="auto">
            <a:xfrm>
              <a:off x="5280" y="36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32" name="Line 116">
              <a:extLst>
                <a:ext uri="{FF2B5EF4-FFF2-40B4-BE49-F238E27FC236}">
                  <a16:creationId xmlns:a16="http://schemas.microsoft.com/office/drawing/2014/main" id="{8B19B11A-5BB1-459C-94D1-3A7E5650E095}"/>
                </a:ext>
              </a:extLst>
            </p:cNvPr>
            <p:cNvSpPr>
              <a:spLocks noChangeShapeType="1"/>
            </p:cNvSpPr>
            <p:nvPr/>
          </p:nvSpPr>
          <p:spPr bwMode="auto">
            <a:xfrm>
              <a:off x="54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33" name="Line 117">
              <a:extLst>
                <a:ext uri="{FF2B5EF4-FFF2-40B4-BE49-F238E27FC236}">
                  <a16:creationId xmlns:a16="http://schemas.microsoft.com/office/drawing/2014/main" id="{041D321B-02C1-4F76-96DA-F40961B06EB3}"/>
                </a:ext>
              </a:extLst>
            </p:cNvPr>
            <p:cNvSpPr>
              <a:spLocks noChangeShapeType="1"/>
            </p:cNvSpPr>
            <p:nvPr/>
          </p:nvSpPr>
          <p:spPr bwMode="auto">
            <a:xfrm>
              <a:off x="5376"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34" name="Line 118">
              <a:extLst>
                <a:ext uri="{FF2B5EF4-FFF2-40B4-BE49-F238E27FC236}">
                  <a16:creationId xmlns:a16="http://schemas.microsoft.com/office/drawing/2014/main" id="{8BED17F7-F070-4CE1-AD7C-43E113BE32A4}"/>
                </a:ext>
              </a:extLst>
            </p:cNvPr>
            <p:cNvSpPr>
              <a:spLocks noChangeShapeType="1"/>
            </p:cNvSpPr>
            <p:nvPr/>
          </p:nvSpPr>
          <p:spPr bwMode="auto">
            <a:xfrm>
              <a:off x="5568"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35" name="Line 119">
              <a:extLst>
                <a:ext uri="{FF2B5EF4-FFF2-40B4-BE49-F238E27FC236}">
                  <a16:creationId xmlns:a16="http://schemas.microsoft.com/office/drawing/2014/main" id="{DA8D343B-AA95-4B0C-B3F3-8A08F125570D}"/>
                </a:ext>
              </a:extLst>
            </p:cNvPr>
            <p:cNvSpPr>
              <a:spLocks noChangeShapeType="1"/>
            </p:cNvSpPr>
            <p:nvPr/>
          </p:nvSpPr>
          <p:spPr bwMode="auto">
            <a:xfrm>
              <a:off x="56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36" name="Line 120">
              <a:extLst>
                <a:ext uri="{FF2B5EF4-FFF2-40B4-BE49-F238E27FC236}">
                  <a16:creationId xmlns:a16="http://schemas.microsoft.com/office/drawing/2014/main" id="{B1B99FC5-174F-432F-81F9-D317098FFED0}"/>
                </a:ext>
              </a:extLst>
            </p:cNvPr>
            <p:cNvSpPr>
              <a:spLocks noChangeShapeType="1"/>
            </p:cNvSpPr>
            <p:nvPr/>
          </p:nvSpPr>
          <p:spPr bwMode="auto">
            <a:xfrm>
              <a:off x="5760" y="36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37" name="Text Box 121">
              <a:extLst>
                <a:ext uri="{FF2B5EF4-FFF2-40B4-BE49-F238E27FC236}">
                  <a16:creationId xmlns:a16="http://schemas.microsoft.com/office/drawing/2014/main" id="{FAB62CF7-1F07-4678-A616-4A0EE76887BE}"/>
                </a:ext>
              </a:extLst>
            </p:cNvPr>
            <p:cNvSpPr txBox="1">
              <a:spLocks noChangeArrowheads="1"/>
            </p:cNvSpPr>
            <p:nvPr/>
          </p:nvSpPr>
          <p:spPr bwMode="auto">
            <a:xfrm>
              <a:off x="168" y="1056"/>
              <a:ext cx="7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a:solidFill>
                    <a:schemeClr val="tx1"/>
                  </a:solidFill>
                  <a:latin typeface="Tahoma" panose="020B0604030504040204" pitchFamily="34" charset="0"/>
                  <a:ea typeface="新細明體" panose="02020500000000000000" pitchFamily="18" charset="-120"/>
                </a:rPr>
                <a:t>1,000,000,000</a:t>
              </a:r>
            </a:p>
          </p:txBody>
        </p:sp>
        <p:sp>
          <p:nvSpPr>
            <p:cNvPr id="39038" name="Text Box 122">
              <a:extLst>
                <a:ext uri="{FF2B5EF4-FFF2-40B4-BE49-F238E27FC236}">
                  <a16:creationId xmlns:a16="http://schemas.microsoft.com/office/drawing/2014/main" id="{5C9D9FAF-4894-403E-846F-40CD3131D6F6}"/>
                </a:ext>
              </a:extLst>
            </p:cNvPr>
            <p:cNvSpPr txBox="1">
              <a:spLocks noChangeArrowheads="1"/>
            </p:cNvSpPr>
            <p:nvPr/>
          </p:nvSpPr>
          <p:spPr bwMode="auto">
            <a:xfrm>
              <a:off x="192" y="1378"/>
              <a:ext cx="768"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dirty="0">
                  <a:solidFill>
                    <a:schemeClr val="tx1"/>
                  </a:solidFill>
                  <a:latin typeface="Tahoma" panose="020B0604030504040204" pitchFamily="34" charset="0"/>
                  <a:ea typeface="新細明體" panose="02020500000000000000" pitchFamily="18" charset="-120"/>
                </a:rPr>
                <a:t>   </a:t>
              </a:r>
              <a:r>
                <a:rPr lang="en-US" altLang="zh-TW" sz="1200" dirty="0">
                  <a:solidFill>
                    <a:schemeClr val="tx1"/>
                  </a:solidFill>
                  <a:latin typeface="Tahoma" panose="020B0604030504040204" pitchFamily="34" charset="0"/>
                  <a:ea typeface="新細明體" panose="02020500000000000000" pitchFamily="18" charset="-120"/>
                </a:rPr>
                <a:t>100,000,000 </a:t>
              </a:r>
              <a:endParaRPr lang="en-US" altLang="zh-TW" sz="1400" dirty="0">
                <a:solidFill>
                  <a:schemeClr val="tx1"/>
                </a:solidFill>
                <a:latin typeface="Tahoma" panose="020B0604030504040204" pitchFamily="34" charset="0"/>
                <a:ea typeface="新細明體" panose="02020500000000000000" pitchFamily="18" charset="-120"/>
              </a:endParaRPr>
            </a:p>
            <a:p>
              <a:pPr eaLnBrk="1" hangingPunct="1">
                <a:spcBef>
                  <a:spcPct val="50000"/>
                </a:spcBef>
                <a:buClrTx/>
                <a:buSzTx/>
                <a:buFontTx/>
                <a:buNone/>
              </a:pPr>
              <a:endParaRPr lang="en-US" altLang="zh-TW" sz="1200" dirty="0">
                <a:solidFill>
                  <a:schemeClr val="tx1"/>
                </a:solidFill>
                <a:latin typeface="Tahoma" panose="020B0604030504040204" pitchFamily="34" charset="0"/>
                <a:ea typeface="新細明體" panose="02020500000000000000" pitchFamily="18" charset="-120"/>
              </a:endParaRPr>
            </a:p>
          </p:txBody>
        </p:sp>
        <p:sp>
          <p:nvSpPr>
            <p:cNvPr id="39039" name="Text Box 123">
              <a:extLst>
                <a:ext uri="{FF2B5EF4-FFF2-40B4-BE49-F238E27FC236}">
                  <a16:creationId xmlns:a16="http://schemas.microsoft.com/office/drawing/2014/main" id="{67777024-C7EE-499D-B7A8-717F6F1CE2FE}"/>
                </a:ext>
              </a:extLst>
            </p:cNvPr>
            <p:cNvSpPr txBox="1">
              <a:spLocks noChangeArrowheads="1"/>
            </p:cNvSpPr>
            <p:nvPr/>
          </p:nvSpPr>
          <p:spPr bwMode="auto">
            <a:xfrm>
              <a:off x="235" y="1797"/>
              <a:ext cx="768"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     </a:t>
              </a:r>
              <a:r>
                <a:rPr lang="en-US" altLang="zh-TW" sz="1200">
                  <a:solidFill>
                    <a:schemeClr val="tx1"/>
                  </a:solidFill>
                  <a:latin typeface="Tahoma" panose="020B0604030504040204" pitchFamily="34" charset="0"/>
                  <a:ea typeface="新細明體" panose="02020500000000000000" pitchFamily="18" charset="-120"/>
                </a:rPr>
                <a:t>10,000,000</a:t>
              </a:r>
              <a:endParaRPr lang="en-US" altLang="zh-TW" sz="1400">
                <a:solidFill>
                  <a:schemeClr val="tx1"/>
                </a:solidFill>
                <a:latin typeface="Tahoma" panose="020B0604030504040204" pitchFamily="34" charset="0"/>
                <a:ea typeface="新細明體" panose="02020500000000000000" pitchFamily="18" charset="-120"/>
              </a:endParaRP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40" name="Text Box 124">
              <a:extLst>
                <a:ext uri="{FF2B5EF4-FFF2-40B4-BE49-F238E27FC236}">
                  <a16:creationId xmlns:a16="http://schemas.microsoft.com/office/drawing/2014/main" id="{20863B38-4444-4A01-BE9D-D393C9F65927}"/>
                </a:ext>
              </a:extLst>
            </p:cNvPr>
            <p:cNvSpPr txBox="1">
              <a:spLocks noChangeArrowheads="1"/>
            </p:cNvSpPr>
            <p:nvPr/>
          </p:nvSpPr>
          <p:spPr bwMode="auto">
            <a:xfrm>
              <a:off x="301" y="2223"/>
              <a:ext cx="672"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   </a:t>
              </a:r>
              <a:r>
                <a:rPr lang="en-US" altLang="zh-TW" sz="1200">
                  <a:solidFill>
                    <a:schemeClr val="tx1"/>
                  </a:solidFill>
                  <a:latin typeface="Tahoma" panose="020B0604030504040204" pitchFamily="34" charset="0"/>
                  <a:ea typeface="新細明體" panose="02020500000000000000" pitchFamily="18" charset="-120"/>
                </a:rPr>
                <a:t>1,000,000</a:t>
              </a:r>
              <a:endParaRPr lang="en-US" altLang="zh-TW" sz="1400">
                <a:solidFill>
                  <a:schemeClr val="tx1"/>
                </a:solidFill>
                <a:latin typeface="Tahoma" panose="020B0604030504040204" pitchFamily="34" charset="0"/>
                <a:ea typeface="新細明體" panose="02020500000000000000" pitchFamily="18" charset="-120"/>
              </a:endParaRP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41" name="Text Box 125">
              <a:extLst>
                <a:ext uri="{FF2B5EF4-FFF2-40B4-BE49-F238E27FC236}">
                  <a16:creationId xmlns:a16="http://schemas.microsoft.com/office/drawing/2014/main" id="{844401CA-5C98-425A-A4D8-26E9F5EDF806}"/>
                </a:ext>
              </a:extLst>
            </p:cNvPr>
            <p:cNvSpPr txBox="1">
              <a:spLocks noChangeArrowheads="1"/>
            </p:cNvSpPr>
            <p:nvPr/>
          </p:nvSpPr>
          <p:spPr bwMode="auto">
            <a:xfrm>
              <a:off x="304" y="2747"/>
              <a:ext cx="624"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   </a:t>
              </a:r>
              <a:r>
                <a:rPr lang="en-US" altLang="zh-TW" sz="1200">
                  <a:solidFill>
                    <a:schemeClr val="tx1"/>
                  </a:solidFill>
                  <a:latin typeface="Tahoma" panose="020B0604030504040204" pitchFamily="34" charset="0"/>
                  <a:ea typeface="新細明體" panose="02020500000000000000" pitchFamily="18" charset="-120"/>
                </a:rPr>
                <a:t>100,000</a:t>
              </a:r>
              <a:endParaRPr lang="en-US" altLang="zh-TW" sz="1400">
                <a:solidFill>
                  <a:schemeClr val="tx1"/>
                </a:solidFill>
                <a:latin typeface="Tahoma" panose="020B0604030504040204" pitchFamily="34" charset="0"/>
                <a:ea typeface="新細明體" panose="02020500000000000000" pitchFamily="18" charset="-120"/>
              </a:endParaRP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42" name="Text Box 126">
              <a:extLst>
                <a:ext uri="{FF2B5EF4-FFF2-40B4-BE49-F238E27FC236}">
                  <a16:creationId xmlns:a16="http://schemas.microsoft.com/office/drawing/2014/main" id="{B0D22367-C96B-4F83-92B7-CA7ABA327538}"/>
                </a:ext>
              </a:extLst>
            </p:cNvPr>
            <p:cNvSpPr txBox="1">
              <a:spLocks noChangeArrowheads="1"/>
            </p:cNvSpPr>
            <p:nvPr/>
          </p:nvSpPr>
          <p:spPr bwMode="auto">
            <a:xfrm>
              <a:off x="455" y="3068"/>
              <a:ext cx="528"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  10,000</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43" name="Text Box 127">
              <a:extLst>
                <a:ext uri="{FF2B5EF4-FFF2-40B4-BE49-F238E27FC236}">
                  <a16:creationId xmlns:a16="http://schemas.microsoft.com/office/drawing/2014/main" id="{5B923C48-51A3-4E70-A8A3-C0B894B2ECD2}"/>
                </a:ext>
              </a:extLst>
            </p:cNvPr>
            <p:cNvSpPr txBox="1">
              <a:spLocks noChangeArrowheads="1"/>
            </p:cNvSpPr>
            <p:nvPr/>
          </p:nvSpPr>
          <p:spPr bwMode="auto">
            <a:xfrm>
              <a:off x="536" y="3558"/>
              <a:ext cx="480"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    1,000</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44" name="Text Box 128">
              <a:extLst>
                <a:ext uri="{FF2B5EF4-FFF2-40B4-BE49-F238E27FC236}">
                  <a16:creationId xmlns:a16="http://schemas.microsoft.com/office/drawing/2014/main" id="{DFDF98C3-FA20-4CD2-B816-95BF809CD612}"/>
                </a:ext>
              </a:extLst>
            </p:cNvPr>
            <p:cNvSpPr txBox="1">
              <a:spLocks noChangeArrowheads="1"/>
            </p:cNvSpPr>
            <p:nvPr/>
          </p:nvSpPr>
          <p:spPr bwMode="auto">
            <a:xfrm>
              <a:off x="722" y="3888"/>
              <a:ext cx="38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1970</a:t>
              </a:r>
            </a:p>
          </p:txBody>
        </p:sp>
        <p:sp>
          <p:nvSpPr>
            <p:cNvPr id="39045" name="Text Box 129">
              <a:extLst>
                <a:ext uri="{FF2B5EF4-FFF2-40B4-BE49-F238E27FC236}">
                  <a16:creationId xmlns:a16="http://schemas.microsoft.com/office/drawing/2014/main" id="{314D54D0-EB28-4A6E-A622-BB3CA1E5D54F}"/>
                </a:ext>
              </a:extLst>
            </p:cNvPr>
            <p:cNvSpPr txBox="1">
              <a:spLocks noChangeArrowheads="1"/>
            </p:cNvSpPr>
            <p:nvPr/>
          </p:nvSpPr>
          <p:spPr bwMode="auto">
            <a:xfrm>
              <a:off x="1200" y="3888"/>
              <a:ext cx="384"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1975</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46" name="Text Box 130">
              <a:extLst>
                <a:ext uri="{FF2B5EF4-FFF2-40B4-BE49-F238E27FC236}">
                  <a16:creationId xmlns:a16="http://schemas.microsoft.com/office/drawing/2014/main" id="{0DFF632B-66A1-48E8-B6A1-2D38E73010BC}"/>
                </a:ext>
              </a:extLst>
            </p:cNvPr>
            <p:cNvSpPr txBox="1">
              <a:spLocks noChangeArrowheads="1"/>
            </p:cNvSpPr>
            <p:nvPr/>
          </p:nvSpPr>
          <p:spPr bwMode="auto">
            <a:xfrm>
              <a:off x="1728" y="3888"/>
              <a:ext cx="384"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1980</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47" name="Text Box 131">
              <a:extLst>
                <a:ext uri="{FF2B5EF4-FFF2-40B4-BE49-F238E27FC236}">
                  <a16:creationId xmlns:a16="http://schemas.microsoft.com/office/drawing/2014/main" id="{6562EDEF-29D1-4282-B22E-8687BCF3D086}"/>
                </a:ext>
              </a:extLst>
            </p:cNvPr>
            <p:cNvSpPr txBox="1">
              <a:spLocks noChangeArrowheads="1"/>
            </p:cNvSpPr>
            <p:nvPr/>
          </p:nvSpPr>
          <p:spPr bwMode="auto">
            <a:xfrm>
              <a:off x="2208" y="3888"/>
              <a:ext cx="384"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1985</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48" name="Text Box 132">
              <a:extLst>
                <a:ext uri="{FF2B5EF4-FFF2-40B4-BE49-F238E27FC236}">
                  <a16:creationId xmlns:a16="http://schemas.microsoft.com/office/drawing/2014/main" id="{8F3D353F-E6C8-4030-908D-ED0B56F86864}"/>
                </a:ext>
              </a:extLst>
            </p:cNvPr>
            <p:cNvSpPr txBox="1">
              <a:spLocks noChangeArrowheads="1"/>
            </p:cNvSpPr>
            <p:nvPr/>
          </p:nvSpPr>
          <p:spPr bwMode="auto">
            <a:xfrm>
              <a:off x="2688" y="3880"/>
              <a:ext cx="432"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1990</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49" name="Text Box 133">
              <a:extLst>
                <a:ext uri="{FF2B5EF4-FFF2-40B4-BE49-F238E27FC236}">
                  <a16:creationId xmlns:a16="http://schemas.microsoft.com/office/drawing/2014/main" id="{E7DD4315-8AC1-47C9-85CB-FC057BD8567C}"/>
                </a:ext>
              </a:extLst>
            </p:cNvPr>
            <p:cNvSpPr txBox="1">
              <a:spLocks noChangeArrowheads="1"/>
            </p:cNvSpPr>
            <p:nvPr/>
          </p:nvSpPr>
          <p:spPr bwMode="auto">
            <a:xfrm>
              <a:off x="3168" y="3898"/>
              <a:ext cx="384"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1995</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50" name="Text Box 134">
              <a:extLst>
                <a:ext uri="{FF2B5EF4-FFF2-40B4-BE49-F238E27FC236}">
                  <a16:creationId xmlns:a16="http://schemas.microsoft.com/office/drawing/2014/main" id="{36A7881C-BC2C-47B1-B171-AD4DF78E890E}"/>
                </a:ext>
              </a:extLst>
            </p:cNvPr>
            <p:cNvSpPr txBox="1">
              <a:spLocks noChangeArrowheads="1"/>
            </p:cNvSpPr>
            <p:nvPr/>
          </p:nvSpPr>
          <p:spPr bwMode="auto">
            <a:xfrm>
              <a:off x="3648" y="3888"/>
              <a:ext cx="384"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2000</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51" name="Text Box 135">
              <a:extLst>
                <a:ext uri="{FF2B5EF4-FFF2-40B4-BE49-F238E27FC236}">
                  <a16:creationId xmlns:a16="http://schemas.microsoft.com/office/drawing/2014/main" id="{03E41BE6-3DA2-4DD4-BFED-60F7FBE7DC9E}"/>
                </a:ext>
              </a:extLst>
            </p:cNvPr>
            <p:cNvSpPr txBox="1">
              <a:spLocks noChangeArrowheads="1"/>
            </p:cNvSpPr>
            <p:nvPr/>
          </p:nvSpPr>
          <p:spPr bwMode="auto">
            <a:xfrm>
              <a:off x="4128" y="3898"/>
              <a:ext cx="432"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2005</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52" name="Text Box 136">
              <a:extLst>
                <a:ext uri="{FF2B5EF4-FFF2-40B4-BE49-F238E27FC236}">
                  <a16:creationId xmlns:a16="http://schemas.microsoft.com/office/drawing/2014/main" id="{7B82550E-3A48-42BE-8D28-3D739EACA5E2}"/>
                </a:ext>
              </a:extLst>
            </p:cNvPr>
            <p:cNvSpPr txBox="1">
              <a:spLocks noChangeArrowheads="1"/>
            </p:cNvSpPr>
            <p:nvPr/>
          </p:nvSpPr>
          <p:spPr bwMode="auto">
            <a:xfrm>
              <a:off x="4608" y="3898"/>
              <a:ext cx="384"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2010</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53" name="Text Box 137">
              <a:extLst>
                <a:ext uri="{FF2B5EF4-FFF2-40B4-BE49-F238E27FC236}">
                  <a16:creationId xmlns:a16="http://schemas.microsoft.com/office/drawing/2014/main" id="{59BA8B03-EE0C-47C7-A443-B26584835ED4}"/>
                </a:ext>
              </a:extLst>
            </p:cNvPr>
            <p:cNvSpPr txBox="1">
              <a:spLocks noChangeArrowheads="1"/>
            </p:cNvSpPr>
            <p:nvPr/>
          </p:nvSpPr>
          <p:spPr bwMode="auto">
            <a:xfrm>
              <a:off x="5088" y="3898"/>
              <a:ext cx="432"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2015</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54" name="Text Box 138">
              <a:extLst>
                <a:ext uri="{FF2B5EF4-FFF2-40B4-BE49-F238E27FC236}">
                  <a16:creationId xmlns:a16="http://schemas.microsoft.com/office/drawing/2014/main" id="{B050C5AB-8286-4CD7-95B4-18980AFC1030}"/>
                </a:ext>
              </a:extLst>
            </p:cNvPr>
            <p:cNvSpPr txBox="1">
              <a:spLocks noChangeArrowheads="1"/>
            </p:cNvSpPr>
            <p:nvPr/>
          </p:nvSpPr>
          <p:spPr bwMode="auto">
            <a:xfrm>
              <a:off x="5568" y="3888"/>
              <a:ext cx="384"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a:solidFill>
                    <a:schemeClr val="tx1"/>
                  </a:solidFill>
                  <a:latin typeface="Tahoma" panose="020B0604030504040204" pitchFamily="34" charset="0"/>
                  <a:ea typeface="新細明體" panose="02020500000000000000" pitchFamily="18" charset="-120"/>
                </a:rPr>
                <a:t>2020</a:t>
              </a:r>
            </a:p>
            <a:p>
              <a:pPr eaLnBrk="1" hangingPunct="1">
                <a:spcBef>
                  <a:spcPct val="50000"/>
                </a:spcBef>
                <a:buClrTx/>
                <a:buSzTx/>
                <a:buFontTx/>
                <a:buNone/>
              </a:pP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55" name="Line 139">
              <a:extLst>
                <a:ext uri="{FF2B5EF4-FFF2-40B4-BE49-F238E27FC236}">
                  <a16:creationId xmlns:a16="http://schemas.microsoft.com/office/drawing/2014/main" id="{268044DD-360D-4FD9-9E31-C39D66E7351E}"/>
                </a:ext>
              </a:extLst>
            </p:cNvPr>
            <p:cNvSpPr>
              <a:spLocks noChangeShapeType="1"/>
            </p:cNvSpPr>
            <p:nvPr/>
          </p:nvSpPr>
          <p:spPr bwMode="auto">
            <a:xfrm flipV="1">
              <a:off x="2112" y="2640"/>
              <a:ext cx="38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56" name="Line 140">
              <a:extLst>
                <a:ext uri="{FF2B5EF4-FFF2-40B4-BE49-F238E27FC236}">
                  <a16:creationId xmlns:a16="http://schemas.microsoft.com/office/drawing/2014/main" id="{D3528787-45B8-4E2A-AD73-B7A5F834F9D0}"/>
                </a:ext>
              </a:extLst>
            </p:cNvPr>
            <p:cNvSpPr>
              <a:spLocks noChangeShapeType="1"/>
            </p:cNvSpPr>
            <p:nvPr/>
          </p:nvSpPr>
          <p:spPr bwMode="auto">
            <a:xfrm flipV="1">
              <a:off x="912" y="3216"/>
              <a:ext cx="816"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57" name="Line 141">
              <a:extLst>
                <a:ext uri="{FF2B5EF4-FFF2-40B4-BE49-F238E27FC236}">
                  <a16:creationId xmlns:a16="http://schemas.microsoft.com/office/drawing/2014/main" id="{394C616F-39C1-4B0F-B00A-AB8912792541}"/>
                </a:ext>
              </a:extLst>
            </p:cNvPr>
            <p:cNvSpPr>
              <a:spLocks noChangeShapeType="1"/>
            </p:cNvSpPr>
            <p:nvPr/>
          </p:nvSpPr>
          <p:spPr bwMode="auto">
            <a:xfrm>
              <a:off x="1728" y="321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58" name="Line 142">
              <a:extLst>
                <a:ext uri="{FF2B5EF4-FFF2-40B4-BE49-F238E27FC236}">
                  <a16:creationId xmlns:a16="http://schemas.microsoft.com/office/drawing/2014/main" id="{205DACDD-1F58-462F-9D73-97D727216045}"/>
                </a:ext>
              </a:extLst>
            </p:cNvPr>
            <p:cNvSpPr>
              <a:spLocks noChangeShapeType="1"/>
            </p:cNvSpPr>
            <p:nvPr/>
          </p:nvSpPr>
          <p:spPr bwMode="auto">
            <a:xfrm flipV="1">
              <a:off x="1824" y="2784"/>
              <a:ext cx="288"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59" name="Line 143">
              <a:extLst>
                <a:ext uri="{FF2B5EF4-FFF2-40B4-BE49-F238E27FC236}">
                  <a16:creationId xmlns:a16="http://schemas.microsoft.com/office/drawing/2014/main" id="{39366A21-D1E3-47C2-8852-64FB48712982}"/>
                </a:ext>
              </a:extLst>
            </p:cNvPr>
            <p:cNvSpPr>
              <a:spLocks noChangeShapeType="1"/>
            </p:cNvSpPr>
            <p:nvPr/>
          </p:nvSpPr>
          <p:spPr bwMode="auto">
            <a:xfrm flipV="1">
              <a:off x="2496" y="2352"/>
              <a:ext cx="38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60" name="Line 144">
              <a:extLst>
                <a:ext uri="{FF2B5EF4-FFF2-40B4-BE49-F238E27FC236}">
                  <a16:creationId xmlns:a16="http://schemas.microsoft.com/office/drawing/2014/main" id="{242FE87B-3C65-4C55-92C1-9909164C6ADD}"/>
                </a:ext>
              </a:extLst>
            </p:cNvPr>
            <p:cNvSpPr>
              <a:spLocks noChangeShapeType="1"/>
            </p:cNvSpPr>
            <p:nvPr/>
          </p:nvSpPr>
          <p:spPr bwMode="auto">
            <a:xfrm>
              <a:off x="2688" y="24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61" name="Line 145">
              <a:extLst>
                <a:ext uri="{FF2B5EF4-FFF2-40B4-BE49-F238E27FC236}">
                  <a16:creationId xmlns:a16="http://schemas.microsoft.com/office/drawing/2014/main" id="{532FBF34-60E1-4BC5-9F9C-9FC57E90D0E7}"/>
                </a:ext>
              </a:extLst>
            </p:cNvPr>
            <p:cNvSpPr>
              <a:spLocks noChangeShapeType="1"/>
            </p:cNvSpPr>
            <p:nvPr/>
          </p:nvSpPr>
          <p:spPr bwMode="auto">
            <a:xfrm flipV="1">
              <a:off x="2880" y="2304"/>
              <a:ext cx="33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62" name="Line 146">
              <a:extLst>
                <a:ext uri="{FF2B5EF4-FFF2-40B4-BE49-F238E27FC236}">
                  <a16:creationId xmlns:a16="http://schemas.microsoft.com/office/drawing/2014/main" id="{68F65BFA-A908-474B-9658-D15676A3BAC5}"/>
                </a:ext>
              </a:extLst>
            </p:cNvPr>
            <p:cNvSpPr>
              <a:spLocks noChangeShapeType="1"/>
            </p:cNvSpPr>
            <p:nvPr/>
          </p:nvSpPr>
          <p:spPr bwMode="auto">
            <a:xfrm flipV="1">
              <a:off x="3216" y="2208"/>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63" name="Line 147">
              <a:extLst>
                <a:ext uri="{FF2B5EF4-FFF2-40B4-BE49-F238E27FC236}">
                  <a16:creationId xmlns:a16="http://schemas.microsoft.com/office/drawing/2014/main" id="{D75E4913-2410-4260-8592-68E53F1A3F0C}"/>
                </a:ext>
              </a:extLst>
            </p:cNvPr>
            <p:cNvSpPr>
              <a:spLocks noChangeShapeType="1"/>
            </p:cNvSpPr>
            <p:nvPr/>
          </p:nvSpPr>
          <p:spPr bwMode="auto">
            <a:xfrm flipV="1">
              <a:off x="3360" y="2112"/>
              <a:ext cx="144" cy="96"/>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64" name="Line 148">
              <a:extLst>
                <a:ext uri="{FF2B5EF4-FFF2-40B4-BE49-F238E27FC236}">
                  <a16:creationId xmlns:a16="http://schemas.microsoft.com/office/drawing/2014/main" id="{1258CF1A-428D-42B6-8A88-0FBD9E99A9B2}"/>
                </a:ext>
              </a:extLst>
            </p:cNvPr>
            <p:cNvSpPr>
              <a:spLocks noChangeShapeType="1"/>
            </p:cNvSpPr>
            <p:nvPr/>
          </p:nvSpPr>
          <p:spPr bwMode="auto">
            <a:xfrm flipV="1">
              <a:off x="3504" y="1968"/>
              <a:ext cx="288" cy="144"/>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65" name="Line 149">
              <a:extLst>
                <a:ext uri="{FF2B5EF4-FFF2-40B4-BE49-F238E27FC236}">
                  <a16:creationId xmlns:a16="http://schemas.microsoft.com/office/drawing/2014/main" id="{F0882522-CC36-4EF4-B208-B7B0B4DBD6D5}"/>
                </a:ext>
              </a:extLst>
            </p:cNvPr>
            <p:cNvSpPr>
              <a:spLocks noChangeShapeType="1"/>
            </p:cNvSpPr>
            <p:nvPr/>
          </p:nvSpPr>
          <p:spPr bwMode="auto">
            <a:xfrm flipV="1">
              <a:off x="3792" y="1152"/>
              <a:ext cx="960" cy="816"/>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066" name="Rectangle 150">
              <a:extLst>
                <a:ext uri="{FF2B5EF4-FFF2-40B4-BE49-F238E27FC236}">
                  <a16:creationId xmlns:a16="http://schemas.microsoft.com/office/drawing/2014/main" id="{CE83CA3F-F5B6-4E43-8EB3-9F311AB348B9}"/>
                </a:ext>
              </a:extLst>
            </p:cNvPr>
            <p:cNvSpPr>
              <a:spLocks noChangeArrowheads="1"/>
            </p:cNvSpPr>
            <p:nvPr/>
          </p:nvSpPr>
          <p:spPr bwMode="auto">
            <a:xfrm>
              <a:off x="960" y="3648"/>
              <a:ext cx="21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67" name="Rectangle 151">
              <a:extLst>
                <a:ext uri="{FF2B5EF4-FFF2-40B4-BE49-F238E27FC236}">
                  <a16:creationId xmlns:a16="http://schemas.microsoft.com/office/drawing/2014/main" id="{1288D169-5D80-4327-ADE1-5E6125B50341}"/>
                </a:ext>
              </a:extLst>
            </p:cNvPr>
            <p:cNvSpPr>
              <a:spLocks noChangeArrowheads="1"/>
            </p:cNvSpPr>
            <p:nvPr/>
          </p:nvSpPr>
          <p:spPr bwMode="auto">
            <a:xfrm>
              <a:off x="1056" y="3552"/>
              <a:ext cx="261"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68" name="Rectangle 152">
              <a:extLst>
                <a:ext uri="{FF2B5EF4-FFF2-40B4-BE49-F238E27FC236}">
                  <a16:creationId xmlns:a16="http://schemas.microsoft.com/office/drawing/2014/main" id="{03059AE7-E69E-425F-B20A-C597075526F8}"/>
                </a:ext>
              </a:extLst>
            </p:cNvPr>
            <p:cNvSpPr>
              <a:spLocks noChangeArrowheads="1"/>
            </p:cNvSpPr>
            <p:nvPr/>
          </p:nvSpPr>
          <p:spPr bwMode="auto">
            <a:xfrm>
              <a:off x="1267" y="3398"/>
              <a:ext cx="21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69" name="Rectangle 153">
              <a:extLst>
                <a:ext uri="{FF2B5EF4-FFF2-40B4-BE49-F238E27FC236}">
                  <a16:creationId xmlns:a16="http://schemas.microsoft.com/office/drawing/2014/main" id="{E24A6A1B-543A-4FA9-ADC6-91A4B85B24AF}"/>
                </a:ext>
              </a:extLst>
            </p:cNvPr>
            <p:cNvSpPr>
              <a:spLocks noChangeArrowheads="1"/>
            </p:cNvSpPr>
            <p:nvPr/>
          </p:nvSpPr>
          <p:spPr bwMode="auto">
            <a:xfrm>
              <a:off x="1632" y="3120"/>
              <a:ext cx="21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70" name="Rectangle 154">
              <a:extLst>
                <a:ext uri="{FF2B5EF4-FFF2-40B4-BE49-F238E27FC236}">
                  <a16:creationId xmlns:a16="http://schemas.microsoft.com/office/drawing/2014/main" id="{6E87D51A-F2A4-4511-8D97-9F1EDE6C033D}"/>
                </a:ext>
              </a:extLst>
            </p:cNvPr>
            <p:cNvSpPr>
              <a:spLocks noChangeArrowheads="1"/>
            </p:cNvSpPr>
            <p:nvPr/>
          </p:nvSpPr>
          <p:spPr bwMode="auto">
            <a:xfrm>
              <a:off x="1728" y="3120"/>
              <a:ext cx="261"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71" name="Rectangle 155">
              <a:extLst>
                <a:ext uri="{FF2B5EF4-FFF2-40B4-BE49-F238E27FC236}">
                  <a16:creationId xmlns:a16="http://schemas.microsoft.com/office/drawing/2014/main" id="{956AD5EF-BC8E-4048-850B-A1A75A23E289}"/>
                </a:ext>
              </a:extLst>
            </p:cNvPr>
            <p:cNvSpPr>
              <a:spLocks noChangeArrowheads="1"/>
            </p:cNvSpPr>
            <p:nvPr/>
          </p:nvSpPr>
          <p:spPr bwMode="auto">
            <a:xfrm>
              <a:off x="2016" y="2688"/>
              <a:ext cx="21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72" name="Rectangle 156">
              <a:extLst>
                <a:ext uri="{FF2B5EF4-FFF2-40B4-BE49-F238E27FC236}">
                  <a16:creationId xmlns:a16="http://schemas.microsoft.com/office/drawing/2014/main" id="{2B1F195B-9352-47C8-80FD-D71C4CE9EBA4}"/>
                </a:ext>
              </a:extLst>
            </p:cNvPr>
            <p:cNvSpPr>
              <a:spLocks noChangeArrowheads="1"/>
            </p:cNvSpPr>
            <p:nvPr/>
          </p:nvSpPr>
          <p:spPr bwMode="auto">
            <a:xfrm>
              <a:off x="2352" y="2544"/>
              <a:ext cx="261"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73" name="Rectangle 157">
              <a:extLst>
                <a:ext uri="{FF2B5EF4-FFF2-40B4-BE49-F238E27FC236}">
                  <a16:creationId xmlns:a16="http://schemas.microsoft.com/office/drawing/2014/main" id="{EC826D29-2CD3-430E-A99C-C990B86F9131}"/>
                </a:ext>
              </a:extLst>
            </p:cNvPr>
            <p:cNvSpPr>
              <a:spLocks noChangeArrowheads="1"/>
            </p:cNvSpPr>
            <p:nvPr/>
          </p:nvSpPr>
          <p:spPr bwMode="auto">
            <a:xfrm>
              <a:off x="2736" y="2256"/>
              <a:ext cx="261"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74" name="Rectangle 158">
              <a:extLst>
                <a:ext uri="{FF2B5EF4-FFF2-40B4-BE49-F238E27FC236}">
                  <a16:creationId xmlns:a16="http://schemas.microsoft.com/office/drawing/2014/main" id="{D390C10E-912A-4890-A381-C4C2E4901198}"/>
                </a:ext>
              </a:extLst>
            </p:cNvPr>
            <p:cNvSpPr>
              <a:spLocks noChangeArrowheads="1"/>
            </p:cNvSpPr>
            <p:nvPr/>
          </p:nvSpPr>
          <p:spPr bwMode="auto">
            <a:xfrm>
              <a:off x="3120" y="2208"/>
              <a:ext cx="21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75" name="Rectangle 159">
              <a:extLst>
                <a:ext uri="{FF2B5EF4-FFF2-40B4-BE49-F238E27FC236}">
                  <a16:creationId xmlns:a16="http://schemas.microsoft.com/office/drawing/2014/main" id="{F4AF45A0-EF8F-4479-AFE9-538EA0C6E827}"/>
                </a:ext>
              </a:extLst>
            </p:cNvPr>
            <p:cNvSpPr>
              <a:spLocks noChangeArrowheads="1"/>
            </p:cNvSpPr>
            <p:nvPr/>
          </p:nvSpPr>
          <p:spPr bwMode="auto">
            <a:xfrm>
              <a:off x="3264" y="2112"/>
              <a:ext cx="261"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76" name="Rectangle 160">
              <a:extLst>
                <a:ext uri="{FF2B5EF4-FFF2-40B4-BE49-F238E27FC236}">
                  <a16:creationId xmlns:a16="http://schemas.microsoft.com/office/drawing/2014/main" id="{2034D0B2-9CB7-437B-B4CB-9C45FA9D749D}"/>
                </a:ext>
              </a:extLst>
            </p:cNvPr>
            <p:cNvSpPr>
              <a:spLocks noChangeArrowheads="1"/>
            </p:cNvSpPr>
            <p:nvPr/>
          </p:nvSpPr>
          <p:spPr bwMode="auto">
            <a:xfrm>
              <a:off x="3456" y="1968"/>
              <a:ext cx="21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77" name="Rectangle 161">
              <a:extLst>
                <a:ext uri="{FF2B5EF4-FFF2-40B4-BE49-F238E27FC236}">
                  <a16:creationId xmlns:a16="http://schemas.microsoft.com/office/drawing/2014/main" id="{180C667E-7018-4E6F-83AA-6E16C1D97514}"/>
                </a:ext>
              </a:extLst>
            </p:cNvPr>
            <p:cNvSpPr>
              <a:spLocks noChangeArrowheads="1"/>
            </p:cNvSpPr>
            <p:nvPr/>
          </p:nvSpPr>
          <p:spPr bwMode="auto">
            <a:xfrm>
              <a:off x="3696" y="1872"/>
              <a:ext cx="21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39078" name="Rectangle 162">
              <a:extLst>
                <a:ext uri="{FF2B5EF4-FFF2-40B4-BE49-F238E27FC236}">
                  <a16:creationId xmlns:a16="http://schemas.microsoft.com/office/drawing/2014/main" id="{E0569CC6-B9F3-4940-9ED3-2F9CB24F5B03}"/>
                </a:ext>
              </a:extLst>
            </p:cNvPr>
            <p:cNvSpPr>
              <a:spLocks noChangeArrowheads="1"/>
            </p:cNvSpPr>
            <p:nvPr/>
          </p:nvSpPr>
          <p:spPr bwMode="auto">
            <a:xfrm>
              <a:off x="4609" y="1056"/>
              <a:ext cx="261"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a:solidFill>
                    <a:srgbClr val="000000"/>
                  </a:solidFill>
                  <a:ea typeface="新細明體" panose="02020500000000000000" pitchFamily="18" charset="-120"/>
                  <a:sym typeface="Monotype Sorts" pitchFamily="2" charset="2"/>
                </a:rPr>
                <a:t></a:t>
              </a:r>
            </a:p>
          </p:txBody>
        </p:sp>
        <p:sp>
          <p:nvSpPr>
            <p:cNvPr id="24743" name="Text Box 163">
              <a:extLst>
                <a:ext uri="{FF2B5EF4-FFF2-40B4-BE49-F238E27FC236}">
                  <a16:creationId xmlns:a16="http://schemas.microsoft.com/office/drawing/2014/main" id="{AEE1678E-95FE-44BA-98CB-2136AB35B154}"/>
                </a:ext>
              </a:extLst>
            </p:cNvPr>
            <p:cNvSpPr txBox="1">
              <a:spLocks noChangeArrowheads="1"/>
            </p:cNvSpPr>
            <p:nvPr/>
          </p:nvSpPr>
          <p:spPr bwMode="auto">
            <a:xfrm>
              <a:off x="1104" y="3696"/>
              <a:ext cx="457" cy="184"/>
            </a:xfrm>
            <a:prstGeom prst="rect">
              <a:avLst/>
            </a:prstGeom>
            <a:noFill/>
            <a:ln>
              <a:noFill/>
            </a:ln>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defRPr/>
              </a:pPr>
              <a:r>
                <a:rPr lang="en-US" altLang="zh-TW" sz="1200" b="1" dirty="0">
                  <a:solidFill>
                    <a:schemeClr val="tx1"/>
                  </a:solidFill>
                  <a:highlight>
                    <a:srgbClr val="FFFF00"/>
                  </a:highlight>
                  <a:latin typeface="Tahoma" panose="020B0604030504040204" pitchFamily="34" charset="0"/>
                  <a:ea typeface="新細明體" panose="02020500000000000000" pitchFamily="18" charset="-120"/>
                </a:rPr>
                <a:t>4004</a:t>
              </a:r>
              <a:endParaRPr lang="en-US" altLang="zh-TW" sz="1200" dirty="0">
                <a:solidFill>
                  <a:schemeClr val="tx1"/>
                </a:solidFill>
                <a:highlight>
                  <a:srgbClr val="FFFF00"/>
                </a:highlight>
                <a:latin typeface="Tahoma" panose="020B0604030504040204" pitchFamily="34" charset="0"/>
                <a:ea typeface="新細明體" panose="02020500000000000000" pitchFamily="18" charset="-120"/>
              </a:endParaRPr>
            </a:p>
          </p:txBody>
        </p:sp>
        <p:sp>
          <p:nvSpPr>
            <p:cNvPr id="39080" name="Text Box 164">
              <a:extLst>
                <a:ext uri="{FF2B5EF4-FFF2-40B4-BE49-F238E27FC236}">
                  <a16:creationId xmlns:a16="http://schemas.microsoft.com/office/drawing/2014/main" id="{144DCA89-C9FD-4D8A-BE10-822A15FDBF6F}"/>
                </a:ext>
              </a:extLst>
            </p:cNvPr>
            <p:cNvSpPr txBox="1">
              <a:spLocks noChangeArrowheads="1"/>
            </p:cNvSpPr>
            <p:nvPr/>
          </p:nvSpPr>
          <p:spPr bwMode="auto">
            <a:xfrm>
              <a:off x="1197" y="3558"/>
              <a:ext cx="50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8008</a:t>
              </a:r>
            </a:p>
          </p:txBody>
        </p:sp>
        <p:sp>
          <p:nvSpPr>
            <p:cNvPr id="39081" name="Text Box 165">
              <a:extLst>
                <a:ext uri="{FF2B5EF4-FFF2-40B4-BE49-F238E27FC236}">
                  <a16:creationId xmlns:a16="http://schemas.microsoft.com/office/drawing/2014/main" id="{55578C95-0DEB-4B3D-9C91-B910A24F91FC}"/>
                </a:ext>
              </a:extLst>
            </p:cNvPr>
            <p:cNvSpPr txBox="1">
              <a:spLocks noChangeArrowheads="1"/>
            </p:cNvSpPr>
            <p:nvPr/>
          </p:nvSpPr>
          <p:spPr bwMode="auto">
            <a:xfrm>
              <a:off x="1443" y="3433"/>
              <a:ext cx="58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8080</a:t>
              </a: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82" name="Text Box 166">
              <a:extLst>
                <a:ext uri="{FF2B5EF4-FFF2-40B4-BE49-F238E27FC236}">
                  <a16:creationId xmlns:a16="http://schemas.microsoft.com/office/drawing/2014/main" id="{7285D35D-6DAB-4E10-A675-403B794F675F}"/>
                </a:ext>
              </a:extLst>
            </p:cNvPr>
            <p:cNvSpPr txBox="1">
              <a:spLocks noChangeArrowheads="1"/>
            </p:cNvSpPr>
            <p:nvPr/>
          </p:nvSpPr>
          <p:spPr bwMode="auto">
            <a:xfrm>
              <a:off x="1344" y="3168"/>
              <a:ext cx="41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8086</a:t>
              </a:r>
            </a:p>
          </p:txBody>
        </p:sp>
        <p:sp>
          <p:nvSpPr>
            <p:cNvPr id="39083" name="Text Box 167">
              <a:extLst>
                <a:ext uri="{FF2B5EF4-FFF2-40B4-BE49-F238E27FC236}">
                  <a16:creationId xmlns:a16="http://schemas.microsoft.com/office/drawing/2014/main" id="{635B4A5F-CBF6-4E6E-B62C-4F43F8F3CF18}"/>
                </a:ext>
              </a:extLst>
            </p:cNvPr>
            <p:cNvSpPr txBox="1">
              <a:spLocks noChangeArrowheads="1"/>
            </p:cNvSpPr>
            <p:nvPr/>
          </p:nvSpPr>
          <p:spPr bwMode="auto">
            <a:xfrm>
              <a:off x="1872" y="3264"/>
              <a:ext cx="3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8088</a:t>
              </a: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84" name="Text Box 168">
              <a:extLst>
                <a:ext uri="{FF2B5EF4-FFF2-40B4-BE49-F238E27FC236}">
                  <a16:creationId xmlns:a16="http://schemas.microsoft.com/office/drawing/2014/main" id="{BF73D754-6090-4EF9-BD6B-52D3DAA50029}"/>
                </a:ext>
              </a:extLst>
            </p:cNvPr>
            <p:cNvSpPr txBox="1">
              <a:spLocks noChangeArrowheads="1"/>
            </p:cNvSpPr>
            <p:nvPr/>
          </p:nvSpPr>
          <p:spPr bwMode="auto">
            <a:xfrm>
              <a:off x="2112" y="2880"/>
              <a:ext cx="53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i286</a:t>
              </a:r>
            </a:p>
          </p:txBody>
        </p:sp>
        <p:sp>
          <p:nvSpPr>
            <p:cNvPr id="39085" name="Text Box 169">
              <a:extLst>
                <a:ext uri="{FF2B5EF4-FFF2-40B4-BE49-F238E27FC236}">
                  <a16:creationId xmlns:a16="http://schemas.microsoft.com/office/drawing/2014/main" id="{1DB8E9DE-F50E-4229-BAAF-4ED42D9E7D25}"/>
                </a:ext>
              </a:extLst>
            </p:cNvPr>
            <p:cNvSpPr txBox="1">
              <a:spLocks noChangeArrowheads="1"/>
            </p:cNvSpPr>
            <p:nvPr/>
          </p:nvSpPr>
          <p:spPr bwMode="auto">
            <a:xfrm>
              <a:off x="2496" y="2736"/>
              <a:ext cx="3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i386</a:t>
              </a:r>
            </a:p>
          </p:txBody>
        </p:sp>
        <p:sp>
          <p:nvSpPr>
            <p:cNvPr id="39086" name="Text Box 170">
              <a:extLst>
                <a:ext uri="{FF2B5EF4-FFF2-40B4-BE49-F238E27FC236}">
                  <a16:creationId xmlns:a16="http://schemas.microsoft.com/office/drawing/2014/main" id="{707CB70C-75C1-40DF-AEBE-240C219F6131}"/>
                </a:ext>
              </a:extLst>
            </p:cNvPr>
            <p:cNvSpPr txBox="1">
              <a:spLocks noChangeArrowheads="1"/>
            </p:cNvSpPr>
            <p:nvPr/>
          </p:nvSpPr>
          <p:spPr bwMode="auto">
            <a:xfrm>
              <a:off x="2784" y="2400"/>
              <a:ext cx="43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i486</a:t>
              </a: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87" name="Text Box 171">
              <a:extLst>
                <a:ext uri="{FF2B5EF4-FFF2-40B4-BE49-F238E27FC236}">
                  <a16:creationId xmlns:a16="http://schemas.microsoft.com/office/drawing/2014/main" id="{8017B092-297C-4BBA-A387-3BBA9CABD868}"/>
                </a:ext>
              </a:extLst>
            </p:cNvPr>
            <p:cNvSpPr txBox="1">
              <a:spLocks noChangeArrowheads="1"/>
            </p:cNvSpPr>
            <p:nvPr/>
          </p:nvSpPr>
          <p:spPr bwMode="auto">
            <a:xfrm>
              <a:off x="3072" y="2355"/>
              <a:ext cx="7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Pentium</a:t>
              </a:r>
            </a:p>
          </p:txBody>
        </p:sp>
        <p:sp>
          <p:nvSpPr>
            <p:cNvPr id="39088" name="Text Box 172">
              <a:extLst>
                <a:ext uri="{FF2B5EF4-FFF2-40B4-BE49-F238E27FC236}">
                  <a16:creationId xmlns:a16="http://schemas.microsoft.com/office/drawing/2014/main" id="{A3878858-48C0-4E22-A617-D914FFE88FFB}"/>
                </a:ext>
              </a:extLst>
            </p:cNvPr>
            <p:cNvSpPr txBox="1">
              <a:spLocks noChangeArrowheads="1"/>
            </p:cNvSpPr>
            <p:nvPr/>
          </p:nvSpPr>
          <p:spPr bwMode="auto">
            <a:xfrm>
              <a:off x="3408" y="2256"/>
              <a:ext cx="91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dirty="0">
                  <a:solidFill>
                    <a:schemeClr val="tx1"/>
                  </a:solidFill>
                  <a:latin typeface="Tahoma" panose="020B0604030504040204" pitchFamily="34" charset="0"/>
                  <a:ea typeface="新細明體" panose="02020500000000000000" pitchFamily="18" charset="-120"/>
                </a:rPr>
                <a:t>Pentium Pro</a:t>
              </a:r>
            </a:p>
          </p:txBody>
        </p:sp>
        <p:sp>
          <p:nvSpPr>
            <p:cNvPr id="39089" name="Text Box 173">
              <a:extLst>
                <a:ext uri="{FF2B5EF4-FFF2-40B4-BE49-F238E27FC236}">
                  <a16:creationId xmlns:a16="http://schemas.microsoft.com/office/drawing/2014/main" id="{F40688A2-EABF-4CBF-A9D4-295750B21CD7}"/>
                </a:ext>
              </a:extLst>
            </p:cNvPr>
            <p:cNvSpPr txBox="1">
              <a:spLocks noChangeArrowheads="1"/>
            </p:cNvSpPr>
            <p:nvPr/>
          </p:nvSpPr>
          <p:spPr bwMode="auto">
            <a:xfrm>
              <a:off x="3312" y="1872"/>
              <a:ext cx="3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786</a:t>
              </a:r>
            </a:p>
          </p:txBody>
        </p:sp>
        <p:sp>
          <p:nvSpPr>
            <p:cNvPr id="39090" name="Text Box 174">
              <a:extLst>
                <a:ext uri="{FF2B5EF4-FFF2-40B4-BE49-F238E27FC236}">
                  <a16:creationId xmlns:a16="http://schemas.microsoft.com/office/drawing/2014/main" id="{40078C1C-1DE1-46F9-ACE8-4A39F6DEC320}"/>
                </a:ext>
              </a:extLst>
            </p:cNvPr>
            <p:cNvSpPr txBox="1">
              <a:spLocks noChangeArrowheads="1"/>
            </p:cNvSpPr>
            <p:nvPr/>
          </p:nvSpPr>
          <p:spPr bwMode="auto">
            <a:xfrm>
              <a:off x="3552" y="1776"/>
              <a:ext cx="33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dirty="0">
                  <a:solidFill>
                    <a:schemeClr val="tx1"/>
                  </a:solidFill>
                  <a:latin typeface="Tahoma" panose="020B0604030504040204" pitchFamily="34" charset="0"/>
                  <a:ea typeface="新細明體" panose="02020500000000000000" pitchFamily="18" charset="-120"/>
                </a:rPr>
                <a:t>886</a:t>
              </a:r>
            </a:p>
          </p:txBody>
        </p:sp>
        <p:sp>
          <p:nvSpPr>
            <p:cNvPr id="39091" name="Text Box 175">
              <a:extLst>
                <a:ext uri="{FF2B5EF4-FFF2-40B4-BE49-F238E27FC236}">
                  <a16:creationId xmlns:a16="http://schemas.microsoft.com/office/drawing/2014/main" id="{C0930912-4DF5-4454-81F7-20506C2ED9B3}"/>
                </a:ext>
              </a:extLst>
            </p:cNvPr>
            <p:cNvSpPr txBox="1">
              <a:spLocks noChangeArrowheads="1"/>
            </p:cNvSpPr>
            <p:nvPr/>
          </p:nvSpPr>
          <p:spPr bwMode="auto">
            <a:xfrm>
              <a:off x="4320" y="1056"/>
              <a:ext cx="41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1286</a:t>
              </a: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9092" name="Text Box 176">
              <a:extLst>
                <a:ext uri="{FF2B5EF4-FFF2-40B4-BE49-F238E27FC236}">
                  <a16:creationId xmlns:a16="http://schemas.microsoft.com/office/drawing/2014/main" id="{7FEC06F0-75E6-4619-A696-A66C6194FB97}"/>
                </a:ext>
              </a:extLst>
            </p:cNvPr>
            <p:cNvSpPr txBox="1">
              <a:spLocks noChangeArrowheads="1"/>
            </p:cNvSpPr>
            <p:nvPr/>
          </p:nvSpPr>
          <p:spPr bwMode="auto">
            <a:xfrm>
              <a:off x="3216" y="4140"/>
              <a:ext cx="52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400" b="1">
                  <a:solidFill>
                    <a:schemeClr val="tx1"/>
                  </a:solidFill>
                  <a:latin typeface="Tahoma" panose="020B0604030504040204" pitchFamily="34" charset="0"/>
                  <a:ea typeface="新細明體" panose="02020500000000000000" pitchFamily="18" charset="-120"/>
                </a:rPr>
                <a:t>Year</a:t>
              </a:r>
            </a:p>
          </p:txBody>
        </p:sp>
      </p:grpSp>
      <p:sp>
        <p:nvSpPr>
          <p:cNvPr id="24579" name="Text Box 177">
            <a:extLst>
              <a:ext uri="{FF2B5EF4-FFF2-40B4-BE49-F238E27FC236}">
                <a16:creationId xmlns:a16="http://schemas.microsoft.com/office/drawing/2014/main" id="{674196A9-3897-45A0-95C3-F3905E93E878}"/>
              </a:ext>
            </a:extLst>
          </p:cNvPr>
          <p:cNvSpPr txBox="1">
            <a:spLocks noChangeArrowheads="1"/>
          </p:cNvSpPr>
          <p:nvPr/>
        </p:nvSpPr>
        <p:spPr bwMode="auto">
          <a:xfrm>
            <a:off x="2029061" y="1096811"/>
            <a:ext cx="8418094" cy="584775"/>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每</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18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個月</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Processor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的功能倍增</a:t>
            </a:r>
            <a:r>
              <a:rPr lang="zh-TW" altLang="zh-TW" sz="1600" b="1" kern="1200" dirty="0">
                <a:solidFill>
                  <a:srgbClr val="003399"/>
                </a:solidFill>
                <a:effectLst/>
                <a:latin typeface="+mn-lt"/>
                <a:ea typeface="+mn-ea"/>
                <a:cs typeface="+mn-cs"/>
              </a:rPr>
              <a:t>，</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但費用維持不變 </a:t>
            </a:r>
            <a:r>
              <a:rPr lang="en-US"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解釋了數位時代為何會出現愈來愈多 </a:t>
            </a:r>
            <a:r>
              <a:rPr lang="en-US" altLang="zh-TW" sz="1600" b="1" dirty="0">
                <a:solidFill>
                  <a:srgbClr val="003399"/>
                </a:solidFill>
                <a:latin typeface="Tahoma" panose="020B0604030504040204" pitchFamily="34" charset="0"/>
                <a:ea typeface="新細明體" panose="02020500000000000000" pitchFamily="18" charset="-120"/>
              </a:rPr>
              <a:t>Killer Application )</a:t>
            </a:r>
          </a:p>
        </p:txBody>
      </p:sp>
      <p:sp>
        <p:nvSpPr>
          <p:cNvPr id="180" name="Rectangle 2">
            <a:extLst>
              <a:ext uri="{FF2B5EF4-FFF2-40B4-BE49-F238E27FC236}">
                <a16:creationId xmlns:a16="http://schemas.microsoft.com/office/drawing/2014/main" id="{0FB7CF56-87EB-4384-AF07-CD45689B8EEC}"/>
              </a:ext>
            </a:extLst>
          </p:cNvPr>
          <p:cNvSpPr txBox="1">
            <a:spLocks noChangeArrowheads="1"/>
          </p:cNvSpPr>
          <p:nvPr/>
        </p:nvSpPr>
        <p:spPr bwMode="auto">
          <a:xfrm>
            <a:off x="0" y="195924"/>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38917" name="文字方塊 180">
            <a:extLst>
              <a:ext uri="{FF2B5EF4-FFF2-40B4-BE49-F238E27FC236}">
                <a16:creationId xmlns:a16="http://schemas.microsoft.com/office/drawing/2014/main" id="{5904E65F-B773-40FB-BAFA-9DD6FCB8F9E4}"/>
              </a:ext>
            </a:extLst>
          </p:cNvPr>
          <p:cNvSpPr txBox="1">
            <a:spLocks noChangeArrowheads="1"/>
          </p:cNvSpPr>
          <p:nvPr/>
        </p:nvSpPr>
        <p:spPr bwMode="auto">
          <a:xfrm>
            <a:off x="498105" y="1"/>
            <a:ext cx="1077848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b="1" dirty="0">
                <a:solidFill>
                  <a:schemeClr val="bg1"/>
                </a:solidFill>
                <a:latin typeface="Tahoma" panose="020B0604030504040204" pitchFamily="34" charset="0"/>
                <a:ea typeface="新細明體" panose="02020500000000000000" pitchFamily="18" charset="-120"/>
              </a:rPr>
              <a:t>電子商務的相關理論 </a:t>
            </a:r>
            <a:r>
              <a:rPr lang="en-US" altLang="zh-TW" b="1" dirty="0">
                <a:solidFill>
                  <a:schemeClr val="bg1"/>
                </a:solidFill>
                <a:latin typeface="Tahoma" panose="020B0604030504040204" pitchFamily="34" charset="0"/>
                <a:ea typeface="新細明體" panose="02020500000000000000" pitchFamily="18" charset="-120"/>
              </a:rPr>
              <a:t>(I) </a:t>
            </a:r>
            <a:r>
              <a:rPr lang="zh-TW" altLang="en-US" b="1" dirty="0">
                <a:solidFill>
                  <a:schemeClr val="bg1"/>
                </a:solidFill>
                <a:latin typeface="Tahoma" panose="020B0604030504040204" pitchFamily="34" charset="0"/>
                <a:ea typeface="新細明體" panose="02020500000000000000" pitchFamily="18" charset="-120"/>
              </a:rPr>
              <a:t>：莫爾</a:t>
            </a:r>
            <a:r>
              <a:rPr lang="zh-TW" altLang="zh-TW" b="1" dirty="0">
                <a:solidFill>
                  <a:schemeClr val="bg1"/>
                </a:solidFill>
                <a:latin typeface="Tahoma" panose="020B0604030504040204" pitchFamily="34" charset="0"/>
                <a:ea typeface="新細明體" panose="02020500000000000000" pitchFamily="18" charset="-120"/>
              </a:rPr>
              <a:t>定律</a:t>
            </a:r>
            <a:r>
              <a:rPr lang="en-US" altLang="zh-TW" b="1" dirty="0">
                <a:solidFill>
                  <a:schemeClr val="bg1"/>
                </a:solidFill>
                <a:latin typeface="Tahoma" panose="020B0604030504040204" pitchFamily="34" charset="0"/>
                <a:ea typeface="新細明體" panose="02020500000000000000" pitchFamily="18" charset="-120"/>
              </a:rPr>
              <a:t> </a:t>
            </a:r>
            <a:r>
              <a:rPr lang="en-US" altLang="zh-TW" sz="3200" b="1" dirty="0">
                <a:solidFill>
                  <a:schemeClr val="bg1"/>
                </a:solidFill>
                <a:latin typeface="Tahoma" panose="020B0604030504040204" pitchFamily="34" charset="0"/>
                <a:ea typeface="新細明體" panose="02020500000000000000" pitchFamily="18" charset="-120"/>
              </a:rPr>
              <a:t>Moore’s Law </a:t>
            </a:r>
          </a:p>
          <a:p>
            <a:pPr eaLnBrk="1" hangingPunct="1">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BEC7312C-1569-BE12-017D-BBF400C03546}"/>
              </a:ext>
            </a:extLst>
          </p:cNvPr>
          <p:cNvSpPr txBox="1"/>
          <p:nvPr/>
        </p:nvSpPr>
        <p:spPr>
          <a:xfrm>
            <a:off x="1472311" y="697015"/>
            <a:ext cx="9774346" cy="646331"/>
          </a:xfrm>
          <a:prstGeom prst="rect">
            <a:avLst/>
          </a:prstGeom>
          <a:noFill/>
        </p:spPr>
        <p:txBody>
          <a:bodyPr wrap="square" rtlCol="0">
            <a:spAutoFit/>
          </a:bodyPr>
          <a:lstStyle/>
          <a:p>
            <a:r>
              <a:rPr lang="zh-TW" altLang="en-US" dirty="0">
                <a:solidFill>
                  <a:srgbClr val="003399"/>
                </a:solidFill>
              </a:rPr>
              <a:t>莫爾定律 </a:t>
            </a:r>
            <a:r>
              <a:rPr lang="en-US" altLang="zh-TW" dirty="0">
                <a:solidFill>
                  <a:srgbClr val="003399"/>
                </a:solidFill>
              </a:rPr>
              <a:t>(Moore’s Law) : </a:t>
            </a:r>
            <a:r>
              <a:rPr lang="zh-TW" altLang="en-US" dirty="0">
                <a:solidFill>
                  <a:srgbClr val="003399"/>
                </a:solidFill>
              </a:rPr>
              <a:t>其</a:t>
            </a:r>
            <a:r>
              <a:rPr lang="zh-TW" altLang="en-US" sz="1800" b="1" dirty="0">
                <a:solidFill>
                  <a:srgbClr val="003399"/>
                </a:solidFill>
              </a:rPr>
              <a:t>宣稱特定大小晶片內的電晶體數約每兩年就會加倍。</a:t>
            </a:r>
            <a:endParaRPr lang="en-US" altLang="zh-TW" sz="1800" b="1" dirty="0">
              <a:solidFill>
                <a:srgbClr val="003399"/>
              </a:solidFill>
            </a:endParaRPr>
          </a:p>
          <a:p>
            <a:endParaRPr lang="zh-TW" altLang="en-US" dirty="0"/>
          </a:p>
        </p:txBody>
      </p:sp>
      <p:sp>
        <p:nvSpPr>
          <p:cNvPr id="3" name="文字方塊 1">
            <a:extLst>
              <a:ext uri="{FF2B5EF4-FFF2-40B4-BE49-F238E27FC236}">
                <a16:creationId xmlns:a16="http://schemas.microsoft.com/office/drawing/2014/main" id="{1C49DC39-355A-A5FB-038A-561D7AC8861C}"/>
              </a:ext>
            </a:extLst>
          </p:cNvPr>
          <p:cNvSpPr txBox="1">
            <a:spLocks noChangeArrowheads="1"/>
          </p:cNvSpPr>
          <p:nvPr/>
        </p:nvSpPr>
        <p:spPr bwMode="auto">
          <a:xfrm>
            <a:off x="5452430" y="3872444"/>
            <a:ext cx="6607948" cy="2062103"/>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en-US" altLang="zh-TW" sz="1200" b="1" dirty="0">
                <a:solidFill>
                  <a:srgbClr val="003399"/>
                </a:solidFill>
                <a:latin typeface="Tahoma" panose="020B0604030504040204" pitchFamily="34" charset="0"/>
                <a:ea typeface="新細明體" panose="02020500000000000000" pitchFamily="18" charset="-120"/>
              </a:rPr>
              <a:t>(05.05.2016) </a:t>
            </a:r>
            <a:r>
              <a:rPr lang="zh-TW" altLang="zh-TW" sz="1600" b="1" dirty="0">
                <a:solidFill>
                  <a:srgbClr val="003399"/>
                </a:solidFill>
                <a:latin typeface="Tahoma" panose="020B0604030504040204" pitchFamily="34" charset="0"/>
                <a:ea typeface="新細明體" panose="02020500000000000000" pitchFamily="18" charset="-120"/>
              </a:rPr>
              <a:t>摩爾定律到頭了 半導體業隱憂</a:t>
            </a:r>
            <a:endParaRPr lang="en-US" altLang="zh-TW" sz="1600" b="1"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200" b="1"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en-US" altLang="zh-TW" sz="1200" b="1" dirty="0">
                <a:solidFill>
                  <a:schemeClr val="tx2"/>
                </a:solidFill>
                <a:latin typeface="Tahoma" panose="020B0604030504040204" pitchFamily="34" charset="0"/>
                <a:ea typeface="新細明體" panose="02020500000000000000" pitchFamily="18" charset="-120"/>
              </a:rPr>
              <a:t>Moore’s Law Running Out of  Room, Tech Looks for a Successor</a:t>
            </a:r>
          </a:p>
          <a:p>
            <a:pPr eaLnBrk="1" hangingPunct="1">
              <a:spcBef>
                <a:spcPct val="0"/>
              </a:spcBef>
              <a:buClrTx/>
              <a:buSzTx/>
              <a:buFontTx/>
              <a:buNone/>
              <a:defRPr/>
            </a:pPr>
            <a:endParaRPr lang="en-US" altLang="zh-TW" sz="1200" b="1" dirty="0">
              <a:solidFill>
                <a:schemeClr val="tx1"/>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zh-TW" altLang="en-US" sz="1400" b="1" dirty="0">
                <a:solidFill>
                  <a:srgbClr val="003399"/>
                </a:solidFill>
                <a:latin typeface="Tahoma" panose="020B0604030504040204" pitchFamily="34" charset="0"/>
                <a:ea typeface="新細明體" panose="02020500000000000000" pitchFamily="18" charset="-120"/>
              </a:rPr>
              <a:t>     </a:t>
            </a:r>
            <a:r>
              <a:rPr lang="zh-TW" altLang="zh-TW" sz="1600" b="1" dirty="0">
                <a:solidFill>
                  <a:srgbClr val="003399"/>
                </a:solidFill>
                <a:latin typeface="Tahoma" panose="020B0604030504040204" pitchFamily="34" charset="0"/>
                <a:ea typeface="新細明體" panose="02020500000000000000" pitchFamily="18" charset="-120"/>
              </a:rPr>
              <a:t>但</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摩爾定律也受限於物理定律</a:t>
            </a:r>
            <a:r>
              <a:rPr lang="zh-TW" altLang="zh-TW" sz="1600" b="1" dirty="0">
                <a:solidFill>
                  <a:srgbClr val="003399"/>
                </a:solidFill>
                <a:latin typeface="Tahoma" panose="020B0604030504040204" pitchFamily="34" charset="0"/>
                <a:ea typeface="新細明體" panose="02020500000000000000" pitchFamily="18" charset="-120"/>
              </a:rPr>
              <a:t>，當</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晶片線寬</a:t>
            </a:r>
            <a:r>
              <a:rPr lang="zh-TW" altLang="zh-TW" sz="1600" b="1" dirty="0">
                <a:solidFill>
                  <a:srgbClr val="003399"/>
                </a:solidFill>
                <a:latin typeface="Tahoma" panose="020B0604030504040204" pitchFamily="34" charset="0"/>
                <a:ea typeface="新細明體" panose="02020500000000000000" pitchFamily="18" charset="-120"/>
              </a:rPr>
              <a:t>（產業能製造的最小導線寬度）縮小到</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廿奈米</a:t>
            </a:r>
            <a:r>
              <a:rPr lang="zh-TW" altLang="zh-TW" sz="1600" b="1" dirty="0">
                <a:solidFill>
                  <a:srgbClr val="003399"/>
                </a:solidFill>
                <a:latin typeface="Tahoma" panose="020B0604030504040204" pitchFamily="34" charset="0"/>
                <a:ea typeface="新細明體" panose="02020500000000000000" pitchFamily="18" charset="-120"/>
              </a:rPr>
              <a:t>以下，有人認為</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摩爾定律</a:t>
            </a:r>
            <a:r>
              <a:rPr lang="zh-TW" altLang="zh-TW" sz="1600" b="1" dirty="0">
                <a:solidFill>
                  <a:srgbClr val="003399"/>
                </a:solidFill>
                <a:latin typeface="Tahoma" panose="020B0604030504040204" pitchFamily="34" charset="0"/>
                <a:ea typeface="新細明體" panose="02020500000000000000" pitchFamily="18" charset="-120"/>
              </a:rPr>
              <a:t>將無法繼續預測半導體產業。因為</a:t>
            </a:r>
            <a:r>
              <a:rPr lang="zh-TW" altLang="zh-TW" sz="1600" b="1" dirty="0">
                <a:solidFill>
                  <a:srgbClr val="003399"/>
                </a:solidFill>
                <a:highlight>
                  <a:srgbClr val="00FF00"/>
                </a:highlight>
                <a:latin typeface="Tahoma" panose="020B0604030504040204" pitchFamily="34" charset="0"/>
                <a:ea typeface="新細明體" panose="02020500000000000000" pitchFamily="18" charset="-120"/>
              </a:rPr>
              <a:t>線寬</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或許能持續在規定時間內縮短</a:t>
            </a:r>
            <a:r>
              <a:rPr lang="zh-TW" altLang="zh-TW" sz="1600" b="1" dirty="0">
                <a:solidFill>
                  <a:srgbClr val="003399"/>
                </a:solidFill>
                <a:latin typeface="Tahoma" panose="020B0604030504040204" pitchFamily="34" charset="0"/>
                <a:ea typeface="新細明體" panose="02020500000000000000" pitchFamily="18" charset="-120"/>
              </a:rPr>
              <a:t>，</a:t>
            </a:r>
            <a:r>
              <a:rPr lang="zh-TW" altLang="zh-TW" sz="1600" b="1" dirty="0">
                <a:solidFill>
                  <a:srgbClr val="003399"/>
                </a:solidFill>
                <a:highlight>
                  <a:srgbClr val="00FF00"/>
                </a:highlight>
                <a:latin typeface="Tahoma" panose="020B0604030504040204" pitchFamily="34" charset="0"/>
                <a:ea typeface="新細明體" panose="02020500000000000000" pitchFamily="18" charset="-120"/>
              </a:rPr>
              <a:t>製造成本</a:t>
            </a:r>
            <a:r>
              <a:rPr lang="zh-TW" altLang="zh-TW" sz="1600" b="1" dirty="0">
                <a:solidFill>
                  <a:srgbClr val="003399"/>
                </a:solidFill>
                <a:latin typeface="Tahoma" panose="020B0604030504040204" pitchFamily="34" charset="0"/>
                <a:ea typeface="新細明體" panose="02020500000000000000" pitchFamily="18" charset="-120"/>
              </a:rPr>
              <a:t>卻大幅上升。</a:t>
            </a:r>
            <a:r>
              <a:rPr lang="en-US" altLang="zh-TW" sz="1600" b="1" dirty="0">
                <a:solidFill>
                  <a:srgbClr val="003399"/>
                </a:solidFill>
                <a:latin typeface="Tahoma" panose="020B0604030504040204" pitchFamily="34" charset="0"/>
                <a:ea typeface="新細明體" panose="02020500000000000000" pitchFamily="18" charset="-120"/>
              </a:rPr>
              <a:t>Nan - </a:t>
            </a:r>
            <a:r>
              <a:rPr lang="zh-TW" altLang="en-US" sz="1600" b="1" dirty="0">
                <a:solidFill>
                  <a:srgbClr val="003399"/>
                </a:solidFill>
                <a:latin typeface="Tahoma" panose="020B0604030504040204" pitchFamily="34" charset="0"/>
                <a:ea typeface="新細明體" panose="02020500000000000000" pitchFamily="18" charset="-120"/>
              </a:rPr>
              <a:t> </a:t>
            </a:r>
            <a:r>
              <a:rPr lang="en-US" altLang="zh-TW" sz="1600" dirty="0">
                <a:solidFill>
                  <a:srgbClr val="003399"/>
                </a:solidFill>
                <a:latin typeface="Tahoma" panose="020B0604030504040204" pitchFamily="34" charset="0"/>
                <a:ea typeface="新細明體" panose="02020500000000000000" pitchFamily="18" charset="-120"/>
              </a:rPr>
              <a:t>10</a:t>
            </a:r>
            <a:r>
              <a:rPr lang="en-US" altLang="zh-TW" sz="1600" baseline="30000" dirty="0">
                <a:solidFill>
                  <a:srgbClr val="003399"/>
                </a:solidFill>
                <a:latin typeface="Tahoma" panose="020B0604030504040204" pitchFamily="34" charset="0"/>
                <a:ea typeface="新細明體" panose="02020500000000000000" pitchFamily="18" charset="-120"/>
              </a:rPr>
              <a:t>−9</a:t>
            </a:r>
            <a:r>
              <a:rPr lang="en-US" altLang="zh-TW" sz="1600" dirty="0">
                <a:solidFill>
                  <a:srgbClr val="003399"/>
                </a:solidFill>
                <a:latin typeface="Tahoma" panose="020B0604030504040204" pitchFamily="34" charset="0"/>
                <a:ea typeface="新細明體" panose="02020500000000000000" pitchFamily="18" charset="-120"/>
              </a:rPr>
              <a:t> or 0.000000001.</a:t>
            </a:r>
            <a:endParaRPr lang="zh-TW" altLang="zh-TW" sz="1600" b="1"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zh-TW" altLang="en-US" sz="1200" dirty="0">
              <a:solidFill>
                <a:schemeClr val="tx1"/>
              </a:solidFill>
              <a:latin typeface="Tahoma" panose="020B0604030504040204" pitchFamily="34" charset="0"/>
              <a:ea typeface="新細明體" panose="02020500000000000000" pitchFamily="18"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746A14C-FECB-41BD-9D33-255A0A0AF5D9}"/>
              </a:ext>
            </a:extLst>
          </p:cNvPr>
          <p:cNvSpPr>
            <a:spLocks noGrp="1" noChangeArrowheads="1"/>
          </p:cNvSpPr>
          <p:nvPr>
            <p:ph type="title"/>
          </p:nvPr>
        </p:nvSpPr>
        <p:spPr>
          <a:xfrm>
            <a:off x="0" y="17483"/>
            <a:ext cx="12106096" cy="559837"/>
          </a:xfrm>
          <a:solidFill>
            <a:srgbClr val="08045C"/>
          </a:solidFill>
        </p:spPr>
        <p:txBody>
          <a:bodyPr>
            <a:normAutofit fontScale="90000"/>
          </a:bodyPr>
          <a:lstStyle/>
          <a:p>
            <a:r>
              <a:rPr lang="en-US" altLang="zh-TW" sz="3200" dirty="0">
                <a:solidFill>
                  <a:schemeClr val="bg1"/>
                </a:solidFill>
                <a:ea typeface="新細明體" panose="02020500000000000000" pitchFamily="18" charset="-120"/>
              </a:rPr>
              <a:t>         </a:t>
            </a:r>
            <a:br>
              <a:rPr lang="en-US" altLang="zh-TW" sz="3200" dirty="0">
                <a:solidFill>
                  <a:schemeClr val="bg1"/>
                </a:solidFill>
                <a:ea typeface="新細明體" panose="02020500000000000000" pitchFamily="18" charset="-120"/>
              </a:rPr>
            </a:br>
            <a:r>
              <a:rPr lang="en-US" altLang="zh-TW" sz="20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 </a:t>
            </a:r>
            <a:r>
              <a:rPr lang="en-US" altLang="zh-TW" sz="1800" dirty="0">
                <a:solidFill>
                  <a:schemeClr val="bg1"/>
                </a:solidFill>
                <a:ea typeface="新細明體" panose="02020500000000000000" pitchFamily="18" charset="-120"/>
              </a:rPr>
              <a:t>B2C </a:t>
            </a:r>
            <a:r>
              <a:rPr lang="zh-TW" altLang="en-US" sz="1800" dirty="0">
                <a:solidFill>
                  <a:schemeClr val="bg1"/>
                </a:solidFill>
                <a:ea typeface="新細明體" panose="02020500000000000000" pitchFamily="18" charset="-120"/>
              </a:rPr>
              <a:t>模式的虛擬商家（</a:t>
            </a:r>
            <a:r>
              <a:rPr lang="en-US" altLang="zh-TW" sz="1800" dirty="0">
                <a:solidFill>
                  <a:schemeClr val="bg1"/>
                </a:solidFill>
                <a:ea typeface="新細明體" panose="02020500000000000000" pitchFamily="18" charset="-120"/>
              </a:rPr>
              <a:t>Virtual Merchant</a:t>
            </a:r>
            <a:r>
              <a:rPr lang="zh-TW" altLang="en-US" sz="1800" dirty="0">
                <a:solidFill>
                  <a:schemeClr val="bg1"/>
                </a:solidFill>
                <a:ea typeface="新細明體" panose="02020500000000000000" pitchFamily="18" charset="-120"/>
              </a:rPr>
              <a:t>），運作於行動平台上，透過 </a:t>
            </a:r>
            <a:r>
              <a:rPr lang="en-US" altLang="zh-TW" sz="1800" dirty="0">
                <a:solidFill>
                  <a:schemeClr val="bg1"/>
                </a:solidFill>
                <a:ea typeface="新細明體" panose="02020500000000000000" pitchFamily="18" charset="-120"/>
              </a:rPr>
              <a:t>Freemium + IAP </a:t>
            </a:r>
            <a:r>
              <a:rPr lang="zh-TW" altLang="en-US" sz="1800" dirty="0">
                <a:solidFill>
                  <a:schemeClr val="bg1"/>
                </a:solidFill>
                <a:ea typeface="新細明體" panose="02020500000000000000" pitchFamily="18" charset="-120"/>
              </a:rPr>
              <a:t>（</a:t>
            </a:r>
            <a:r>
              <a:rPr lang="en-US" altLang="zh-TW" sz="1800" dirty="0">
                <a:solidFill>
                  <a:schemeClr val="bg1"/>
                </a:solidFill>
                <a:ea typeface="新細明體" panose="02020500000000000000" pitchFamily="18" charset="-120"/>
              </a:rPr>
              <a:t>In-App Purchase, </a:t>
            </a:r>
            <a:r>
              <a:rPr lang="zh-TW" altLang="en-US" sz="1800" dirty="0">
                <a:solidFill>
                  <a:schemeClr val="bg1"/>
                </a:solidFill>
                <a:ea typeface="新細明體" panose="02020500000000000000" pitchFamily="18" charset="-120"/>
              </a:rPr>
              <a:t>應用程式內購買）</a:t>
            </a:r>
            <a:r>
              <a:rPr lang="en-US" altLang="zh-TW" sz="1800" dirty="0">
                <a:solidFill>
                  <a:schemeClr val="bg1"/>
                </a:solidFill>
                <a:ea typeface="新細明體" panose="02020500000000000000" pitchFamily="18" charset="-120"/>
              </a:rPr>
              <a:t>+ </a:t>
            </a:r>
            <a:r>
              <a:rPr lang="zh-TW" altLang="zh-TW" sz="1800" dirty="0">
                <a:solidFill>
                  <a:schemeClr val="bg1"/>
                </a:solidFill>
                <a:ea typeface="新細明體" panose="02020500000000000000" pitchFamily="18" charset="-120"/>
              </a:rPr>
              <a:t>「虛實融合」的</a:t>
            </a:r>
            <a:r>
              <a:rPr lang="en-US" altLang="zh-TW" sz="1800" dirty="0">
                <a:solidFill>
                  <a:schemeClr val="bg1"/>
                </a:solidFill>
                <a:ea typeface="新細明體" panose="02020500000000000000" pitchFamily="18" charset="-120"/>
              </a:rPr>
              <a:t>O2O</a:t>
            </a:r>
            <a:r>
              <a:rPr lang="zh-TW" altLang="zh-TW" sz="1800" dirty="0">
                <a:solidFill>
                  <a:schemeClr val="bg1"/>
                </a:solidFill>
                <a:ea typeface="新細明體" panose="02020500000000000000" pitchFamily="18" charset="-120"/>
              </a:rPr>
              <a:t>（</a:t>
            </a:r>
            <a:r>
              <a:rPr lang="en-US" altLang="zh-TW" sz="1800" dirty="0">
                <a:solidFill>
                  <a:schemeClr val="bg1"/>
                </a:solidFill>
                <a:ea typeface="新細明體" panose="02020500000000000000" pitchFamily="18" charset="-120"/>
              </a:rPr>
              <a:t>Online to Offline</a:t>
            </a:r>
            <a:r>
              <a:rPr lang="zh-TW" altLang="zh-TW" sz="1800" dirty="0">
                <a:solidFill>
                  <a:schemeClr val="bg1"/>
                </a:solidFill>
                <a:ea typeface="新細明體" panose="02020500000000000000" pitchFamily="18" charset="-120"/>
              </a:rPr>
              <a:t>）平台</a:t>
            </a:r>
            <a:r>
              <a:rPr lang="zh-TW" altLang="en-US" sz="1800" dirty="0">
                <a:solidFill>
                  <a:schemeClr val="bg1"/>
                </a:solidFill>
                <a:ea typeface="新細明體" panose="02020500000000000000" pitchFamily="18" charset="-120"/>
              </a:rPr>
              <a:t>模式獲利。</a:t>
            </a:r>
            <a:r>
              <a:rPr lang="en-US" altLang="zh-TW" sz="1800" dirty="0">
                <a:solidFill>
                  <a:schemeClr val="bg1"/>
                </a:solidFill>
                <a:ea typeface="新細明體" panose="02020500000000000000" pitchFamily="18" charset="-120"/>
              </a:rPr>
              <a:t> </a:t>
            </a:r>
            <a:br>
              <a:rPr lang="en-US" altLang="zh-TW" sz="2200" dirty="0">
                <a:solidFill>
                  <a:schemeClr val="bg1"/>
                </a:solidFill>
                <a:ea typeface="新細明體" panose="02020500000000000000" pitchFamily="18" charset="-120"/>
              </a:rPr>
            </a:br>
            <a:r>
              <a:rPr lang="en-US" altLang="zh-TW" sz="3200" dirty="0">
                <a:solidFill>
                  <a:schemeClr val="bg1"/>
                </a:solidFill>
                <a:ea typeface="新細明體" panose="02020500000000000000" pitchFamily="18" charset="-120"/>
              </a:rPr>
              <a:t>   </a:t>
            </a:r>
          </a:p>
        </p:txBody>
      </p:sp>
      <p:sp>
        <p:nvSpPr>
          <p:cNvPr id="55299" name="Rectangle 3">
            <a:extLst>
              <a:ext uri="{FF2B5EF4-FFF2-40B4-BE49-F238E27FC236}">
                <a16:creationId xmlns:a16="http://schemas.microsoft.com/office/drawing/2014/main" id="{23223010-03BA-4AF7-A6B2-BB1171CCCBE1}"/>
              </a:ext>
            </a:extLst>
          </p:cNvPr>
          <p:cNvSpPr>
            <a:spLocks noGrp="1" noChangeArrowheads="1"/>
          </p:cNvSpPr>
          <p:nvPr>
            <p:ph idx="1"/>
          </p:nvPr>
        </p:nvSpPr>
        <p:spPr>
          <a:xfrm>
            <a:off x="362591" y="721129"/>
            <a:ext cx="11466817" cy="5839469"/>
          </a:xfrm>
        </p:spPr>
        <p:txBody>
          <a:bodyPr>
            <a:normAutofit fontScale="92500" lnSpcReduction="10000"/>
          </a:bodyPr>
          <a:lstStyle/>
          <a:p>
            <a:pPr>
              <a:spcAft>
                <a:spcPts val="1200"/>
              </a:spcAft>
              <a:defRPr/>
            </a:pPr>
            <a:r>
              <a:rPr lang="en-US" altLang="zh-TW" sz="2000" dirty="0">
                <a:ea typeface="新細明體" pitchFamily="18" charset="-120"/>
              </a:rPr>
              <a:t>Classified </a:t>
            </a:r>
            <a:r>
              <a:rPr lang="en-US" altLang="zh-TW" sz="2000" dirty="0">
                <a:solidFill>
                  <a:srgbClr val="FF0000"/>
                </a:solidFill>
                <a:highlight>
                  <a:srgbClr val="FFFF00"/>
                </a:highlight>
                <a:ea typeface="新細明體" pitchFamily="18" charset="-120"/>
              </a:rPr>
              <a:t>by nature of market relationship </a:t>
            </a:r>
            <a:r>
              <a:rPr lang="en-US" altLang="zh-TW" sz="2000" dirty="0">
                <a:highlight>
                  <a:srgbClr val="FFFF00"/>
                </a:highlight>
                <a:ea typeface="新細明體" pitchFamily="18" charset="-120"/>
              </a:rPr>
              <a:t>(</a:t>
            </a:r>
            <a:r>
              <a:rPr lang="zh-TW" altLang="en-US" sz="2000" dirty="0">
                <a:highlight>
                  <a:srgbClr val="FFFF00"/>
                </a:highlight>
                <a:ea typeface="新細明體" pitchFamily="18" charset="-120"/>
              </a:rPr>
              <a:t>依</a:t>
            </a:r>
            <a:r>
              <a:rPr lang="zh-TW" altLang="en-US" sz="2000" dirty="0">
                <a:solidFill>
                  <a:srgbClr val="FF0000"/>
                </a:solidFill>
                <a:highlight>
                  <a:srgbClr val="FFFF00"/>
                </a:highlight>
                <a:ea typeface="新細明體" pitchFamily="18" charset="-120"/>
              </a:rPr>
              <a:t>市場關係</a:t>
            </a:r>
            <a:r>
              <a:rPr lang="zh-TW" altLang="en-US" sz="2000" dirty="0">
                <a:highlight>
                  <a:srgbClr val="FFFF00"/>
                </a:highlight>
                <a:ea typeface="新細明體" pitchFamily="18" charset="-120"/>
              </a:rPr>
              <a:t>來區別</a:t>
            </a:r>
            <a:r>
              <a:rPr lang="en-US" altLang="zh-TW" sz="2000" dirty="0">
                <a:highlight>
                  <a:srgbClr val="FFFF00"/>
                </a:highlight>
                <a:ea typeface="新細明體" pitchFamily="18" charset="-120"/>
              </a:rPr>
              <a:t>)</a:t>
            </a:r>
          </a:p>
          <a:p>
            <a:pPr marL="0" lvl="1" indent="0">
              <a:spcAft>
                <a:spcPts val="1200"/>
              </a:spcAft>
              <a:buNone/>
              <a:defRPr/>
            </a:pPr>
            <a:r>
              <a:rPr lang="en-US" altLang="zh-TW" sz="2000" dirty="0">
                <a:ea typeface="新細明體" pitchFamily="18" charset="-120"/>
              </a:rPr>
              <a:t>    1. </a:t>
            </a:r>
            <a:r>
              <a:rPr lang="en-US" altLang="zh-TW" sz="2000" dirty="0">
                <a:solidFill>
                  <a:srgbClr val="003399"/>
                </a:solidFill>
                <a:ea typeface="新細明體" pitchFamily="18" charset="-120"/>
              </a:rPr>
              <a:t>Business-to-Consumer </a:t>
            </a:r>
            <a:r>
              <a:rPr lang="en-US" altLang="zh-TW" sz="2000" dirty="0">
                <a:solidFill>
                  <a:srgbClr val="003399"/>
                </a:solidFill>
                <a:highlight>
                  <a:srgbClr val="FFFF00"/>
                </a:highlight>
                <a:ea typeface="新細明體" pitchFamily="18" charset="-120"/>
              </a:rPr>
              <a:t>(B2C)</a:t>
            </a:r>
            <a:r>
              <a:rPr lang="zh-TW" altLang="en-US" sz="2000" dirty="0">
                <a:solidFill>
                  <a:srgbClr val="003399"/>
                </a:solidFill>
                <a:highlight>
                  <a:srgbClr val="FFFF00"/>
                </a:highlight>
                <a:ea typeface="新細明體" pitchFamily="18" charset="-120"/>
              </a:rPr>
              <a:t> </a:t>
            </a:r>
            <a:r>
              <a:rPr lang="zh-TW" altLang="en-US" sz="2000" dirty="0">
                <a:solidFill>
                  <a:srgbClr val="003399"/>
                </a:solidFill>
                <a:ea typeface="新細明體" pitchFamily="18" charset="-120"/>
              </a:rPr>
              <a:t>企業對消費者</a:t>
            </a:r>
            <a:r>
              <a:rPr lang="en-US" altLang="zh-TW" sz="2000" dirty="0">
                <a:solidFill>
                  <a:srgbClr val="003399"/>
                </a:solidFill>
                <a:ea typeface="新細明體" panose="02020500000000000000" pitchFamily="18" charset="-120"/>
              </a:rPr>
              <a:t> </a:t>
            </a:r>
            <a:r>
              <a:rPr lang="zh-TW" altLang="en-US" sz="2000" dirty="0">
                <a:solidFill>
                  <a:srgbClr val="003399"/>
                </a:solidFill>
                <a:ea typeface="新細明體" panose="02020500000000000000" pitchFamily="18" charset="-120"/>
              </a:rPr>
              <a:t>  </a:t>
            </a:r>
            <a:r>
              <a:rPr lang="en-US" altLang="zh-TW" sz="1600" b="1" dirty="0">
                <a:solidFill>
                  <a:srgbClr val="003399"/>
                </a:solidFill>
                <a:ea typeface="新細明體" pitchFamily="18" charset="-120"/>
              </a:rPr>
              <a:t> </a:t>
            </a:r>
            <a:endParaRPr lang="en-US" altLang="zh-TW" sz="2000" dirty="0">
              <a:solidFill>
                <a:srgbClr val="003399"/>
              </a:solidFill>
              <a:ea typeface="新細明體" panose="02020500000000000000" pitchFamily="18" charset="-120"/>
            </a:endParaRPr>
          </a:p>
          <a:p>
            <a:pPr marL="0" lvl="1" indent="0">
              <a:spcAft>
                <a:spcPts val="1200"/>
              </a:spcAft>
              <a:buNone/>
              <a:defRPr/>
            </a:pPr>
            <a:endParaRPr lang="en-US" altLang="zh-TW" sz="2000" dirty="0">
              <a:solidFill>
                <a:srgbClr val="003399"/>
              </a:solidFill>
              <a:ea typeface="新細明體" panose="02020500000000000000" pitchFamily="18" charset="-120"/>
            </a:endParaRPr>
          </a:p>
          <a:p>
            <a:pPr marL="0" lvl="1" indent="0">
              <a:spcAft>
                <a:spcPts val="1200"/>
              </a:spcAft>
              <a:buNone/>
              <a:defRPr/>
            </a:pPr>
            <a:r>
              <a:rPr lang="en-US" altLang="zh-TW" sz="1900" dirty="0">
                <a:solidFill>
                  <a:srgbClr val="003399"/>
                </a:solidFill>
                <a:ea typeface="新細明體" pitchFamily="18" charset="-120"/>
              </a:rPr>
              <a:t>(</a:t>
            </a:r>
            <a:r>
              <a:rPr lang="zh-TW" altLang="en-US" sz="1900" dirty="0">
                <a:solidFill>
                  <a:srgbClr val="003399"/>
                </a:solidFill>
                <a:ea typeface="新細明體" pitchFamily="18" charset="-120"/>
              </a:rPr>
              <a:t> </a:t>
            </a:r>
            <a:r>
              <a:rPr lang="en-US" altLang="zh-TW" sz="1900" dirty="0">
                <a:solidFill>
                  <a:srgbClr val="003399"/>
                </a:solidFill>
                <a:ea typeface="新細明體" pitchFamily="18" charset="-120"/>
              </a:rPr>
              <a:t>0723.16</a:t>
            </a:r>
            <a:r>
              <a:rPr lang="en-US" altLang="zh-TW" sz="1600" b="1" dirty="0">
                <a:solidFill>
                  <a:srgbClr val="003399"/>
                </a:solidFill>
                <a:ea typeface="新細明體" pitchFamily="18" charset="-120"/>
              </a:rPr>
              <a:t>)   </a:t>
            </a:r>
            <a:r>
              <a:rPr lang="zh-TW" altLang="zh-TW" sz="1900" b="1" dirty="0">
                <a:solidFill>
                  <a:srgbClr val="003399"/>
                </a:solidFill>
                <a:highlight>
                  <a:srgbClr val="FFFF00"/>
                </a:highlight>
                <a:ea typeface="新細明體" pitchFamily="18" charset="-120"/>
              </a:rPr>
              <a:t>任天堂</a:t>
            </a:r>
            <a:r>
              <a:rPr lang="zh-TW" altLang="zh-TW" sz="1900" b="1" dirty="0">
                <a:solidFill>
                  <a:srgbClr val="003399"/>
                </a:solidFill>
                <a:ea typeface="新細明體" pitchFamily="18" charset="-120"/>
              </a:rPr>
              <a:t>手遊「精靈寶可夢</a:t>
            </a:r>
            <a:r>
              <a:rPr lang="en-US" altLang="zh-TW" sz="1900" b="1" dirty="0">
                <a:solidFill>
                  <a:srgbClr val="003399"/>
                </a:solidFill>
                <a:ea typeface="新細明體" pitchFamily="18" charset="-120"/>
              </a:rPr>
              <a:t>Go</a:t>
            </a:r>
            <a:r>
              <a:rPr lang="zh-TW" altLang="zh-TW" sz="1900" b="1" dirty="0">
                <a:solidFill>
                  <a:srgbClr val="003399"/>
                </a:solidFill>
                <a:ea typeface="新細明體" pitchFamily="18" charset="-120"/>
              </a:rPr>
              <a:t>」（</a:t>
            </a:r>
            <a:r>
              <a:rPr lang="en-US" altLang="zh-TW" sz="1900" b="1" dirty="0" err="1">
                <a:solidFill>
                  <a:srgbClr val="003399"/>
                </a:solidFill>
                <a:ea typeface="新細明體" pitchFamily="18" charset="-120"/>
              </a:rPr>
              <a:t>Pokemon</a:t>
            </a:r>
            <a:r>
              <a:rPr lang="en-US" altLang="zh-TW" sz="1900" b="1" dirty="0">
                <a:solidFill>
                  <a:srgbClr val="003399"/>
                </a:solidFill>
                <a:ea typeface="新細明體" pitchFamily="18" charset="-120"/>
              </a:rPr>
              <a:t> Go</a:t>
            </a:r>
            <a:r>
              <a:rPr lang="zh-TW" altLang="zh-TW" sz="1900" b="1" dirty="0">
                <a:solidFill>
                  <a:srgbClr val="003399"/>
                </a:solidFill>
                <a:ea typeface="新細明體" pitchFamily="18" charset="-120"/>
              </a:rPr>
              <a:t>）挾著橫掃海外市場，</a:t>
            </a:r>
            <a:r>
              <a:rPr lang="en-US" altLang="zh-TW" sz="1900" b="1" dirty="0">
                <a:solidFill>
                  <a:srgbClr val="003399"/>
                </a:solidFill>
                <a:ea typeface="新細明體" pitchFamily="18" charset="-120"/>
              </a:rPr>
              <a:t> </a:t>
            </a:r>
            <a:r>
              <a:rPr lang="zh-TW" altLang="zh-TW" sz="1900" b="1" dirty="0">
                <a:solidFill>
                  <a:srgbClr val="003399"/>
                </a:solidFill>
                <a:ea typeface="新細明體" pitchFamily="18" charset="-120"/>
              </a:rPr>
              <a:t>掀起全球「抓精靈」狂熱。</a:t>
            </a:r>
            <a:endParaRPr lang="en-US" altLang="zh-TW" sz="1900" b="1" dirty="0">
              <a:solidFill>
                <a:srgbClr val="003399"/>
              </a:solidFill>
              <a:ea typeface="新細明體" pitchFamily="18" charset="-120"/>
            </a:endParaRPr>
          </a:p>
          <a:p>
            <a:pPr marL="0" lvl="1">
              <a:lnSpc>
                <a:spcPts val="2160"/>
              </a:lnSpc>
              <a:spcBef>
                <a:spcPts val="0"/>
              </a:spcBef>
              <a:buNone/>
              <a:defRPr/>
            </a:pPr>
            <a:r>
              <a:rPr lang="en-US" altLang="zh-TW" sz="1600" b="1" dirty="0">
                <a:solidFill>
                  <a:srgbClr val="003399"/>
                </a:solidFill>
                <a:ea typeface="新細明體" pitchFamily="18" charset="-120"/>
              </a:rPr>
              <a:t>         </a:t>
            </a:r>
            <a:r>
              <a:rPr lang="zh-TW" altLang="zh-TW" sz="1600" b="1" dirty="0">
                <a:solidFill>
                  <a:srgbClr val="003399"/>
                </a:solidFill>
                <a:ea typeface="新細明體" pitchFamily="18" charset="-120"/>
              </a:rPr>
              <a:t>日本</a:t>
            </a:r>
            <a:r>
              <a:rPr lang="zh-TW" altLang="zh-TW" sz="1600" b="1" dirty="0">
                <a:solidFill>
                  <a:srgbClr val="003399"/>
                </a:solidFill>
                <a:highlight>
                  <a:srgbClr val="FFFF00"/>
                </a:highlight>
                <a:ea typeface="新細明體" pitchFamily="18" charset="-120"/>
              </a:rPr>
              <a:t>麥當勞</a:t>
            </a:r>
            <a:r>
              <a:rPr lang="zh-TW" altLang="zh-TW" sz="1600" b="1" dirty="0">
                <a:solidFill>
                  <a:srgbClr val="003399"/>
                </a:solidFill>
                <a:ea typeface="新細明體" pitchFamily="18" charset="-120"/>
              </a:rPr>
              <a:t>和</a:t>
            </a:r>
            <a:r>
              <a:rPr lang="zh-TW" altLang="zh-TW" sz="1600" b="1" dirty="0">
                <a:solidFill>
                  <a:srgbClr val="003399"/>
                </a:solidFill>
                <a:highlight>
                  <a:srgbClr val="FFFF00"/>
                </a:highlight>
                <a:ea typeface="新細明體" pitchFamily="18" charset="-120"/>
              </a:rPr>
              <a:t>任天堂</a:t>
            </a:r>
            <a:r>
              <a:rPr lang="zh-TW" altLang="zh-TW" sz="1600" b="1" dirty="0">
                <a:solidFill>
                  <a:srgbClr val="003399"/>
                </a:solidFill>
                <a:ea typeface="新細明體" pitchFamily="18" charset="-120"/>
              </a:rPr>
              <a:t>合作，將</a:t>
            </a:r>
            <a:r>
              <a:rPr lang="zh-TW" altLang="zh-TW" sz="1600" b="1" dirty="0">
                <a:solidFill>
                  <a:srgbClr val="003399"/>
                </a:solidFill>
                <a:highlight>
                  <a:srgbClr val="FFFF00"/>
                </a:highlight>
                <a:ea typeface="新細明體" pitchFamily="18" charset="-120"/>
              </a:rPr>
              <a:t>自家門</a:t>
            </a:r>
            <a:r>
              <a:rPr lang="zh-TW" altLang="zh-TW" sz="1600" b="1" dirty="0">
                <a:solidFill>
                  <a:srgbClr val="003399"/>
                </a:solidFill>
                <a:ea typeface="新細明體" pitchFamily="18" charset="-120"/>
              </a:rPr>
              <a:t>市化身為</a:t>
            </a:r>
            <a:r>
              <a:rPr lang="zh-TW" altLang="en-US" sz="1600" b="1" dirty="0">
                <a:solidFill>
                  <a:srgbClr val="003399"/>
                </a:solidFill>
                <a:ea typeface="新細明體" pitchFamily="18" charset="-120"/>
              </a:rPr>
              <a:t> </a:t>
            </a:r>
            <a:r>
              <a:rPr lang="en-US" altLang="zh-TW" sz="1600" b="1" dirty="0" err="1">
                <a:solidFill>
                  <a:srgbClr val="003399"/>
                </a:solidFill>
                <a:ea typeface="新細明體" pitchFamily="18" charset="-120"/>
              </a:rPr>
              <a:t>Pokemon</a:t>
            </a:r>
            <a:r>
              <a:rPr lang="en-US" altLang="zh-TW" sz="1600" b="1" dirty="0">
                <a:solidFill>
                  <a:srgbClr val="003399"/>
                </a:solidFill>
                <a:ea typeface="新細明體" pitchFamily="18" charset="-120"/>
              </a:rPr>
              <a:t> Go</a:t>
            </a:r>
            <a:r>
              <a:rPr lang="zh-TW" altLang="zh-TW" sz="1600" b="1" dirty="0">
                <a:solidFill>
                  <a:srgbClr val="003399"/>
                </a:solidFill>
                <a:ea typeface="新細明體" pitchFamily="18" charset="-120"/>
              </a:rPr>
              <a:t>的「</a:t>
            </a:r>
            <a:r>
              <a:rPr lang="zh-TW" altLang="zh-TW" sz="1600" b="1" dirty="0">
                <a:solidFill>
                  <a:srgbClr val="003399"/>
                </a:solidFill>
                <a:highlight>
                  <a:srgbClr val="FFFF00"/>
                </a:highlight>
                <a:ea typeface="新細明體" pitchFamily="18" charset="-120"/>
              </a:rPr>
              <a:t>道館</a:t>
            </a:r>
            <a:r>
              <a:rPr lang="zh-TW" altLang="zh-TW" sz="1600" b="1" dirty="0">
                <a:solidFill>
                  <a:srgbClr val="003399"/>
                </a:solidFill>
                <a:ea typeface="新細明體" pitchFamily="18" charset="-120"/>
              </a:rPr>
              <a:t>」（</a:t>
            </a:r>
            <a:r>
              <a:rPr lang="en-US" altLang="zh-TW" sz="1600" b="1" dirty="0">
                <a:solidFill>
                  <a:srgbClr val="003399"/>
                </a:solidFill>
                <a:ea typeface="新細明體" pitchFamily="18" charset="-120"/>
              </a:rPr>
              <a:t>gym</a:t>
            </a:r>
            <a:r>
              <a:rPr lang="zh-TW" altLang="zh-TW" sz="1600" b="1" dirty="0">
                <a:solidFill>
                  <a:srgbClr val="003399"/>
                </a:solidFill>
                <a:ea typeface="新細明體" pitchFamily="18" charset="-120"/>
              </a:rPr>
              <a:t>）或「補給站」（</a:t>
            </a:r>
            <a:r>
              <a:rPr lang="en-US" altLang="zh-TW" sz="1600" b="1" dirty="0" err="1">
                <a:solidFill>
                  <a:srgbClr val="003399"/>
                </a:solidFill>
                <a:ea typeface="新細明體" pitchFamily="18" charset="-120"/>
              </a:rPr>
              <a:t>Pokestop</a:t>
            </a:r>
            <a:r>
              <a:rPr lang="zh-TW" altLang="zh-TW" sz="1600" b="1" dirty="0">
                <a:solidFill>
                  <a:srgbClr val="003399"/>
                </a:solidFill>
                <a:ea typeface="新細明體" pitchFamily="18" charset="-120"/>
              </a:rPr>
              <a:t>），進而吸引玩家來店消費。</a:t>
            </a:r>
            <a:endParaRPr lang="en-US" altLang="zh-TW" sz="1600" b="1" dirty="0">
              <a:solidFill>
                <a:srgbClr val="003399"/>
              </a:solidFill>
              <a:ea typeface="新細明體" pitchFamily="18" charset="-120"/>
            </a:endParaRPr>
          </a:p>
          <a:p>
            <a:pPr lvl="1">
              <a:lnSpc>
                <a:spcPts val="2160"/>
              </a:lnSpc>
              <a:spcBef>
                <a:spcPts val="0"/>
              </a:spcBef>
              <a:buNone/>
              <a:defRPr/>
            </a:pPr>
            <a:endParaRPr lang="en-US" altLang="zh-TW" sz="1600" b="1" dirty="0">
              <a:solidFill>
                <a:srgbClr val="003399"/>
              </a:solidFill>
              <a:ea typeface="新細明體" pitchFamily="18" charset="-120"/>
            </a:endParaRPr>
          </a:p>
          <a:p>
            <a:pPr marL="0" lvl="1">
              <a:lnSpc>
                <a:spcPts val="2160"/>
              </a:lnSpc>
              <a:spcBef>
                <a:spcPts val="0"/>
              </a:spcBef>
              <a:buNone/>
              <a:defRPr/>
            </a:pPr>
            <a:r>
              <a:rPr lang="en-US" altLang="zh-TW" sz="1600" b="1" dirty="0">
                <a:solidFill>
                  <a:srgbClr val="003399"/>
                </a:solidFill>
                <a:ea typeface="新細明體" pitchFamily="18" charset="-120"/>
              </a:rPr>
              <a:t>         </a:t>
            </a:r>
            <a:r>
              <a:rPr lang="zh-TW" altLang="zh-TW" sz="1600" b="1" dirty="0">
                <a:solidFill>
                  <a:srgbClr val="003399"/>
                </a:solidFill>
                <a:highlight>
                  <a:srgbClr val="FFFF00"/>
                </a:highlight>
                <a:ea typeface="新細明體" pitchFamily="18" charset="-120"/>
              </a:rPr>
              <a:t>由於</a:t>
            </a:r>
            <a:r>
              <a:rPr lang="zh-TW" altLang="en-US" sz="1600" b="1" dirty="0">
                <a:solidFill>
                  <a:srgbClr val="003399"/>
                </a:solidFill>
                <a:highlight>
                  <a:srgbClr val="FFFF00"/>
                </a:highlight>
                <a:ea typeface="新細明體" pitchFamily="18" charset="-120"/>
              </a:rPr>
              <a:t> </a:t>
            </a:r>
            <a:r>
              <a:rPr lang="en-US" altLang="zh-TW" sz="1600" b="1" dirty="0" err="1">
                <a:solidFill>
                  <a:srgbClr val="003399"/>
                </a:solidFill>
                <a:highlight>
                  <a:srgbClr val="FFFF00"/>
                </a:highlight>
                <a:ea typeface="新細明體" pitchFamily="18" charset="-120"/>
              </a:rPr>
              <a:t>Pokemon</a:t>
            </a:r>
            <a:r>
              <a:rPr lang="en-US" altLang="zh-TW" sz="1600" b="1" dirty="0">
                <a:solidFill>
                  <a:srgbClr val="003399"/>
                </a:solidFill>
                <a:highlight>
                  <a:srgbClr val="FFFF00"/>
                </a:highlight>
                <a:ea typeface="新細明體" pitchFamily="18" charset="-120"/>
              </a:rPr>
              <a:t> Go</a:t>
            </a:r>
            <a:r>
              <a:rPr lang="zh-TW" altLang="zh-TW" sz="1600" b="1" dirty="0">
                <a:solidFill>
                  <a:srgbClr val="003399"/>
                </a:solidFill>
                <a:highlight>
                  <a:srgbClr val="FFFF00"/>
                </a:highlight>
                <a:ea typeface="新細明體" pitchFamily="18" charset="-120"/>
              </a:rPr>
              <a:t>內建全球定位系統（</a:t>
            </a:r>
            <a:r>
              <a:rPr lang="en-US" altLang="zh-TW" sz="1600" b="1" dirty="0">
                <a:solidFill>
                  <a:srgbClr val="003399"/>
                </a:solidFill>
                <a:highlight>
                  <a:srgbClr val="FFFF00"/>
                </a:highlight>
                <a:ea typeface="新細明體" pitchFamily="18" charset="-120"/>
              </a:rPr>
              <a:t>GPS</a:t>
            </a:r>
            <a:r>
              <a:rPr lang="zh-TW" altLang="zh-TW" sz="1600" b="1" dirty="0">
                <a:solidFill>
                  <a:srgbClr val="003399"/>
                </a:solidFill>
                <a:highlight>
                  <a:srgbClr val="FFFF00"/>
                </a:highlight>
                <a:ea typeface="新細明體" pitchFamily="18" charset="-120"/>
              </a:rPr>
              <a:t>），任天堂</a:t>
            </a:r>
            <a:r>
              <a:rPr lang="zh-TW" altLang="zh-TW" sz="1600" b="1" dirty="0">
                <a:solidFill>
                  <a:srgbClr val="003399"/>
                </a:solidFill>
                <a:ea typeface="新細明體" pitchFamily="18" charset="-120"/>
              </a:rPr>
              <a:t>能運用結合</a:t>
            </a:r>
            <a:r>
              <a:rPr lang="zh-TW" altLang="zh-TW" sz="1600" b="1" dirty="0">
                <a:solidFill>
                  <a:srgbClr val="003399"/>
                </a:solidFill>
                <a:highlight>
                  <a:srgbClr val="FFFF00"/>
                </a:highlight>
                <a:ea typeface="新細明體" pitchFamily="18" charset="-120"/>
              </a:rPr>
              <a:t>線上線下</a:t>
            </a:r>
            <a:r>
              <a:rPr lang="zh-TW" altLang="zh-TW" sz="1600" b="1" dirty="0">
                <a:solidFill>
                  <a:srgbClr val="003399"/>
                </a:solidFill>
                <a:ea typeface="新細明體" pitchFamily="18" charset="-120"/>
              </a:rPr>
              <a:t>世界的「</a:t>
            </a:r>
            <a:r>
              <a:rPr lang="en-US" altLang="zh-TW" sz="1600" b="1" dirty="0">
                <a:solidFill>
                  <a:srgbClr val="003399"/>
                </a:solidFill>
                <a:highlight>
                  <a:srgbClr val="FFFF00"/>
                </a:highlight>
                <a:ea typeface="新細明體" pitchFamily="18" charset="-120"/>
              </a:rPr>
              <a:t>O2O</a:t>
            </a:r>
            <a:r>
              <a:rPr lang="zh-TW" altLang="zh-TW" sz="1600" b="1" dirty="0">
                <a:solidFill>
                  <a:srgbClr val="003399"/>
                </a:solidFill>
                <a:ea typeface="新細明體" pitchFamily="18" charset="-120"/>
              </a:rPr>
              <a:t>」</a:t>
            </a:r>
            <a:r>
              <a:rPr lang="zh-TW" altLang="en-US" sz="1600" b="1" dirty="0">
                <a:solidFill>
                  <a:srgbClr val="003399"/>
                </a:solidFill>
                <a:highlight>
                  <a:srgbClr val="FFFF00"/>
                </a:highlight>
                <a:ea typeface="新細明體" pitchFamily="18" charset="-120"/>
              </a:rPr>
              <a:t>虛實整合商業</a:t>
            </a:r>
            <a:r>
              <a:rPr lang="zh-TW" altLang="zh-TW" sz="1600" b="1" dirty="0">
                <a:solidFill>
                  <a:srgbClr val="003399"/>
                </a:solidFill>
                <a:highlight>
                  <a:srgbClr val="FFFF00"/>
                </a:highlight>
                <a:ea typeface="新細明體" pitchFamily="18" charset="-120"/>
              </a:rPr>
              <a:t>模式</a:t>
            </a:r>
            <a:r>
              <a:rPr lang="zh-TW" altLang="zh-TW" sz="1600" b="1" dirty="0">
                <a:solidFill>
                  <a:srgbClr val="003399"/>
                </a:solidFill>
                <a:ea typeface="新細明體" pitchFamily="18" charset="-120"/>
              </a:rPr>
              <a:t>，找出用手機</a:t>
            </a:r>
            <a:r>
              <a:rPr lang="zh-TW" altLang="zh-TW" sz="1600" b="1" dirty="0">
                <a:solidFill>
                  <a:srgbClr val="003399"/>
                </a:solidFill>
                <a:highlight>
                  <a:srgbClr val="FFFF00"/>
                </a:highlight>
                <a:ea typeface="新細明體" pitchFamily="18" charset="-120"/>
              </a:rPr>
              <a:t>遊戲賺錢</a:t>
            </a:r>
            <a:r>
              <a:rPr lang="zh-TW" altLang="zh-TW" sz="1600" b="1" dirty="0">
                <a:solidFill>
                  <a:srgbClr val="003399"/>
                </a:solidFill>
                <a:ea typeface="新細明體" pitchFamily="18" charset="-120"/>
              </a:rPr>
              <a:t>的新方法。</a:t>
            </a:r>
            <a:endParaRPr lang="en-US" altLang="zh-TW" sz="1600" b="1" dirty="0">
              <a:solidFill>
                <a:srgbClr val="003399"/>
              </a:solidFill>
              <a:ea typeface="新細明體" pitchFamily="18" charset="-120"/>
            </a:endParaRPr>
          </a:p>
          <a:p>
            <a:pPr lvl="1">
              <a:spcAft>
                <a:spcPts val="600"/>
              </a:spcAft>
              <a:buNone/>
              <a:defRPr/>
            </a:pPr>
            <a:endParaRPr lang="en-US" altLang="zh-TW" sz="1600" b="1" dirty="0">
              <a:highlight>
                <a:srgbClr val="00FF00"/>
              </a:highlight>
              <a:ea typeface="新細明體" pitchFamily="18" charset="-120"/>
            </a:endParaRPr>
          </a:p>
          <a:p>
            <a:pPr lvl="1">
              <a:spcAft>
                <a:spcPts val="600"/>
              </a:spcAft>
              <a:buNone/>
              <a:defRPr/>
            </a:pPr>
            <a:endParaRPr lang="en-US" altLang="zh-TW" sz="1600" b="1" dirty="0">
              <a:highlight>
                <a:srgbClr val="00FF00"/>
              </a:highlight>
              <a:ea typeface="新細明體" pitchFamily="18" charset="-120"/>
            </a:endParaRPr>
          </a:p>
          <a:p>
            <a:pPr lvl="1">
              <a:lnSpc>
                <a:spcPts val="2160"/>
              </a:lnSpc>
              <a:spcBef>
                <a:spcPts val="0"/>
              </a:spcBef>
              <a:buNone/>
              <a:defRPr/>
            </a:pPr>
            <a:endParaRPr lang="en-US" altLang="zh-TW" sz="1600" b="1" dirty="0">
              <a:highlight>
                <a:srgbClr val="00FF00"/>
              </a:highlight>
              <a:ea typeface="新細明體" pitchFamily="18" charset="-120"/>
            </a:endParaRPr>
          </a:p>
          <a:p>
            <a:pPr lvl="1">
              <a:lnSpc>
                <a:spcPts val="2160"/>
              </a:lnSpc>
              <a:spcBef>
                <a:spcPts val="0"/>
              </a:spcBef>
              <a:buNone/>
              <a:defRPr/>
            </a:pPr>
            <a:endParaRPr lang="en-US" altLang="zh-TW" sz="1600" b="1" dirty="0">
              <a:highlight>
                <a:srgbClr val="00FF00"/>
              </a:highlight>
              <a:ea typeface="新細明體" pitchFamily="18" charset="-120"/>
            </a:endParaRPr>
          </a:p>
          <a:p>
            <a:pPr marL="0" lvl="1">
              <a:lnSpc>
                <a:spcPts val="2160"/>
              </a:lnSpc>
              <a:spcBef>
                <a:spcPts val="0"/>
              </a:spcBef>
              <a:buNone/>
              <a:defRPr/>
            </a:pPr>
            <a:r>
              <a:rPr lang="zh-TW" altLang="en-US" sz="1600" b="1" dirty="0">
                <a:solidFill>
                  <a:srgbClr val="003399"/>
                </a:solidFill>
                <a:ea typeface="新細明體" pitchFamily="18" charset="-120"/>
              </a:rPr>
              <a:t>        </a:t>
            </a:r>
            <a:r>
              <a:rPr lang="en-US" altLang="zh-TW" sz="1700" b="1" dirty="0">
                <a:highlight>
                  <a:srgbClr val="00FF00"/>
                </a:highlight>
                <a:ea typeface="新細明體" pitchFamily="18" charset="-120"/>
              </a:rPr>
              <a:t>O2O</a:t>
            </a:r>
            <a:r>
              <a:rPr lang="zh-TW" altLang="zh-TW" sz="1700" b="1" dirty="0">
                <a:solidFill>
                  <a:srgbClr val="003399"/>
                </a:solidFill>
                <a:ea typeface="新細明體" pitchFamily="18" charset="-120"/>
              </a:rPr>
              <a:t>能替</a:t>
            </a:r>
            <a:r>
              <a:rPr lang="zh-TW" altLang="zh-TW" sz="1700" b="1" dirty="0">
                <a:solidFill>
                  <a:srgbClr val="003399"/>
                </a:solidFill>
                <a:highlight>
                  <a:srgbClr val="FFFF00"/>
                </a:highlight>
                <a:ea typeface="新細明體" pitchFamily="18" charset="-120"/>
              </a:rPr>
              <a:t>餐廳或冷門景點導入客流量</a:t>
            </a:r>
            <a:r>
              <a:rPr lang="zh-TW" altLang="zh-TW" sz="1700" b="1" dirty="0">
                <a:solidFill>
                  <a:srgbClr val="003399"/>
                </a:solidFill>
                <a:ea typeface="新細明體" pitchFamily="18" charset="-120"/>
              </a:rPr>
              <a:t>，有這優勢的</a:t>
            </a:r>
            <a:r>
              <a:rPr lang="en-US" altLang="zh-TW" sz="1700" b="1" dirty="0">
                <a:solidFill>
                  <a:srgbClr val="003399"/>
                </a:solidFill>
                <a:ea typeface="新細明體" pitchFamily="18" charset="-120"/>
              </a:rPr>
              <a:t> </a:t>
            </a:r>
            <a:r>
              <a:rPr lang="en-US" altLang="zh-TW" sz="1700" b="1" dirty="0" err="1">
                <a:solidFill>
                  <a:srgbClr val="003399"/>
                </a:solidFill>
                <a:ea typeface="新細明體" pitchFamily="18" charset="-120"/>
              </a:rPr>
              <a:t>Pokemon</a:t>
            </a:r>
            <a:r>
              <a:rPr lang="en-US" altLang="zh-TW" sz="1700" b="1" dirty="0">
                <a:solidFill>
                  <a:srgbClr val="003399"/>
                </a:solidFill>
                <a:ea typeface="新細明體" pitchFamily="18" charset="-120"/>
              </a:rPr>
              <a:t> Go</a:t>
            </a:r>
            <a:r>
              <a:rPr lang="zh-TW" altLang="zh-TW" sz="1700" b="1" dirty="0">
                <a:solidFill>
                  <a:srgbClr val="C00000"/>
                </a:solidFill>
                <a:ea typeface="新細明體" pitchFamily="18" charset="-120"/>
              </a:rPr>
              <a:t>可望成</a:t>
            </a:r>
            <a:r>
              <a:rPr lang="zh-TW" altLang="zh-TW" sz="1700" b="1" dirty="0">
                <a:solidFill>
                  <a:srgbClr val="C00000"/>
                </a:solidFill>
                <a:highlight>
                  <a:srgbClr val="FFFF00"/>
                </a:highlight>
                <a:ea typeface="新細明體" pitchFamily="18" charset="-120"/>
              </a:rPr>
              <a:t>廣告平台</a:t>
            </a:r>
            <a:r>
              <a:rPr lang="zh-TW" altLang="zh-TW" sz="1700" b="1" dirty="0">
                <a:solidFill>
                  <a:srgbClr val="003399"/>
                </a:solidFill>
                <a:ea typeface="新細明體" pitchFamily="18" charset="-120"/>
              </a:rPr>
              <a:t>。</a:t>
            </a:r>
            <a:r>
              <a:rPr lang="zh-TW" altLang="en-US" sz="1700" b="1" dirty="0">
                <a:solidFill>
                  <a:srgbClr val="003399"/>
                </a:solidFill>
                <a:highlight>
                  <a:srgbClr val="FFFF00"/>
                </a:highlight>
                <a:ea typeface="新細明體" pitchFamily="18" charset="-120"/>
              </a:rPr>
              <a:t>網路到實體 </a:t>
            </a:r>
            <a:r>
              <a:rPr lang="en-US" altLang="zh-TW" sz="1700" b="1" dirty="0">
                <a:solidFill>
                  <a:srgbClr val="003399"/>
                </a:solidFill>
                <a:ea typeface="新細明體" pitchFamily="18" charset="-120"/>
              </a:rPr>
              <a:t>(Online to  Offline, O2O)</a:t>
            </a:r>
            <a:r>
              <a:rPr lang="zh-TW" altLang="en-US" sz="1700" b="1" dirty="0">
                <a:solidFill>
                  <a:srgbClr val="003399"/>
                </a:solidFill>
                <a:ea typeface="新細明體" pitchFamily="18" charset="-120"/>
              </a:rPr>
              <a:t>  是由</a:t>
            </a:r>
            <a:r>
              <a:rPr lang="en-US" altLang="zh-TW" sz="1700" b="1" dirty="0">
                <a:solidFill>
                  <a:srgbClr val="003399"/>
                </a:solidFill>
                <a:highlight>
                  <a:srgbClr val="00FF00"/>
                </a:highlight>
                <a:ea typeface="新細明體" pitchFamily="18" charset="-120"/>
              </a:rPr>
              <a:t>B2C</a:t>
            </a:r>
            <a:r>
              <a:rPr lang="zh-TW" altLang="en-US" sz="1700" b="1" dirty="0">
                <a:solidFill>
                  <a:srgbClr val="003399"/>
                </a:solidFill>
                <a:ea typeface="新細明體" pitchFamily="18" charset="-120"/>
              </a:rPr>
              <a:t>所延伸出來的一個模式 </a:t>
            </a:r>
            <a:r>
              <a:rPr lang="zh-TW" altLang="zh-TW" sz="1700" b="1" dirty="0">
                <a:solidFill>
                  <a:srgbClr val="003399"/>
                </a:solidFill>
                <a:ea typeface="新細明體" pitchFamily="18" charset="-120"/>
              </a:rPr>
              <a:t>，</a:t>
            </a:r>
            <a:r>
              <a:rPr lang="zh-TW" altLang="en-US" sz="1700" b="1" dirty="0">
                <a:solidFill>
                  <a:srgbClr val="003399"/>
                </a:solidFill>
                <a:ea typeface="新細明體" pitchFamily="18" charset="-120"/>
              </a:rPr>
              <a:t>係指</a:t>
            </a:r>
            <a:r>
              <a:rPr lang="zh-TW" altLang="en-US" sz="1700" b="1" dirty="0">
                <a:solidFill>
                  <a:srgbClr val="003399"/>
                </a:solidFill>
                <a:highlight>
                  <a:srgbClr val="FFFF00"/>
                </a:highlight>
                <a:ea typeface="新細明體" pitchFamily="18" charset="-120"/>
              </a:rPr>
              <a:t>企業透過網路</a:t>
            </a:r>
            <a:r>
              <a:rPr lang="zh-TW" altLang="en-US" sz="1700" b="1" dirty="0">
                <a:solidFill>
                  <a:srgbClr val="003399"/>
                </a:solidFill>
                <a:ea typeface="新細明體" pitchFamily="18" charset="-120"/>
              </a:rPr>
              <a:t>的</a:t>
            </a:r>
            <a:r>
              <a:rPr lang="zh-TW" altLang="en-US" sz="1700" b="1" dirty="0">
                <a:solidFill>
                  <a:srgbClr val="003399"/>
                </a:solidFill>
                <a:highlight>
                  <a:srgbClr val="FFFF00"/>
                </a:highlight>
                <a:ea typeface="新細明體" pitchFamily="18" charset="-120"/>
              </a:rPr>
              <a:t>虛擬方式 將消費者吸引到實體通路來銷費</a:t>
            </a:r>
            <a:r>
              <a:rPr lang="en-US" altLang="zh-TW" sz="1700" b="1" dirty="0">
                <a:solidFill>
                  <a:srgbClr val="003399"/>
                </a:solidFill>
                <a:ea typeface="新細明體" pitchFamily="18" charset="-120"/>
              </a:rPr>
              <a:t>, </a:t>
            </a:r>
            <a:r>
              <a:rPr lang="zh-TW" altLang="en-US" sz="1700" b="1" dirty="0">
                <a:solidFill>
                  <a:srgbClr val="003399"/>
                </a:solidFill>
                <a:ea typeface="新細明體" pitchFamily="18" charset="-120"/>
              </a:rPr>
              <a:t>如 </a:t>
            </a:r>
            <a:r>
              <a:rPr lang="en-US" altLang="zh-TW" sz="1700" b="1" dirty="0" err="1">
                <a:solidFill>
                  <a:srgbClr val="003399"/>
                </a:solidFill>
                <a:ea typeface="新細明體" pitchFamily="18" charset="-120"/>
              </a:rPr>
              <a:t>Gomatch</a:t>
            </a:r>
            <a:r>
              <a:rPr lang="en-US" altLang="zh-TW" sz="1700" b="1" dirty="0">
                <a:solidFill>
                  <a:srgbClr val="003399"/>
                </a:solidFill>
                <a:ea typeface="新細明體" pitchFamily="18" charset="-120"/>
              </a:rPr>
              <a:t>  , Groupon </a:t>
            </a:r>
            <a:r>
              <a:rPr lang="zh-TW" altLang="zh-TW" sz="1600" b="1" dirty="0">
                <a:solidFill>
                  <a:srgbClr val="003399"/>
                </a:solidFill>
                <a:ea typeface="新細明體" pitchFamily="18" charset="-120"/>
              </a:rPr>
              <a:t>。</a:t>
            </a:r>
            <a:endParaRPr lang="en-US" altLang="zh-TW" sz="1600" b="1" dirty="0">
              <a:solidFill>
                <a:srgbClr val="003399"/>
              </a:solidFill>
              <a:ea typeface="新細明體" pitchFamily="18" charset="-120"/>
            </a:endParaRPr>
          </a:p>
          <a:p>
            <a:pPr marL="0" indent="0">
              <a:buNone/>
            </a:pPr>
            <a:endParaRPr lang="en-US" altLang="zh-TW" sz="2000" dirty="0">
              <a:solidFill>
                <a:srgbClr val="003399"/>
              </a:solidFill>
              <a:ea typeface="新細明體" pitchFamily="18" charset="-120"/>
            </a:endParaRPr>
          </a:p>
          <a:p>
            <a:pPr marL="0" indent="0">
              <a:buNone/>
            </a:pPr>
            <a:r>
              <a:rPr lang="zh-TW" altLang="en-US" sz="2000" dirty="0">
                <a:solidFill>
                  <a:srgbClr val="003399"/>
                </a:solidFill>
                <a:ea typeface="新細明體" pitchFamily="18" charset="-120"/>
              </a:rPr>
              <a:t>      </a:t>
            </a:r>
            <a:r>
              <a:rPr lang="zh-TW" altLang="en-US" sz="1700" dirty="0">
                <a:solidFill>
                  <a:srgbClr val="003399"/>
                </a:solidFill>
                <a:ea typeface="新細明體" pitchFamily="18" charset="-120"/>
              </a:rPr>
              <a:t>免費遊玩 </a:t>
            </a:r>
            <a:r>
              <a:rPr lang="en-US" altLang="zh-TW" sz="1700" dirty="0">
                <a:solidFill>
                  <a:srgbClr val="003399"/>
                </a:solidFill>
                <a:ea typeface="新細明體" pitchFamily="18" charset="-120"/>
              </a:rPr>
              <a:t>+ </a:t>
            </a:r>
            <a:r>
              <a:rPr lang="zh-TW" altLang="en-US" sz="1700" dirty="0">
                <a:solidFill>
                  <a:srgbClr val="003399"/>
                </a:solidFill>
                <a:highlight>
                  <a:srgbClr val="FFFF00"/>
                </a:highlight>
                <a:ea typeface="新細明體" pitchFamily="18" charset="-120"/>
              </a:rPr>
              <a:t>虛擬商品收費（</a:t>
            </a:r>
            <a:r>
              <a:rPr lang="en-US" altLang="zh-TW" sz="1700" dirty="0">
                <a:solidFill>
                  <a:srgbClr val="003399"/>
                </a:solidFill>
                <a:highlight>
                  <a:srgbClr val="FFFF00"/>
                </a:highlight>
                <a:ea typeface="新細明體" pitchFamily="18" charset="-120"/>
              </a:rPr>
              <a:t>Free-to-play with In-App Purchases</a:t>
            </a:r>
            <a:r>
              <a:rPr lang="zh-TW" altLang="en-US" sz="1700" dirty="0">
                <a:solidFill>
                  <a:srgbClr val="003399"/>
                </a:solidFill>
                <a:ea typeface="新細明體" pitchFamily="18" charset="-120"/>
              </a:rPr>
              <a:t>）屬於 「</a:t>
            </a:r>
            <a:r>
              <a:rPr lang="en-US" altLang="zh-TW" sz="1700" dirty="0">
                <a:solidFill>
                  <a:srgbClr val="003399"/>
                </a:solidFill>
                <a:highlight>
                  <a:srgbClr val="FFFF00"/>
                </a:highlight>
                <a:ea typeface="新細明體" pitchFamily="18" charset="-120"/>
              </a:rPr>
              <a:t>Freemium</a:t>
            </a:r>
            <a:r>
              <a:rPr lang="zh-TW" altLang="en-US" sz="1700" dirty="0">
                <a:solidFill>
                  <a:srgbClr val="003399"/>
                </a:solidFill>
                <a:highlight>
                  <a:srgbClr val="FFFF00"/>
                </a:highlight>
                <a:ea typeface="新細明體" pitchFamily="18" charset="-120"/>
              </a:rPr>
              <a:t>（免費增值）</a:t>
            </a:r>
            <a:r>
              <a:rPr lang="zh-TW" altLang="en-US" sz="1700" dirty="0">
                <a:solidFill>
                  <a:srgbClr val="003399"/>
                </a:solidFill>
                <a:ea typeface="新細明體" pitchFamily="18" charset="-120"/>
              </a:rPr>
              <a:t>」 </a:t>
            </a:r>
            <a:r>
              <a:rPr lang="en-US" altLang="zh-TW" sz="1700" dirty="0">
                <a:solidFill>
                  <a:srgbClr val="003399"/>
                </a:solidFill>
                <a:ea typeface="新細明體" pitchFamily="18" charset="-120"/>
              </a:rPr>
              <a:t>+ </a:t>
            </a:r>
            <a:r>
              <a:rPr lang="zh-TW" altLang="en-US" sz="1700" dirty="0">
                <a:solidFill>
                  <a:srgbClr val="003399"/>
                </a:solidFill>
                <a:ea typeface="新細明體" pitchFamily="18" charset="-120"/>
              </a:rPr>
              <a:t>「數位商品銷售」的 </a:t>
            </a:r>
            <a:r>
              <a:rPr lang="en-US" altLang="zh-TW" sz="1700" dirty="0">
                <a:solidFill>
                  <a:srgbClr val="003399"/>
                </a:solidFill>
                <a:highlight>
                  <a:srgbClr val="FFFF00"/>
                </a:highlight>
                <a:ea typeface="新細明體" pitchFamily="18" charset="-120"/>
              </a:rPr>
              <a:t>B2C </a:t>
            </a:r>
            <a:r>
              <a:rPr lang="zh-TW" altLang="en-US" sz="1700" dirty="0">
                <a:solidFill>
                  <a:srgbClr val="003399"/>
                </a:solidFill>
                <a:highlight>
                  <a:srgbClr val="FFFF00"/>
                </a:highlight>
                <a:ea typeface="新細明體" pitchFamily="18" charset="-120"/>
              </a:rPr>
              <a:t>商業模式</a:t>
            </a:r>
            <a:r>
              <a:rPr lang="zh-TW" altLang="zh-TW" sz="1900" b="1" dirty="0">
                <a:solidFill>
                  <a:srgbClr val="003399"/>
                </a:solidFill>
              </a:rPr>
              <a:t>。</a:t>
            </a:r>
            <a:r>
              <a:rPr lang="en-US" altLang="zh-TW" sz="1700" dirty="0"/>
              <a:t>Freemium </a:t>
            </a:r>
            <a:r>
              <a:rPr lang="zh-TW" altLang="en-US" sz="1700" dirty="0"/>
              <a:t>模式（</a:t>
            </a:r>
            <a:r>
              <a:rPr lang="en-US" altLang="zh-TW" sz="1700" dirty="0">
                <a:highlight>
                  <a:srgbClr val="FFFF00"/>
                </a:highlight>
              </a:rPr>
              <a:t>Free + Premium</a:t>
            </a:r>
            <a:r>
              <a:rPr lang="zh-TW" altLang="en-US" sz="1700" dirty="0"/>
              <a:t>）遊戲本體免費，吸引用戶大量下載與參與。</a:t>
            </a:r>
            <a:r>
              <a:rPr lang="en-US" altLang="zh-TW" sz="1700" dirty="0"/>
              <a:t> </a:t>
            </a:r>
            <a:endParaRPr lang="zh-TW" altLang="zh-TW" sz="1700" dirty="0">
              <a:solidFill>
                <a:srgbClr val="003399"/>
              </a:solidFill>
              <a:ea typeface="新細明體" pitchFamily="18" charset="-120"/>
            </a:endParaRPr>
          </a:p>
          <a:p>
            <a:pPr lvl="1">
              <a:spcAft>
                <a:spcPts val="600"/>
              </a:spcAft>
              <a:buNone/>
              <a:defRPr/>
            </a:pPr>
            <a:endParaRPr lang="zh-TW" altLang="en-US" sz="2000" dirty="0">
              <a:ea typeface="新細明體" pitchFamily="18" charset="-120"/>
            </a:endParaRPr>
          </a:p>
        </p:txBody>
      </p:sp>
      <p:pic>
        <p:nvPicPr>
          <p:cNvPr id="28676" name="Picture 4">
            <a:extLst>
              <a:ext uri="{FF2B5EF4-FFF2-40B4-BE49-F238E27FC236}">
                <a16:creationId xmlns:a16="http://schemas.microsoft.com/office/drawing/2014/main" id="{DDF6D1A0-6EFB-4F25-9917-B873AAE44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060" y="3534289"/>
            <a:ext cx="18383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a:extLst>
              <a:ext uri="{FF2B5EF4-FFF2-40B4-BE49-F238E27FC236}">
                <a16:creationId xmlns:a16="http://schemas.microsoft.com/office/drawing/2014/main" id="{87D2A402-E348-4346-B08B-3AAEF08AB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2234" y="3523395"/>
            <a:ext cx="1795463"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descr="Pokémon GO">
            <a:extLst>
              <a:ext uri="{FF2B5EF4-FFF2-40B4-BE49-F238E27FC236}">
                <a16:creationId xmlns:a16="http://schemas.microsoft.com/office/drawing/2014/main" id="{CF165DC3-2BBC-2BC5-8E54-B57DC9554E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9357" y="421623"/>
            <a:ext cx="2159976" cy="143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203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2">
            <a:extLst>
              <a:ext uri="{FF2B5EF4-FFF2-40B4-BE49-F238E27FC236}">
                <a16:creationId xmlns:a16="http://schemas.microsoft.com/office/drawing/2014/main" id="{0FB7CF56-87EB-4384-AF07-CD45689B8EEC}"/>
              </a:ext>
            </a:extLst>
          </p:cNvPr>
          <p:cNvSpPr txBox="1">
            <a:spLocks noChangeArrowheads="1"/>
          </p:cNvSpPr>
          <p:nvPr/>
        </p:nvSpPr>
        <p:spPr bwMode="auto">
          <a:xfrm>
            <a:off x="0" y="195925"/>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24582" name="文字方塊 1">
            <a:extLst>
              <a:ext uri="{FF2B5EF4-FFF2-40B4-BE49-F238E27FC236}">
                <a16:creationId xmlns:a16="http://schemas.microsoft.com/office/drawing/2014/main" id="{23ED6029-9870-44B3-BA26-CB4A7ADFF102}"/>
              </a:ext>
            </a:extLst>
          </p:cNvPr>
          <p:cNvSpPr txBox="1">
            <a:spLocks noChangeArrowheads="1"/>
          </p:cNvSpPr>
          <p:nvPr/>
        </p:nvSpPr>
        <p:spPr bwMode="auto">
          <a:xfrm>
            <a:off x="434848" y="1093398"/>
            <a:ext cx="11322303" cy="1754326"/>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en-US" altLang="zh-TW" sz="1600" b="1" dirty="0">
                <a:solidFill>
                  <a:srgbClr val="003399"/>
                </a:solidFill>
                <a:latin typeface="Tahoma" panose="020B0604030504040204" pitchFamily="34" charset="0"/>
                <a:ea typeface="新細明體" panose="02020500000000000000" pitchFamily="18" charset="-120"/>
              </a:rPr>
              <a:t>(05.05.2016) </a:t>
            </a:r>
            <a:r>
              <a:rPr lang="zh-TW" altLang="zh-TW" sz="1600" b="1" dirty="0">
                <a:solidFill>
                  <a:srgbClr val="003399"/>
                </a:solidFill>
                <a:latin typeface="Tahoma" panose="020B0604030504040204" pitchFamily="34" charset="0"/>
                <a:ea typeface="新細明體" panose="02020500000000000000" pitchFamily="18" charset="-120"/>
              </a:rPr>
              <a:t>摩爾定律到頭了 半導體業隱憂</a:t>
            </a:r>
            <a:endParaRPr lang="en-US" altLang="zh-TW" sz="1600" b="1"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600" b="1"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en-US" altLang="zh-TW" sz="1600" b="1" dirty="0">
                <a:solidFill>
                  <a:schemeClr val="tx2"/>
                </a:solidFill>
                <a:latin typeface="Tahoma" panose="020B0604030504040204" pitchFamily="34" charset="0"/>
                <a:ea typeface="新細明體" panose="02020500000000000000" pitchFamily="18" charset="-120"/>
              </a:rPr>
              <a:t>Moore’s Law Running Out of  Room, Tech Looks for a Successor</a:t>
            </a:r>
          </a:p>
          <a:p>
            <a:pPr eaLnBrk="1" hangingPunct="1">
              <a:spcBef>
                <a:spcPct val="0"/>
              </a:spcBef>
              <a:buClrTx/>
              <a:buSzTx/>
              <a:buFontTx/>
              <a:buNone/>
              <a:defRPr/>
            </a:pPr>
            <a:endParaRPr lang="en-US" altLang="zh-TW" sz="1600" b="1" dirty="0">
              <a:solidFill>
                <a:schemeClr val="tx1"/>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zh-TW" altLang="en-US" sz="1600" b="1" dirty="0">
                <a:solidFill>
                  <a:srgbClr val="003399"/>
                </a:solidFill>
                <a:latin typeface="Tahoma" panose="020B0604030504040204" pitchFamily="34" charset="0"/>
                <a:ea typeface="新細明體" panose="02020500000000000000" pitchFamily="18" charset="-120"/>
              </a:rPr>
              <a:t>       </a:t>
            </a:r>
            <a:r>
              <a:rPr lang="zh-TW" altLang="zh-TW" sz="1600" b="1" dirty="0">
                <a:solidFill>
                  <a:srgbClr val="003399"/>
                </a:solidFill>
                <a:latin typeface="Tahoma" panose="020B0604030504040204" pitchFamily="34" charset="0"/>
                <a:ea typeface="新細明體" panose="02020500000000000000" pitchFamily="18" charset="-120"/>
              </a:rPr>
              <a:t>但</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摩爾定律也受限於物理定律</a:t>
            </a:r>
            <a:r>
              <a:rPr lang="zh-TW" altLang="zh-TW" sz="1600" b="1" dirty="0">
                <a:solidFill>
                  <a:srgbClr val="003399"/>
                </a:solidFill>
                <a:latin typeface="Tahoma" panose="020B0604030504040204" pitchFamily="34" charset="0"/>
                <a:ea typeface="新細明體" panose="02020500000000000000" pitchFamily="18" charset="-120"/>
              </a:rPr>
              <a:t>，當</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晶片線寬</a:t>
            </a:r>
            <a:r>
              <a:rPr lang="zh-TW" altLang="zh-TW" sz="1600" b="1" dirty="0">
                <a:solidFill>
                  <a:srgbClr val="003399"/>
                </a:solidFill>
                <a:latin typeface="Tahoma" panose="020B0604030504040204" pitchFamily="34" charset="0"/>
                <a:ea typeface="新細明體" panose="02020500000000000000" pitchFamily="18" charset="-120"/>
              </a:rPr>
              <a:t>（產業能製造的最小導線寬度）縮小到</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廿奈米</a:t>
            </a:r>
            <a:r>
              <a:rPr lang="zh-TW" altLang="zh-TW" sz="1600" b="1" dirty="0">
                <a:solidFill>
                  <a:srgbClr val="003399"/>
                </a:solidFill>
                <a:latin typeface="Tahoma" panose="020B0604030504040204" pitchFamily="34" charset="0"/>
                <a:ea typeface="新細明體" panose="02020500000000000000" pitchFamily="18" charset="-120"/>
              </a:rPr>
              <a:t>以下，有人認為摩爾定律將無法繼續預測半導體產業。因為</a:t>
            </a:r>
            <a:r>
              <a:rPr lang="zh-TW" altLang="zh-TW" sz="1600" b="1" dirty="0">
                <a:solidFill>
                  <a:srgbClr val="003399"/>
                </a:solidFill>
                <a:highlight>
                  <a:srgbClr val="00FF00"/>
                </a:highlight>
                <a:latin typeface="Tahoma" panose="020B0604030504040204" pitchFamily="34" charset="0"/>
                <a:ea typeface="新細明體" panose="02020500000000000000" pitchFamily="18" charset="-120"/>
              </a:rPr>
              <a:t>線寬</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或許能持續在規定時間內縮短</a:t>
            </a:r>
            <a:r>
              <a:rPr lang="zh-TW" altLang="zh-TW" sz="1600" b="1" dirty="0">
                <a:solidFill>
                  <a:srgbClr val="003399"/>
                </a:solidFill>
                <a:latin typeface="Tahoma" panose="020B0604030504040204" pitchFamily="34" charset="0"/>
                <a:ea typeface="新細明體" panose="02020500000000000000" pitchFamily="18" charset="-120"/>
              </a:rPr>
              <a:t>，</a:t>
            </a:r>
            <a:r>
              <a:rPr lang="zh-TW" altLang="zh-TW" sz="1600" b="1" dirty="0">
                <a:solidFill>
                  <a:srgbClr val="003399"/>
                </a:solidFill>
                <a:highlight>
                  <a:srgbClr val="00FF00"/>
                </a:highlight>
                <a:latin typeface="Tahoma" panose="020B0604030504040204" pitchFamily="34" charset="0"/>
                <a:ea typeface="新細明體" panose="02020500000000000000" pitchFamily="18" charset="-120"/>
              </a:rPr>
              <a:t>製造成本</a:t>
            </a:r>
            <a:r>
              <a:rPr lang="zh-TW" altLang="zh-TW" sz="1600" b="1" dirty="0">
                <a:solidFill>
                  <a:srgbClr val="003399"/>
                </a:solidFill>
                <a:latin typeface="Tahoma" panose="020B0604030504040204" pitchFamily="34" charset="0"/>
                <a:ea typeface="新細明體" panose="02020500000000000000" pitchFamily="18" charset="-120"/>
              </a:rPr>
              <a:t>卻大幅上升。</a:t>
            </a:r>
            <a:r>
              <a:rPr lang="en-US" altLang="zh-TW" sz="1600" b="1" dirty="0">
                <a:solidFill>
                  <a:srgbClr val="003399"/>
                </a:solidFill>
                <a:latin typeface="Tahoma" panose="020B0604030504040204" pitchFamily="34" charset="0"/>
                <a:ea typeface="新細明體" panose="02020500000000000000" pitchFamily="18" charset="-120"/>
              </a:rPr>
              <a:t>Nan - </a:t>
            </a:r>
            <a:r>
              <a:rPr lang="zh-TW" altLang="en-US" sz="1600" b="1" dirty="0">
                <a:solidFill>
                  <a:srgbClr val="003399"/>
                </a:solidFill>
                <a:latin typeface="Tahoma" panose="020B0604030504040204" pitchFamily="34" charset="0"/>
                <a:ea typeface="新細明體" panose="02020500000000000000" pitchFamily="18" charset="-120"/>
              </a:rPr>
              <a:t> </a:t>
            </a:r>
            <a:r>
              <a:rPr lang="en-US" altLang="zh-TW" sz="1600" dirty="0">
                <a:solidFill>
                  <a:srgbClr val="003399"/>
                </a:solidFill>
                <a:latin typeface="Tahoma" panose="020B0604030504040204" pitchFamily="34" charset="0"/>
                <a:ea typeface="新細明體" panose="02020500000000000000" pitchFamily="18" charset="-120"/>
              </a:rPr>
              <a:t>10</a:t>
            </a:r>
            <a:r>
              <a:rPr lang="en-US" altLang="zh-TW" sz="1600" baseline="30000" dirty="0">
                <a:solidFill>
                  <a:srgbClr val="003399"/>
                </a:solidFill>
                <a:latin typeface="Tahoma" panose="020B0604030504040204" pitchFamily="34" charset="0"/>
                <a:ea typeface="新細明體" panose="02020500000000000000" pitchFamily="18" charset="-120"/>
              </a:rPr>
              <a:t>−9</a:t>
            </a:r>
            <a:r>
              <a:rPr lang="en-US" altLang="zh-TW" sz="1600" dirty="0">
                <a:solidFill>
                  <a:srgbClr val="003399"/>
                </a:solidFill>
                <a:latin typeface="Tahoma" panose="020B0604030504040204" pitchFamily="34" charset="0"/>
                <a:ea typeface="新細明體" panose="02020500000000000000" pitchFamily="18" charset="-120"/>
              </a:rPr>
              <a:t> or 0.000000001</a:t>
            </a:r>
            <a:r>
              <a:rPr lang="zh-TW" altLang="en-US" sz="1600" b="1" dirty="0">
                <a:solidFill>
                  <a:srgbClr val="003399"/>
                </a:solidFill>
                <a:latin typeface="Tahoma" panose="020B0604030504040204" pitchFamily="34" charset="0"/>
                <a:ea typeface="新細明體" panose="02020500000000000000" pitchFamily="18" charset="-120"/>
              </a:rPr>
              <a:t> 。</a:t>
            </a:r>
            <a:endParaRPr lang="zh-TW" altLang="zh-TW" sz="1600" b="1" dirty="0">
              <a:solidFill>
                <a:srgbClr val="003399"/>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zh-TW" altLang="en-US" sz="1200" dirty="0">
              <a:solidFill>
                <a:schemeClr val="tx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BEC7312C-1569-BE12-017D-BBF400C03546}"/>
              </a:ext>
            </a:extLst>
          </p:cNvPr>
          <p:cNvSpPr txBox="1"/>
          <p:nvPr/>
        </p:nvSpPr>
        <p:spPr>
          <a:xfrm>
            <a:off x="1115919" y="725026"/>
            <a:ext cx="8201797" cy="646331"/>
          </a:xfrm>
          <a:prstGeom prst="rect">
            <a:avLst/>
          </a:prstGeom>
          <a:noFill/>
        </p:spPr>
        <p:txBody>
          <a:bodyPr wrap="none" rtlCol="0">
            <a:spAutoFit/>
          </a:bodyPr>
          <a:lstStyle/>
          <a:p>
            <a:r>
              <a:rPr lang="zh-TW" altLang="en-US" dirty="0">
                <a:solidFill>
                  <a:srgbClr val="003399"/>
                </a:solidFill>
              </a:rPr>
              <a:t>莫爾定律 </a:t>
            </a:r>
            <a:r>
              <a:rPr lang="en-US" altLang="zh-TW" dirty="0">
                <a:solidFill>
                  <a:srgbClr val="003399"/>
                </a:solidFill>
              </a:rPr>
              <a:t>(Moore’s Law) : </a:t>
            </a:r>
            <a:r>
              <a:rPr lang="zh-TW" altLang="en-US" dirty="0">
                <a:solidFill>
                  <a:srgbClr val="003399"/>
                </a:solidFill>
              </a:rPr>
              <a:t>其</a:t>
            </a:r>
            <a:r>
              <a:rPr lang="zh-TW" altLang="en-US" sz="1800" b="1" dirty="0">
                <a:solidFill>
                  <a:srgbClr val="003399"/>
                </a:solidFill>
              </a:rPr>
              <a:t>宣稱特定大小晶片內的電晶體數約每兩年就會加倍。</a:t>
            </a:r>
            <a:endParaRPr lang="en-US" altLang="zh-TW" sz="1800" b="1" dirty="0">
              <a:solidFill>
                <a:srgbClr val="003399"/>
              </a:solidFill>
            </a:endParaRPr>
          </a:p>
          <a:p>
            <a:endParaRPr lang="zh-TW" altLang="en-US" dirty="0"/>
          </a:p>
        </p:txBody>
      </p:sp>
      <p:sp>
        <p:nvSpPr>
          <p:cNvPr id="3" name="文字方塊 2">
            <a:extLst>
              <a:ext uri="{FF2B5EF4-FFF2-40B4-BE49-F238E27FC236}">
                <a16:creationId xmlns:a16="http://schemas.microsoft.com/office/drawing/2014/main" id="{7E8C3D1D-4B41-0412-1067-E73F2EC8D5B4}"/>
              </a:ext>
            </a:extLst>
          </p:cNvPr>
          <p:cNvSpPr txBox="1"/>
          <p:nvPr/>
        </p:nvSpPr>
        <p:spPr>
          <a:xfrm>
            <a:off x="390525" y="2914536"/>
            <a:ext cx="11478013" cy="3739485"/>
          </a:xfrm>
          <a:prstGeom prst="rect">
            <a:avLst/>
          </a:prstGeom>
          <a:noFill/>
        </p:spPr>
        <p:txBody>
          <a:bodyPr wrap="square" rtlCol="0">
            <a:spAutoFit/>
          </a:bodyPr>
          <a:lstStyle/>
          <a:p>
            <a:r>
              <a:rPr lang="en-US" altLang="zh-TW" sz="1600" b="1" dirty="0">
                <a:solidFill>
                  <a:srgbClr val="003399"/>
                </a:solidFill>
                <a:latin typeface="Tahoma" panose="020B0604030504040204" pitchFamily="34" charset="0"/>
                <a:ea typeface="新細明體" panose="02020500000000000000" pitchFamily="18" charset="-120"/>
              </a:rPr>
              <a:t>(0903.23) </a:t>
            </a:r>
            <a:r>
              <a:rPr lang="zh-TW" altLang="en-US" sz="1600" b="1" dirty="0">
                <a:solidFill>
                  <a:srgbClr val="003399"/>
                </a:solidFill>
                <a:latin typeface="Tahoma" panose="020B0604030504040204" pitchFamily="34" charset="0"/>
                <a:ea typeface="新細明體" panose="02020500000000000000" pitchFamily="18" charset="-120"/>
              </a:rPr>
              <a:t>小晶片封裝 超越</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摩爾定律</a:t>
            </a:r>
            <a:r>
              <a:rPr lang="zh-TW" altLang="en-US" sz="1600" b="1" dirty="0">
                <a:solidFill>
                  <a:srgbClr val="003399"/>
                </a:solidFill>
                <a:latin typeface="Tahoma" panose="020B0604030504040204" pitchFamily="34" charset="0"/>
                <a:ea typeface="新細明體" panose="02020500000000000000" pitchFamily="18" charset="-120"/>
              </a:rPr>
              <a:t>的關鍵</a:t>
            </a:r>
            <a:endParaRPr lang="en-US" altLang="zh-TW" sz="1600" b="1" dirty="0">
              <a:solidFill>
                <a:srgbClr val="003399"/>
              </a:solidFill>
              <a:latin typeface="Tahoma" panose="020B0604030504040204" pitchFamily="34" charset="0"/>
              <a:ea typeface="新細明體" panose="02020500000000000000" pitchFamily="18" charset="-120"/>
            </a:endParaRPr>
          </a:p>
          <a:p>
            <a:endParaRPr lang="en-US" altLang="zh-TW" sz="1600" dirty="0">
              <a:solidFill>
                <a:srgbClr val="003399"/>
              </a:solidFill>
              <a:latin typeface="Tahoma" panose="020B0604030504040204" pitchFamily="34" charset="0"/>
              <a:ea typeface="新細明體" panose="02020500000000000000" pitchFamily="18" charset="-120"/>
            </a:endParaRPr>
          </a:p>
          <a:p>
            <a:r>
              <a:rPr lang="zh-TW" altLang="en-US" sz="16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FF0000"/>
                </a:solidFill>
                <a:latin typeface="Tahoma" panose="020B0604030504040204" pitchFamily="34" charset="0"/>
                <a:ea typeface="新細明體" panose="02020500000000000000" pitchFamily="18" charset="-120"/>
              </a:rPr>
              <a:t>新冠肺炎</a:t>
            </a:r>
            <a:r>
              <a:rPr lang="zh-TW" altLang="en-US" sz="1600" b="1" dirty="0">
                <a:solidFill>
                  <a:srgbClr val="003399"/>
                </a:solidFill>
                <a:latin typeface="Tahoma" panose="020B0604030504040204" pitchFamily="34" charset="0"/>
                <a:ea typeface="新細明體" panose="02020500000000000000" pitchFamily="18" charset="-120"/>
              </a:rPr>
              <a:t>帶動全球</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在家上班及遠距需求，造成全球瘋搶晶片</a:t>
            </a:r>
            <a:r>
              <a:rPr lang="zh-TW" altLang="en-US"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FF0000"/>
                </a:solidFill>
                <a:latin typeface="Tahoma" panose="020B0604030504040204" pitchFamily="34" charset="0"/>
                <a:ea typeface="新細明體" panose="02020500000000000000" pitchFamily="18" charset="-120"/>
              </a:rPr>
              <a:t>晶片廠</a:t>
            </a:r>
            <a:r>
              <a:rPr lang="zh-TW" altLang="en-US" sz="1600" b="1" dirty="0">
                <a:solidFill>
                  <a:srgbClr val="FF0000"/>
                </a:solidFill>
                <a:highlight>
                  <a:srgbClr val="FFFF00"/>
                </a:highlight>
                <a:latin typeface="Tahoma" panose="020B0604030504040204" pitchFamily="34" charset="0"/>
                <a:ea typeface="新細明體" panose="02020500000000000000" pitchFamily="18" charset="-120"/>
              </a:rPr>
              <a:t>成熟製程</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大爆單</a:t>
            </a:r>
            <a:r>
              <a:rPr lang="zh-TW" altLang="en-US" sz="1600" b="1" dirty="0">
                <a:solidFill>
                  <a:srgbClr val="003399"/>
                </a:solidFill>
                <a:latin typeface="Tahoma" panose="020B0604030504040204" pitchFamily="34" charset="0"/>
                <a:ea typeface="新細明體" panose="02020500000000000000" pitchFamily="18" charset="-120"/>
              </a:rPr>
              <a:t>，也讓</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封裝業打線及覆晶業績暴衝</a:t>
            </a:r>
            <a:r>
              <a:rPr lang="zh-TW" altLang="en-US" sz="1600" b="1" dirty="0">
                <a:solidFill>
                  <a:srgbClr val="003399"/>
                </a:solidFill>
                <a:latin typeface="Tahoma" panose="020B0604030504040204" pitchFamily="34" charset="0"/>
                <a:ea typeface="新細明體" panose="02020500000000000000" pitchFamily="18" charset="-120"/>
              </a:rPr>
              <a:t>，</a:t>
            </a:r>
            <a:r>
              <a:rPr lang="en-US" altLang="zh-TW" sz="1600" b="1" dirty="0">
                <a:solidFill>
                  <a:srgbClr val="003399"/>
                </a:solidFill>
                <a:latin typeface="Tahoma" panose="020B0604030504040204" pitchFamily="34" charset="0"/>
                <a:ea typeface="新細明體" panose="02020500000000000000" pitchFamily="18" charset="-120"/>
              </a:rPr>
              <a:t>2022 </a:t>
            </a:r>
            <a:r>
              <a:rPr lang="zh-TW" altLang="en-US" sz="1600" b="1" dirty="0">
                <a:solidFill>
                  <a:srgbClr val="003399"/>
                </a:solidFill>
                <a:latin typeface="Tahoma" panose="020B0604030504040204" pitchFamily="34" charset="0"/>
                <a:ea typeface="新細明體" panose="02020500000000000000" pitchFamily="18" charset="-120"/>
              </a:rPr>
              <a:t>年業績攀高峰；兩年後，聊天機器人</a:t>
            </a:r>
            <a:r>
              <a:rPr lang="en-US" altLang="zh-TW" sz="1600" b="1" dirty="0">
                <a:solidFill>
                  <a:srgbClr val="003399"/>
                </a:solidFill>
                <a:latin typeface="Tahoma" panose="020B0604030504040204" pitchFamily="34" charset="0"/>
                <a:ea typeface="新細明體" panose="02020500000000000000" pitchFamily="18" charset="-120"/>
              </a:rPr>
              <a:t>ChatGPT</a:t>
            </a:r>
            <a:r>
              <a:rPr lang="zh-TW" altLang="en-US" sz="1600" b="1" dirty="0">
                <a:solidFill>
                  <a:srgbClr val="003399"/>
                </a:solidFill>
                <a:latin typeface="Tahoma" panose="020B0604030504040204" pitchFamily="34" charset="0"/>
                <a:ea typeface="新細明體" panose="02020500000000000000" pitchFamily="18" charset="-120"/>
              </a:rPr>
              <a:t>掀起</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生成式</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AI</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火熱</a:t>
            </a:r>
            <a:r>
              <a:rPr lang="zh-TW" altLang="en-US" sz="1600" b="1" dirty="0">
                <a:solidFill>
                  <a:srgbClr val="003399"/>
                </a:solidFill>
                <a:latin typeface="Tahoma" panose="020B0604030504040204" pitchFamily="34" charset="0"/>
                <a:ea typeface="新細明體" panose="02020500000000000000" pitchFamily="18" charset="-120"/>
              </a:rPr>
              <a:t>，全球再掀起一股</a:t>
            </a:r>
            <a:r>
              <a:rPr lang="en-US" altLang="zh-TW" sz="1600" b="1" dirty="0">
                <a:solidFill>
                  <a:srgbClr val="003399"/>
                </a:solidFill>
                <a:latin typeface="Tahoma" panose="020B0604030504040204" pitchFamily="34" charset="0"/>
                <a:ea typeface="新細明體" panose="02020500000000000000" pitchFamily="18" charset="-120"/>
              </a:rPr>
              <a:t>AI</a:t>
            </a:r>
            <a:r>
              <a:rPr lang="zh-TW" altLang="en-US" sz="1600" b="1" dirty="0">
                <a:solidFill>
                  <a:srgbClr val="003399"/>
                </a:solidFill>
                <a:latin typeface="Tahoma" panose="020B0604030504040204" pitchFamily="34" charset="0"/>
                <a:ea typeface="新細明體" panose="02020500000000000000" pitchFamily="18" charset="-120"/>
              </a:rPr>
              <a:t>巨浪，</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造浪者</a:t>
            </a:r>
            <a:r>
              <a:rPr lang="zh-TW" altLang="en-US" sz="1600" b="1" dirty="0">
                <a:solidFill>
                  <a:srgbClr val="003399"/>
                </a:solidFill>
                <a:latin typeface="Tahoma" panose="020B0604030504040204" pitchFamily="34" charset="0"/>
                <a:ea typeface="新細明體" panose="02020500000000000000" pitchFamily="18" charset="-120"/>
              </a:rPr>
              <a:t>輝達的</a:t>
            </a:r>
            <a:r>
              <a:rPr lang="en-US" altLang="zh-TW" sz="1600" b="1" dirty="0">
                <a:solidFill>
                  <a:srgbClr val="003399"/>
                </a:solidFill>
                <a:latin typeface="Tahoma" panose="020B0604030504040204" pitchFamily="34" charset="0"/>
                <a:ea typeface="新細明體" panose="02020500000000000000" pitchFamily="18" charset="-120"/>
              </a:rPr>
              <a:t>AI</a:t>
            </a:r>
            <a:r>
              <a:rPr lang="zh-TW" altLang="en-US" sz="1600" b="1" dirty="0">
                <a:solidFill>
                  <a:srgbClr val="003399"/>
                </a:solidFill>
                <a:latin typeface="Tahoma" panose="020B0604030504040204" pitchFamily="34" charset="0"/>
                <a:ea typeface="新細明體" panose="02020500000000000000" pitchFamily="18" charset="-120"/>
              </a:rPr>
              <a:t>晶片賣翻天，同時也讓各界再度重視</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先進封裝如</a:t>
            </a:r>
            <a:r>
              <a:rPr lang="en-US" altLang="zh-TW" sz="1600" b="1" dirty="0" err="1">
                <a:solidFill>
                  <a:srgbClr val="003399"/>
                </a:solidFill>
                <a:highlight>
                  <a:srgbClr val="FFFF00"/>
                </a:highlight>
                <a:latin typeface="Tahoma" panose="020B0604030504040204" pitchFamily="34" charset="0"/>
                <a:ea typeface="新細明體" panose="02020500000000000000" pitchFamily="18" charset="-120"/>
              </a:rPr>
              <a:t>CoWoS</a:t>
            </a:r>
            <a:r>
              <a:rPr lang="en-US" altLang="zh-TW" sz="1400" b="1" dirty="0">
                <a:solidFill>
                  <a:srgbClr val="003399"/>
                </a:solidFill>
                <a:highlight>
                  <a:srgbClr val="FFFF00"/>
                </a:highlight>
                <a:latin typeface="Tahoma" panose="020B0604030504040204" pitchFamily="34" charset="0"/>
                <a:ea typeface="新細明體" panose="02020500000000000000" pitchFamily="18" charset="-120"/>
              </a:rPr>
              <a:t>(</a:t>
            </a:r>
            <a:r>
              <a:rPr lang="zh-TW" altLang="en-US" sz="1400" b="1" dirty="0">
                <a:solidFill>
                  <a:srgbClr val="003399"/>
                </a:solidFill>
                <a:highlight>
                  <a:srgbClr val="FFFF00"/>
                </a:highlight>
                <a:latin typeface="Tahoma" panose="020B0604030504040204" pitchFamily="34" charset="0"/>
                <a:ea typeface="新細明體" panose="02020500000000000000" pitchFamily="18" charset="-120"/>
              </a:rPr>
              <a:t>注</a:t>
            </a:r>
            <a:r>
              <a:rPr lang="en-US" altLang="zh-TW" sz="1400" b="1" dirty="0">
                <a:solidFill>
                  <a:srgbClr val="003399"/>
                </a:solidFill>
                <a:highlight>
                  <a:srgbClr val="FFFF00"/>
                </a:highlight>
                <a:latin typeface="Tahoma" panose="020B0604030504040204" pitchFamily="34" charset="0"/>
                <a:ea typeface="新細明體" panose="02020500000000000000" pitchFamily="18" charset="-120"/>
              </a:rPr>
              <a:t>1)</a:t>
            </a:r>
            <a:r>
              <a:rPr lang="zh-TW" altLang="en-US" sz="1600" b="1" dirty="0">
                <a:solidFill>
                  <a:srgbClr val="003399"/>
                </a:solidFill>
                <a:latin typeface="Tahoma" panose="020B0604030504040204" pitchFamily="34" charset="0"/>
                <a:ea typeface="新細明體" panose="02020500000000000000" pitchFamily="18" charset="-120"/>
              </a:rPr>
              <a:t>的重要性。</a:t>
            </a:r>
            <a:endParaRPr lang="en-US" altLang="zh-TW" sz="1600" b="1" dirty="0">
              <a:solidFill>
                <a:srgbClr val="003399"/>
              </a:solidFill>
              <a:latin typeface="Tahoma" panose="020B0604030504040204" pitchFamily="34" charset="0"/>
              <a:ea typeface="新細明體" panose="02020500000000000000" pitchFamily="18" charset="-120"/>
            </a:endParaRPr>
          </a:p>
          <a:p>
            <a:endParaRPr lang="en-US" altLang="zh-TW" sz="1600" b="1" dirty="0">
              <a:solidFill>
                <a:srgbClr val="003399"/>
              </a:solidFill>
              <a:latin typeface="Tahoma" panose="020B0604030504040204" pitchFamily="34" charset="0"/>
              <a:ea typeface="新細明體" panose="02020500000000000000" pitchFamily="18" charset="-120"/>
            </a:endParaRPr>
          </a:p>
          <a:p>
            <a:r>
              <a:rPr lang="zh-TW" altLang="en-US" sz="16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先進封裝</a:t>
            </a:r>
            <a:r>
              <a:rPr lang="zh-TW" altLang="en-US" sz="1600" b="1" dirty="0">
                <a:solidFill>
                  <a:srgbClr val="003399"/>
                </a:solidFill>
                <a:latin typeface="Tahoma" panose="020B0604030504040204" pitchFamily="34" charset="0"/>
                <a:ea typeface="新細明體" panose="02020500000000000000" pitchFamily="18" charset="-120"/>
              </a:rPr>
              <a:t>可以區分為</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同質晶片封裝</a:t>
            </a:r>
            <a:r>
              <a:rPr lang="zh-TW" altLang="en-US" sz="1600" b="1" dirty="0">
                <a:solidFill>
                  <a:srgbClr val="003399"/>
                </a:solidFill>
                <a:latin typeface="Tahoma" panose="020B0604030504040204" pitchFamily="34" charset="0"/>
                <a:ea typeface="新細明體" panose="02020500000000000000" pitchFamily="18" charset="-120"/>
              </a:rPr>
              <a:t>及</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異質</a:t>
            </a:r>
            <a:r>
              <a:rPr lang="zh-TW" altLang="en-US" sz="1600" b="1" dirty="0">
                <a:solidFill>
                  <a:srgbClr val="003399"/>
                </a:solidFill>
                <a:latin typeface="Tahoma" panose="020B0604030504040204" pitchFamily="34" charset="0"/>
                <a:ea typeface="新細明體" panose="02020500000000000000" pitchFamily="18" charset="-120"/>
              </a:rPr>
              <a:t>晶片封裝。半導體業界稱</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小晶片封裝</a:t>
            </a:r>
            <a:r>
              <a:rPr lang="zh-TW" altLang="en-US" sz="1600" b="1" dirty="0">
                <a:solidFill>
                  <a:srgbClr val="003399"/>
                </a:solidFill>
                <a:latin typeface="Tahoma" panose="020B0604030504040204" pitchFamily="34" charset="0"/>
                <a:ea typeface="新細明體" panose="02020500000000000000" pitchFamily="18" charset="-120"/>
              </a:rPr>
              <a:t>是</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延伸摩爾定律的重要技術，指的就是將不同製程晶片，向上堆疊</a:t>
            </a:r>
            <a:r>
              <a:rPr lang="zh-TW" altLang="en-US" sz="1600" b="1" dirty="0">
                <a:solidFill>
                  <a:srgbClr val="003399"/>
                </a:solidFill>
                <a:latin typeface="Tahoma" panose="020B0604030504040204" pitchFamily="34" charset="0"/>
                <a:ea typeface="新細明體" panose="02020500000000000000" pitchFamily="18" charset="-120"/>
              </a:rPr>
              <a:t>，為了達到更</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高速傳輸效能、降低訊號傳輸造成的能量損耗</a:t>
            </a:r>
            <a:r>
              <a:rPr lang="zh-TW" altLang="en-US" sz="1600" b="1" dirty="0">
                <a:solidFill>
                  <a:srgbClr val="003399"/>
                </a:solidFill>
                <a:latin typeface="Tahoma" panose="020B0604030504040204" pitchFamily="34" charset="0"/>
                <a:ea typeface="新細明體" panose="02020500000000000000" pitchFamily="18" charset="-120"/>
              </a:rPr>
              <a:t>，以及兼顧可承擔成本，因而後來就有了</a:t>
            </a:r>
            <a:r>
              <a:rPr lang="en-US" altLang="zh-TW" sz="1600" b="1" dirty="0">
                <a:solidFill>
                  <a:srgbClr val="003399"/>
                </a:solidFill>
                <a:latin typeface="Tahoma" panose="020B0604030504040204" pitchFamily="34" charset="0"/>
                <a:ea typeface="新細明體" panose="02020500000000000000" pitchFamily="18" charset="-120"/>
              </a:rPr>
              <a:t>2.5D</a:t>
            </a:r>
            <a:r>
              <a:rPr lang="zh-TW" altLang="en-US" sz="1600" b="1" dirty="0">
                <a:solidFill>
                  <a:srgbClr val="003399"/>
                </a:solidFill>
                <a:latin typeface="Tahoma" panose="020B0604030504040204" pitchFamily="34" charset="0"/>
                <a:ea typeface="新細明體" panose="02020500000000000000" pitchFamily="18" charset="-120"/>
              </a:rPr>
              <a:t>及</a:t>
            </a:r>
            <a:r>
              <a:rPr lang="en-US" altLang="zh-TW" sz="1600" b="1" dirty="0">
                <a:solidFill>
                  <a:srgbClr val="003399"/>
                </a:solidFill>
                <a:latin typeface="Tahoma" panose="020B0604030504040204" pitchFamily="34" charset="0"/>
                <a:ea typeface="新細明體" panose="02020500000000000000" pitchFamily="18" charset="-120"/>
              </a:rPr>
              <a:t>3D IC</a:t>
            </a:r>
            <a:r>
              <a:rPr lang="zh-TW" altLang="en-US" sz="1600" b="1" dirty="0">
                <a:solidFill>
                  <a:srgbClr val="003399"/>
                </a:solidFill>
                <a:latin typeface="Tahoma" panose="020B0604030504040204" pitchFamily="34" charset="0"/>
                <a:ea typeface="新細明體" panose="02020500000000000000" pitchFamily="18" charset="-120"/>
              </a:rPr>
              <a:t>發展。</a:t>
            </a:r>
          </a:p>
          <a:p>
            <a:endParaRPr lang="zh-TW" altLang="en-US" sz="1600" b="1" dirty="0">
              <a:solidFill>
                <a:srgbClr val="003399"/>
              </a:solidFill>
              <a:latin typeface="Tahoma" panose="020B0604030504040204" pitchFamily="34" charset="0"/>
              <a:ea typeface="新細明體" panose="02020500000000000000" pitchFamily="18" charset="-120"/>
            </a:endParaRPr>
          </a:p>
          <a:p>
            <a:r>
              <a:rPr lang="zh-TW" altLang="en-US" sz="1600" b="1" dirty="0">
                <a:solidFill>
                  <a:srgbClr val="003399"/>
                </a:solidFill>
                <a:latin typeface="Tahoma" panose="020B0604030504040204" pitchFamily="34" charset="0"/>
                <a:ea typeface="新細明體" panose="02020500000000000000" pitchFamily="18" charset="-120"/>
              </a:rPr>
              <a:t>因此，</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小晶片封裝有點類似玩樂高玩具，各家可憑其技術創新，發展不同的先進封裝平台</a:t>
            </a:r>
            <a:r>
              <a:rPr lang="zh-TW" altLang="en-US" sz="1600" b="1" dirty="0">
                <a:solidFill>
                  <a:srgbClr val="003399"/>
                </a:solidFill>
                <a:latin typeface="Tahoma" panose="020B0604030504040204" pitchFamily="34" charset="0"/>
                <a:ea typeface="新細明體" panose="02020500000000000000" pitchFamily="18" charset="-120"/>
              </a:rPr>
              <a:t>。</a:t>
            </a:r>
            <a:endParaRPr lang="en-US" altLang="zh-TW" sz="1600" b="1" dirty="0">
              <a:solidFill>
                <a:srgbClr val="003399"/>
              </a:solidFill>
              <a:latin typeface="Tahoma" panose="020B0604030504040204" pitchFamily="34" charset="0"/>
              <a:ea typeface="新細明體" panose="02020500000000000000" pitchFamily="18" charset="-120"/>
            </a:endParaRPr>
          </a:p>
          <a:p>
            <a:endParaRPr lang="en-US" altLang="zh-TW" sz="1600" b="1" dirty="0">
              <a:solidFill>
                <a:srgbClr val="003399"/>
              </a:solidFill>
              <a:highlight>
                <a:srgbClr val="FFFF00"/>
              </a:highlight>
              <a:latin typeface="Tahoma" panose="020B0604030504040204" pitchFamily="34" charset="0"/>
              <a:ea typeface="新細明體" panose="02020500000000000000" pitchFamily="18" charset="-120"/>
            </a:endParaRPr>
          </a:p>
          <a:p>
            <a:r>
              <a:rPr lang="zh-TW" altLang="en-US" sz="1400" b="1" dirty="0">
                <a:solidFill>
                  <a:srgbClr val="003399"/>
                </a:solidFill>
                <a:highlight>
                  <a:srgbClr val="FFFF00"/>
                </a:highlight>
                <a:latin typeface="Tahoma" panose="020B0604030504040204" pitchFamily="34" charset="0"/>
                <a:ea typeface="新細明體" panose="02020500000000000000" pitchFamily="18" charset="-120"/>
              </a:rPr>
              <a:t>注</a:t>
            </a:r>
            <a:r>
              <a:rPr lang="en-US" altLang="zh-TW" sz="1400" b="1" dirty="0">
                <a:solidFill>
                  <a:srgbClr val="003399"/>
                </a:solidFill>
                <a:highlight>
                  <a:srgbClr val="FFFF00"/>
                </a:highlight>
                <a:latin typeface="Tahoma" panose="020B0604030504040204" pitchFamily="34" charset="0"/>
                <a:ea typeface="新細明體" panose="02020500000000000000" pitchFamily="18" charset="-120"/>
              </a:rPr>
              <a:t>1 :</a:t>
            </a:r>
            <a:r>
              <a:rPr lang="zh-TW" altLang="en-US" sz="1500" b="1" dirty="0">
                <a:solidFill>
                  <a:srgbClr val="003399"/>
                </a:solidFill>
                <a:latin typeface="Tahoma" panose="020B0604030504040204" pitchFamily="34" charset="0"/>
                <a:ea typeface="新細明體" panose="02020500000000000000" pitchFamily="18" charset="-120"/>
              </a:rPr>
              <a:t>「</a:t>
            </a:r>
            <a:r>
              <a:rPr lang="en-US" altLang="zh-TW" sz="1500" b="1" dirty="0" err="1">
                <a:solidFill>
                  <a:srgbClr val="003399"/>
                </a:solidFill>
                <a:latin typeface="Tahoma" panose="020B0604030504040204" pitchFamily="34" charset="0"/>
                <a:ea typeface="新細明體" panose="02020500000000000000" pitchFamily="18" charset="-120"/>
              </a:rPr>
              <a:t>CoW</a:t>
            </a:r>
            <a:r>
              <a:rPr lang="en-US" altLang="zh-TW" sz="1500" b="1" dirty="0" err="1">
                <a:solidFill>
                  <a:srgbClr val="003399"/>
                </a:solidFill>
                <a:highlight>
                  <a:srgbClr val="FFFF00"/>
                </a:highlight>
                <a:latin typeface="Tahoma" panose="020B0604030504040204" pitchFamily="34" charset="0"/>
                <a:ea typeface="新細明體" panose="02020500000000000000" pitchFamily="18" charset="-120"/>
              </a:rPr>
              <a:t>oS</a:t>
            </a:r>
            <a:r>
              <a:rPr lang="zh-TW" altLang="en-US" sz="1500" b="1" dirty="0">
                <a:solidFill>
                  <a:srgbClr val="003399"/>
                </a:solidFill>
                <a:latin typeface="Tahoma" panose="020B0604030504040204" pitchFamily="34" charset="0"/>
                <a:ea typeface="新細明體" panose="02020500000000000000" pitchFamily="18" charset="-120"/>
              </a:rPr>
              <a:t>（</a:t>
            </a:r>
            <a:r>
              <a:rPr lang="en-US" altLang="zh-TW" sz="1500" b="1" dirty="0">
                <a:solidFill>
                  <a:srgbClr val="003399"/>
                </a:solidFill>
                <a:latin typeface="Tahoma" panose="020B0604030504040204" pitchFamily="34" charset="0"/>
                <a:ea typeface="新細明體" panose="02020500000000000000" pitchFamily="18" charset="-120"/>
              </a:rPr>
              <a:t>Chip-on-Wafer-on-Substrate</a:t>
            </a:r>
            <a:r>
              <a:rPr lang="zh-TW" altLang="en-US" sz="1500" b="1" dirty="0">
                <a:solidFill>
                  <a:srgbClr val="003399"/>
                </a:solidFill>
                <a:latin typeface="Tahoma" panose="020B0604030504040204" pitchFamily="34" charset="0"/>
                <a:ea typeface="新細明體" panose="02020500000000000000" pitchFamily="18" charset="-120"/>
              </a:rPr>
              <a:t>）」</a:t>
            </a:r>
            <a:r>
              <a:rPr lang="en-US" altLang="zh-TW" sz="1500" b="1" dirty="0">
                <a:solidFill>
                  <a:srgbClr val="003399"/>
                </a:solidFill>
                <a:latin typeface="Tahoma" panose="020B0604030504040204" pitchFamily="34" charset="0"/>
                <a:ea typeface="新細明體" panose="02020500000000000000" pitchFamily="18" charset="-120"/>
              </a:rPr>
              <a:t>;</a:t>
            </a:r>
            <a:r>
              <a:rPr lang="zh-TW" altLang="en-US" sz="1500" b="1" dirty="0">
                <a:solidFill>
                  <a:srgbClr val="003399"/>
                </a:solidFill>
                <a:latin typeface="Tahoma" panose="020B0604030504040204" pitchFamily="34" charset="0"/>
                <a:ea typeface="新細明體" panose="02020500000000000000" pitchFamily="18" charset="-120"/>
              </a:rPr>
              <a:t> </a:t>
            </a:r>
            <a:r>
              <a:rPr lang="en-US" altLang="zh-TW" sz="1500" b="1" dirty="0" err="1">
                <a:solidFill>
                  <a:srgbClr val="003399"/>
                </a:solidFill>
                <a:latin typeface="Tahoma" panose="020B0604030504040204" pitchFamily="34" charset="0"/>
                <a:ea typeface="新細明體" panose="02020500000000000000" pitchFamily="18" charset="-120"/>
              </a:rPr>
              <a:t>CoWoS</a:t>
            </a:r>
            <a:r>
              <a:rPr lang="en-US" altLang="zh-TW" sz="1500" b="1" dirty="0">
                <a:solidFill>
                  <a:srgbClr val="003399"/>
                </a:solidFill>
                <a:latin typeface="Tahoma" panose="020B0604030504040204" pitchFamily="34" charset="0"/>
                <a:ea typeface="新細明體" panose="02020500000000000000" pitchFamily="18" charset="-120"/>
              </a:rPr>
              <a:t> </a:t>
            </a:r>
            <a:r>
              <a:rPr lang="zh-TW" altLang="en-US" sz="1500" b="1" dirty="0">
                <a:solidFill>
                  <a:srgbClr val="003399"/>
                </a:solidFill>
                <a:latin typeface="Tahoma" panose="020B0604030504040204" pitchFamily="34" charset="0"/>
                <a:ea typeface="新細明體" panose="02020500000000000000" pitchFamily="18" charset="-120"/>
              </a:rPr>
              <a:t>是一種 </a:t>
            </a:r>
            <a:r>
              <a:rPr lang="en-US" altLang="zh-TW" sz="1500" b="1" dirty="0">
                <a:solidFill>
                  <a:srgbClr val="003399"/>
                </a:solidFill>
                <a:highlight>
                  <a:srgbClr val="FFFF00"/>
                </a:highlight>
                <a:latin typeface="Tahoma" panose="020B0604030504040204" pitchFamily="34" charset="0"/>
                <a:ea typeface="新細明體" panose="02020500000000000000" pitchFamily="18" charset="-120"/>
              </a:rPr>
              <a:t>2.5D</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a:t>
            </a:r>
            <a:r>
              <a:rPr lang="en-US" altLang="zh-TW" sz="1500" b="1" dirty="0">
                <a:solidFill>
                  <a:srgbClr val="003399"/>
                </a:solidFill>
                <a:highlight>
                  <a:srgbClr val="FFFF00"/>
                </a:highlight>
                <a:latin typeface="Tahoma" panose="020B0604030504040204" pitchFamily="34" charset="0"/>
                <a:ea typeface="新細明體" panose="02020500000000000000" pitchFamily="18" charset="-120"/>
              </a:rPr>
              <a:t>3D </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的封裝技術</a:t>
            </a:r>
            <a:r>
              <a:rPr lang="zh-TW" altLang="en-US" sz="1500" b="1" dirty="0">
                <a:solidFill>
                  <a:srgbClr val="003399"/>
                </a:solidFill>
                <a:latin typeface="Tahoma" panose="020B0604030504040204" pitchFamily="34" charset="0"/>
                <a:ea typeface="新細明體" panose="02020500000000000000" pitchFamily="18" charset="-120"/>
              </a:rPr>
              <a:t>，可以分成「</a:t>
            </a:r>
            <a:r>
              <a:rPr lang="en-US" altLang="zh-TW" sz="1500" b="1" dirty="0" err="1">
                <a:solidFill>
                  <a:srgbClr val="003399"/>
                </a:solidFill>
                <a:latin typeface="Tahoma" panose="020B0604030504040204" pitchFamily="34" charset="0"/>
                <a:ea typeface="新細明體" panose="02020500000000000000" pitchFamily="18" charset="-120"/>
              </a:rPr>
              <a:t>CoW</a:t>
            </a:r>
            <a:r>
              <a:rPr lang="zh-TW" altLang="en-US" sz="1500" b="1" dirty="0">
                <a:solidFill>
                  <a:srgbClr val="003399"/>
                </a:solidFill>
                <a:latin typeface="Tahoma" panose="020B0604030504040204" pitchFamily="34" charset="0"/>
                <a:ea typeface="新細明體" panose="02020500000000000000" pitchFamily="18" charset="-120"/>
              </a:rPr>
              <a:t>」和「</a:t>
            </a:r>
            <a:r>
              <a:rPr lang="en-US" altLang="zh-TW" sz="1500" b="1" dirty="0" err="1">
                <a:solidFill>
                  <a:srgbClr val="003399"/>
                </a:solidFill>
                <a:latin typeface="Tahoma" panose="020B0604030504040204" pitchFamily="34" charset="0"/>
                <a:ea typeface="新細明體" panose="02020500000000000000" pitchFamily="18" charset="-120"/>
              </a:rPr>
              <a:t>WoS</a:t>
            </a:r>
            <a:r>
              <a:rPr lang="zh-TW" altLang="en-US" sz="1500" b="1" dirty="0">
                <a:solidFill>
                  <a:srgbClr val="003399"/>
                </a:solidFill>
                <a:latin typeface="Tahoma" panose="020B0604030504040204" pitchFamily="34" charset="0"/>
                <a:ea typeface="新細明體" panose="02020500000000000000" pitchFamily="18" charset="-120"/>
              </a:rPr>
              <a:t>」來看。  </a:t>
            </a:r>
            <a:endParaRPr lang="en-US" altLang="zh-TW" sz="1500" b="1" dirty="0">
              <a:solidFill>
                <a:srgbClr val="003399"/>
              </a:solidFill>
              <a:latin typeface="Tahoma" panose="020B0604030504040204" pitchFamily="34" charset="0"/>
              <a:ea typeface="新細明體" panose="02020500000000000000" pitchFamily="18" charset="-120"/>
            </a:endParaRPr>
          </a:p>
          <a:p>
            <a:r>
              <a:rPr lang="zh-TW" altLang="en-US" sz="1500" b="1" dirty="0">
                <a:solidFill>
                  <a:srgbClr val="003399"/>
                </a:solidFill>
                <a:latin typeface="Tahoma" panose="020B0604030504040204" pitchFamily="34" charset="0"/>
                <a:ea typeface="新細明體" panose="02020500000000000000" pitchFamily="18" charset="-120"/>
              </a:rPr>
              <a:t>        「</a:t>
            </a:r>
            <a:r>
              <a:rPr lang="en-US" altLang="zh-TW" sz="1500" b="1" dirty="0" err="1">
                <a:solidFill>
                  <a:srgbClr val="003399"/>
                </a:solidFill>
                <a:latin typeface="Tahoma" panose="020B0604030504040204" pitchFamily="34" charset="0"/>
                <a:ea typeface="新細明體" panose="02020500000000000000" pitchFamily="18" charset="-120"/>
              </a:rPr>
              <a:t>CoW</a:t>
            </a:r>
            <a:r>
              <a:rPr lang="zh-TW" altLang="en-US" sz="1500" b="1" dirty="0">
                <a:solidFill>
                  <a:srgbClr val="003399"/>
                </a:solidFill>
                <a:latin typeface="Tahoma" panose="020B0604030504040204" pitchFamily="34" charset="0"/>
                <a:ea typeface="新細明體" panose="02020500000000000000" pitchFamily="18" charset="-120"/>
              </a:rPr>
              <a:t>（</a:t>
            </a:r>
            <a:r>
              <a:rPr lang="en-US" altLang="zh-TW" sz="1500" b="1" dirty="0">
                <a:solidFill>
                  <a:srgbClr val="003399"/>
                </a:solidFill>
                <a:latin typeface="Tahoma" panose="020B0604030504040204" pitchFamily="34" charset="0"/>
                <a:ea typeface="新細明體" panose="02020500000000000000" pitchFamily="18" charset="-120"/>
              </a:rPr>
              <a:t>Chip-on-Wafer</a:t>
            </a:r>
            <a:r>
              <a:rPr lang="zh-TW" altLang="en-US" sz="1500" b="1" dirty="0">
                <a:solidFill>
                  <a:srgbClr val="003399"/>
                </a:solidFill>
                <a:latin typeface="Tahoma" panose="020B0604030504040204" pitchFamily="34" charset="0"/>
                <a:ea typeface="新細明體" panose="02020500000000000000" pitchFamily="18" charset="-120"/>
              </a:rPr>
              <a:t>）」是晶片堆疊；「</a:t>
            </a:r>
            <a:r>
              <a:rPr lang="en-US" altLang="zh-TW" sz="1500" b="1" dirty="0" err="1">
                <a:solidFill>
                  <a:srgbClr val="003399"/>
                </a:solidFill>
                <a:latin typeface="Tahoma" panose="020B0604030504040204" pitchFamily="34" charset="0"/>
                <a:ea typeface="新細明體" panose="02020500000000000000" pitchFamily="18" charset="-120"/>
              </a:rPr>
              <a:t>WoS</a:t>
            </a:r>
            <a:r>
              <a:rPr lang="zh-TW" altLang="en-US" sz="1500" b="1" dirty="0">
                <a:solidFill>
                  <a:srgbClr val="003399"/>
                </a:solidFill>
                <a:latin typeface="Tahoma" panose="020B0604030504040204" pitchFamily="34" charset="0"/>
                <a:ea typeface="新細明體" panose="02020500000000000000" pitchFamily="18" charset="-120"/>
              </a:rPr>
              <a:t>（</a:t>
            </a:r>
            <a:r>
              <a:rPr lang="en-US" altLang="zh-TW" sz="1500" b="1" dirty="0">
                <a:solidFill>
                  <a:srgbClr val="003399"/>
                </a:solidFill>
                <a:latin typeface="Tahoma" panose="020B0604030504040204" pitchFamily="34" charset="0"/>
                <a:ea typeface="新細明體" panose="02020500000000000000" pitchFamily="18" charset="-120"/>
              </a:rPr>
              <a:t>Wafer-on-Substrate</a:t>
            </a:r>
            <a:r>
              <a:rPr lang="zh-TW" altLang="en-US" sz="1500" b="1" dirty="0">
                <a:solidFill>
                  <a:srgbClr val="003399"/>
                </a:solidFill>
                <a:latin typeface="Tahoma" panose="020B0604030504040204" pitchFamily="34" charset="0"/>
                <a:ea typeface="新細明體" panose="02020500000000000000" pitchFamily="18" charset="-120"/>
              </a:rPr>
              <a:t>）」則是將晶片堆疊在基板上。</a:t>
            </a:r>
            <a:r>
              <a:rPr lang="en-US" altLang="zh-TW" sz="1500" b="1" dirty="0" err="1">
                <a:solidFill>
                  <a:srgbClr val="003399"/>
                </a:solidFill>
                <a:latin typeface="Tahoma" panose="020B0604030504040204" pitchFamily="34" charset="0"/>
                <a:ea typeface="新細明體" panose="02020500000000000000" pitchFamily="18" charset="-120"/>
              </a:rPr>
              <a:t>CoWoS</a:t>
            </a:r>
            <a:r>
              <a:rPr lang="en-US" altLang="zh-TW" sz="1500" b="1" dirty="0">
                <a:solidFill>
                  <a:srgbClr val="003399"/>
                </a:solidFill>
                <a:latin typeface="Tahoma" panose="020B0604030504040204" pitchFamily="34" charset="0"/>
                <a:ea typeface="新細明體" panose="02020500000000000000" pitchFamily="18" charset="-120"/>
              </a:rPr>
              <a:t> </a:t>
            </a:r>
            <a:r>
              <a:rPr lang="zh-TW" altLang="en-US" sz="1500" b="1" dirty="0">
                <a:solidFill>
                  <a:srgbClr val="003399"/>
                </a:solidFill>
                <a:latin typeface="Tahoma" panose="020B0604030504040204" pitchFamily="34" charset="0"/>
                <a:ea typeface="新細明體" panose="02020500000000000000" pitchFamily="18" charset="-120"/>
              </a:rPr>
              <a:t>就是把晶片</a:t>
            </a:r>
            <a:endParaRPr lang="en-US" altLang="zh-TW" sz="1500" b="1" dirty="0">
              <a:solidFill>
                <a:srgbClr val="003399"/>
              </a:solidFill>
              <a:latin typeface="Tahoma" panose="020B0604030504040204" pitchFamily="34" charset="0"/>
              <a:ea typeface="新細明體" panose="02020500000000000000" pitchFamily="18" charset="-120"/>
            </a:endParaRPr>
          </a:p>
          <a:p>
            <a:r>
              <a:rPr lang="zh-TW" altLang="en-US" sz="1500" b="1" dirty="0">
                <a:solidFill>
                  <a:srgbClr val="003399"/>
                </a:solidFill>
                <a:latin typeface="Tahoma" panose="020B0604030504040204" pitchFamily="34" charset="0"/>
                <a:ea typeface="新細明體" panose="02020500000000000000" pitchFamily="18" charset="-120"/>
              </a:rPr>
              <a:t>        堆疊起來，再封裝於基板上，最終形成 </a:t>
            </a:r>
            <a:r>
              <a:rPr lang="en-US" altLang="zh-TW" sz="1500" b="1" dirty="0">
                <a:solidFill>
                  <a:srgbClr val="003399"/>
                </a:solidFill>
                <a:latin typeface="Tahoma" panose="020B0604030504040204" pitchFamily="34" charset="0"/>
                <a:ea typeface="新細明體" panose="02020500000000000000" pitchFamily="18" charset="-120"/>
              </a:rPr>
              <a:t>2.5D</a:t>
            </a:r>
            <a:r>
              <a:rPr lang="zh-TW" altLang="en-US" sz="1500" b="1" dirty="0">
                <a:solidFill>
                  <a:srgbClr val="003399"/>
                </a:solidFill>
                <a:latin typeface="Tahoma" panose="020B0604030504040204" pitchFamily="34" charset="0"/>
                <a:ea typeface="新細明體" panose="02020500000000000000" pitchFamily="18" charset="-120"/>
              </a:rPr>
              <a:t>、</a:t>
            </a:r>
            <a:r>
              <a:rPr lang="en-US" altLang="zh-TW" sz="1500" b="1" dirty="0">
                <a:solidFill>
                  <a:srgbClr val="003399"/>
                </a:solidFill>
                <a:latin typeface="Tahoma" panose="020B0604030504040204" pitchFamily="34" charset="0"/>
                <a:ea typeface="新細明體" panose="02020500000000000000" pitchFamily="18" charset="-120"/>
              </a:rPr>
              <a:t>3D </a:t>
            </a:r>
            <a:r>
              <a:rPr lang="zh-TW" altLang="en-US" sz="1500" b="1" dirty="0">
                <a:solidFill>
                  <a:srgbClr val="003399"/>
                </a:solidFill>
                <a:latin typeface="Tahoma" panose="020B0604030504040204" pitchFamily="34" charset="0"/>
                <a:ea typeface="新細明體" panose="02020500000000000000" pitchFamily="18" charset="-120"/>
              </a:rPr>
              <a:t>的型態，</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可以減少晶片的空間，同時還減少功耗和成本</a:t>
            </a:r>
            <a:r>
              <a:rPr lang="zh-TW" altLang="en-US" sz="1500" b="1" dirty="0">
                <a:solidFill>
                  <a:srgbClr val="003399"/>
                </a:solidFill>
                <a:latin typeface="Tahoma" panose="020B0604030504040204" pitchFamily="34" charset="0"/>
                <a:ea typeface="新細明體" panose="02020500000000000000" pitchFamily="18" charset="-120"/>
              </a:rPr>
              <a:t>。</a:t>
            </a:r>
          </a:p>
        </p:txBody>
      </p:sp>
      <p:sp>
        <p:nvSpPr>
          <p:cNvPr id="4" name="文字方塊 180">
            <a:extLst>
              <a:ext uri="{FF2B5EF4-FFF2-40B4-BE49-F238E27FC236}">
                <a16:creationId xmlns:a16="http://schemas.microsoft.com/office/drawing/2014/main" id="{E8FFD2CF-12E2-E9EB-5BFD-000B58E51870}"/>
              </a:ext>
            </a:extLst>
          </p:cNvPr>
          <p:cNvSpPr txBox="1">
            <a:spLocks noChangeArrowheads="1"/>
          </p:cNvSpPr>
          <p:nvPr/>
        </p:nvSpPr>
        <p:spPr bwMode="auto">
          <a:xfrm>
            <a:off x="498105" y="119301"/>
            <a:ext cx="107784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2000" b="1" dirty="0">
                <a:solidFill>
                  <a:schemeClr val="bg1"/>
                </a:solidFill>
                <a:latin typeface="Tahoma" panose="020B0604030504040204" pitchFamily="34" charset="0"/>
                <a:ea typeface="新細明體" panose="02020500000000000000" pitchFamily="18" charset="-120"/>
              </a:rPr>
              <a:t>電子商務的相關理論 </a:t>
            </a:r>
            <a:r>
              <a:rPr lang="en-US" altLang="zh-TW" sz="2000" b="1" dirty="0">
                <a:solidFill>
                  <a:schemeClr val="bg1"/>
                </a:solidFill>
                <a:latin typeface="Tahoma" panose="020B0604030504040204" pitchFamily="34" charset="0"/>
                <a:ea typeface="新細明體" panose="02020500000000000000" pitchFamily="18" charset="-120"/>
              </a:rPr>
              <a:t>(I) </a:t>
            </a:r>
            <a:r>
              <a:rPr lang="zh-TW" altLang="en-US" sz="2000" b="1" dirty="0">
                <a:solidFill>
                  <a:schemeClr val="bg1"/>
                </a:solidFill>
                <a:latin typeface="Tahoma" panose="020B0604030504040204" pitchFamily="34" charset="0"/>
                <a:ea typeface="新細明體" panose="02020500000000000000" pitchFamily="18" charset="-120"/>
              </a:rPr>
              <a:t>：莫爾</a:t>
            </a:r>
            <a:r>
              <a:rPr lang="zh-TW" altLang="zh-TW" sz="2000" b="1" dirty="0">
                <a:solidFill>
                  <a:schemeClr val="bg1"/>
                </a:solidFill>
                <a:latin typeface="Tahoma" panose="020B0604030504040204" pitchFamily="34" charset="0"/>
                <a:ea typeface="新細明體" panose="02020500000000000000" pitchFamily="18" charset="-120"/>
              </a:rPr>
              <a:t>定律</a:t>
            </a:r>
            <a:r>
              <a:rPr lang="en-US" altLang="zh-TW" sz="20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Moore’s Law </a:t>
            </a:r>
          </a:p>
          <a:p>
            <a:pPr eaLnBrk="1" hangingPunct="1">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spTree>
    <p:extLst>
      <p:ext uri="{BB962C8B-B14F-4D97-AF65-F5344CB8AC3E}">
        <p14:creationId xmlns:p14="http://schemas.microsoft.com/office/powerpoint/2010/main" val="1272875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2">
            <a:extLst>
              <a:ext uri="{FF2B5EF4-FFF2-40B4-BE49-F238E27FC236}">
                <a16:creationId xmlns:a16="http://schemas.microsoft.com/office/drawing/2014/main" id="{0FB7CF56-87EB-4384-AF07-CD45689B8EEC}"/>
              </a:ext>
            </a:extLst>
          </p:cNvPr>
          <p:cNvSpPr txBox="1">
            <a:spLocks noChangeArrowheads="1"/>
          </p:cNvSpPr>
          <p:nvPr/>
        </p:nvSpPr>
        <p:spPr bwMode="auto">
          <a:xfrm>
            <a:off x="0" y="195924"/>
            <a:ext cx="12192000" cy="511962"/>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3" name="文字方塊 2">
            <a:extLst>
              <a:ext uri="{FF2B5EF4-FFF2-40B4-BE49-F238E27FC236}">
                <a16:creationId xmlns:a16="http://schemas.microsoft.com/office/drawing/2014/main" id="{7E8C3D1D-4B41-0412-1067-E73F2EC8D5B4}"/>
              </a:ext>
            </a:extLst>
          </p:cNvPr>
          <p:cNvSpPr txBox="1"/>
          <p:nvPr/>
        </p:nvSpPr>
        <p:spPr>
          <a:xfrm>
            <a:off x="543096" y="884933"/>
            <a:ext cx="11105807" cy="4708981"/>
          </a:xfrm>
          <a:prstGeom prst="rect">
            <a:avLst/>
          </a:prstGeom>
          <a:noFill/>
        </p:spPr>
        <p:txBody>
          <a:bodyPr wrap="square" rtlCol="0">
            <a:spAutoFit/>
          </a:bodyPr>
          <a:lstStyle/>
          <a:p>
            <a:r>
              <a:rPr lang="en-US" altLang="zh-TW" sz="1600" b="1" dirty="0">
                <a:solidFill>
                  <a:srgbClr val="003399"/>
                </a:solidFill>
                <a:latin typeface="Tahoma" panose="020B0604030504040204" pitchFamily="34" charset="0"/>
                <a:ea typeface="新細明體" panose="02020500000000000000" pitchFamily="18" charset="-120"/>
              </a:rPr>
              <a:t>(0903.23) </a:t>
            </a:r>
            <a:r>
              <a:rPr lang="zh-TW" altLang="en-US" sz="1600" b="1" dirty="0">
                <a:solidFill>
                  <a:srgbClr val="003399"/>
                </a:solidFill>
                <a:latin typeface="Tahoma" panose="020B0604030504040204" pitchFamily="34" charset="0"/>
                <a:ea typeface="新細明體" panose="02020500000000000000" pitchFamily="18" charset="-120"/>
              </a:rPr>
              <a:t>小晶片封裝 超越</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摩爾定律</a:t>
            </a:r>
            <a:r>
              <a:rPr lang="zh-TW" altLang="en-US" sz="1600" b="1" dirty="0">
                <a:solidFill>
                  <a:srgbClr val="003399"/>
                </a:solidFill>
                <a:latin typeface="Tahoma" panose="020B0604030504040204" pitchFamily="34" charset="0"/>
                <a:ea typeface="新細明體" panose="02020500000000000000" pitchFamily="18" charset="-120"/>
              </a:rPr>
              <a:t>的關鍵</a:t>
            </a:r>
            <a:endParaRPr lang="en-US" altLang="zh-TW" sz="1600" b="1" dirty="0">
              <a:solidFill>
                <a:srgbClr val="003399"/>
              </a:solidFill>
              <a:latin typeface="Tahoma" panose="020B0604030504040204" pitchFamily="34" charset="0"/>
              <a:ea typeface="新細明體" panose="02020500000000000000" pitchFamily="18" charset="-120"/>
            </a:endParaRPr>
          </a:p>
          <a:p>
            <a:endParaRPr lang="en-US" altLang="zh-TW" sz="1200" dirty="0">
              <a:solidFill>
                <a:srgbClr val="003399"/>
              </a:solidFill>
              <a:latin typeface="Tahoma" panose="020B0604030504040204" pitchFamily="34" charset="0"/>
              <a:ea typeface="新細明體" panose="02020500000000000000" pitchFamily="18" charset="-120"/>
            </a:endParaRPr>
          </a:p>
          <a:p>
            <a:endParaRPr lang="en-US" altLang="zh-TW" sz="1200" b="1" dirty="0">
              <a:solidFill>
                <a:srgbClr val="003399"/>
              </a:solidFill>
              <a:highlight>
                <a:srgbClr val="FFFF00"/>
              </a:highlight>
              <a:latin typeface="Tahoma" panose="020B0604030504040204" pitchFamily="34" charset="0"/>
              <a:ea typeface="新細明體" panose="02020500000000000000" pitchFamily="18" charset="-120"/>
            </a:endParaRPr>
          </a:p>
          <a:p>
            <a:endParaRPr lang="en-US" altLang="zh-TW" sz="1200" b="1" dirty="0">
              <a:solidFill>
                <a:srgbClr val="003399"/>
              </a:solidFill>
              <a:highlight>
                <a:srgbClr val="FFFF00"/>
              </a:highlight>
              <a:latin typeface="Tahoma" panose="020B0604030504040204" pitchFamily="34" charset="0"/>
              <a:ea typeface="新細明體" panose="02020500000000000000" pitchFamily="18" charset="-120"/>
            </a:endParaRPr>
          </a:p>
          <a:p>
            <a:endParaRPr lang="en-US" altLang="zh-TW" sz="1200" b="1" dirty="0">
              <a:solidFill>
                <a:srgbClr val="003399"/>
              </a:solidFill>
              <a:highlight>
                <a:srgbClr val="FFFF00"/>
              </a:highlight>
              <a:latin typeface="Tahoma" panose="020B0604030504040204" pitchFamily="34" charset="0"/>
              <a:ea typeface="新細明體" panose="02020500000000000000" pitchFamily="18" charset="-120"/>
            </a:endParaRPr>
          </a:p>
          <a:p>
            <a:endParaRPr lang="en-US" altLang="zh-TW" sz="1200" b="1" dirty="0">
              <a:solidFill>
                <a:srgbClr val="003399"/>
              </a:solidFill>
              <a:highlight>
                <a:srgbClr val="FFFF00"/>
              </a:highlight>
              <a:latin typeface="Tahoma" panose="020B0604030504040204" pitchFamily="34" charset="0"/>
              <a:ea typeface="新細明體" panose="02020500000000000000" pitchFamily="18" charset="-120"/>
            </a:endParaRPr>
          </a:p>
          <a:p>
            <a:r>
              <a:rPr lang="en-US" altLang="zh-TW" sz="1200" b="1" dirty="0">
                <a:solidFill>
                  <a:srgbClr val="003399"/>
                </a:solidFill>
                <a:latin typeface="Tahoma" panose="020B0604030504040204" pitchFamily="34" charset="0"/>
                <a:ea typeface="新細明體" panose="02020500000000000000" pitchFamily="18" charset="-120"/>
              </a:rPr>
              <a:t>(0907.23</a:t>
            </a:r>
            <a:r>
              <a:rPr lang="en-US" altLang="zh-TW" sz="1400" b="1" dirty="0">
                <a:solidFill>
                  <a:srgbClr val="003399"/>
                </a:solidFill>
                <a:latin typeface="Tahoma" panose="020B0604030504040204" pitchFamily="34" charset="0"/>
                <a:ea typeface="新細明體" panose="02020500000000000000" pitchFamily="18" charset="-120"/>
              </a:rPr>
              <a:t>) </a:t>
            </a:r>
            <a:r>
              <a:rPr lang="zh-TW" altLang="zh-TW" sz="1400" b="1" dirty="0">
                <a:solidFill>
                  <a:srgbClr val="003399"/>
                </a:solidFill>
                <a:latin typeface="Tahoma" panose="020B0604030504040204" pitchFamily="34" charset="0"/>
                <a:ea typeface="新細明體" panose="02020500000000000000" pitchFamily="18" charset="-120"/>
              </a:rPr>
              <a:t>晶片荒 劉德音：產能</a:t>
            </a:r>
            <a:r>
              <a:rPr lang="en-US" altLang="zh-TW" sz="1400" b="1" dirty="0">
                <a:solidFill>
                  <a:srgbClr val="003399"/>
                </a:solidFill>
                <a:latin typeface="Tahoma" panose="020B0604030504040204" pitchFamily="34" charset="0"/>
                <a:ea typeface="新細明體" panose="02020500000000000000" pitchFamily="18" charset="-120"/>
              </a:rPr>
              <a:t>1</a:t>
            </a:r>
            <a:r>
              <a:rPr lang="zh-TW" altLang="zh-TW" sz="1400" b="1" dirty="0">
                <a:solidFill>
                  <a:srgbClr val="003399"/>
                </a:solidFill>
                <a:latin typeface="Tahoma" panose="020B0604030504040204" pitchFamily="34" charset="0"/>
                <a:ea typeface="新細明體" panose="02020500000000000000" pitchFamily="18" charset="-120"/>
              </a:rPr>
              <a:t>年半後趕上</a:t>
            </a:r>
            <a:endParaRPr lang="en-US" altLang="zh-TW" sz="1400" b="1" dirty="0">
              <a:solidFill>
                <a:srgbClr val="003399"/>
              </a:solidFill>
              <a:latin typeface="Tahoma" panose="020B0604030504040204" pitchFamily="34" charset="0"/>
              <a:ea typeface="新細明體" panose="02020500000000000000" pitchFamily="18" charset="-120"/>
            </a:endParaRPr>
          </a:p>
          <a:p>
            <a:endParaRPr lang="en-US" altLang="zh-TW" sz="1400" b="1" dirty="0">
              <a:solidFill>
                <a:srgbClr val="003399"/>
              </a:solidFill>
              <a:latin typeface="Tahoma" panose="020B0604030504040204" pitchFamily="34" charset="0"/>
              <a:ea typeface="新細明體" panose="02020500000000000000" pitchFamily="18" charset="-120"/>
            </a:endParaRPr>
          </a:p>
          <a:p>
            <a:endParaRPr lang="en-US" altLang="zh-TW" sz="1400" b="1" dirty="0">
              <a:solidFill>
                <a:srgbClr val="003399"/>
              </a:solidFill>
              <a:latin typeface="Tahoma" panose="020B0604030504040204" pitchFamily="34" charset="0"/>
              <a:ea typeface="新細明體" panose="02020500000000000000" pitchFamily="18" charset="-120"/>
            </a:endParaRPr>
          </a:p>
          <a:p>
            <a:endParaRPr lang="en-US" altLang="zh-TW" sz="1400" b="1" dirty="0">
              <a:solidFill>
                <a:srgbClr val="003399"/>
              </a:solidFill>
              <a:latin typeface="Tahoma" panose="020B0604030504040204" pitchFamily="34" charset="0"/>
              <a:ea typeface="新細明體" panose="02020500000000000000" pitchFamily="18" charset="-120"/>
            </a:endParaRPr>
          </a:p>
          <a:p>
            <a:endParaRPr lang="en-US" altLang="zh-TW" sz="1400" b="1" dirty="0">
              <a:solidFill>
                <a:srgbClr val="003399"/>
              </a:solidFill>
              <a:latin typeface="Tahoma" panose="020B0604030504040204" pitchFamily="34" charset="0"/>
              <a:ea typeface="新細明體" panose="02020500000000000000" pitchFamily="18" charset="-120"/>
            </a:endParaRPr>
          </a:p>
          <a:p>
            <a:endParaRPr lang="zh-TW" altLang="zh-TW" sz="1200" b="1" dirty="0">
              <a:solidFill>
                <a:srgbClr val="003399"/>
              </a:solidFill>
              <a:latin typeface="Tahoma" panose="020B0604030504040204" pitchFamily="34" charset="0"/>
              <a:ea typeface="新細明體" panose="02020500000000000000" pitchFamily="18" charset="-120"/>
            </a:endParaRPr>
          </a:p>
          <a:p>
            <a:r>
              <a:rPr lang="zh-TW" altLang="en-US" sz="1600" b="1" dirty="0">
                <a:solidFill>
                  <a:srgbClr val="003399"/>
                </a:solidFill>
                <a:latin typeface="Tahoma" panose="020B0604030504040204" pitchFamily="34" charset="0"/>
                <a:ea typeface="新細明體" panose="02020500000000000000" pitchFamily="18" charset="-120"/>
              </a:rPr>
              <a:t>      </a:t>
            </a:r>
            <a:r>
              <a:rPr lang="zh-TW" altLang="en-US" sz="1500" b="1" dirty="0">
                <a:solidFill>
                  <a:srgbClr val="003399"/>
                </a:solidFill>
                <a:latin typeface="Tahoma" panose="020B0604030504040204" pitchFamily="34" charset="0"/>
                <a:ea typeface="新細明體" panose="02020500000000000000" pitchFamily="18" charset="-120"/>
              </a:rPr>
              <a:t> </a:t>
            </a:r>
            <a:r>
              <a:rPr lang="zh-TW" altLang="zh-TW" sz="1500" b="1" dirty="0">
                <a:solidFill>
                  <a:srgbClr val="003399"/>
                </a:solidFill>
                <a:latin typeface="Tahoma" panose="020B0604030504040204" pitchFamily="34" charset="0"/>
                <a:ea typeface="新細明體" panose="02020500000000000000" pitchFamily="18" charset="-120"/>
              </a:rPr>
              <a:t>台積電董事長劉德音</a:t>
            </a:r>
            <a:r>
              <a:rPr lang="en-US" altLang="zh-TW" sz="1500" b="1" dirty="0">
                <a:solidFill>
                  <a:srgbClr val="003399"/>
                </a:solidFill>
                <a:latin typeface="Tahoma" panose="020B0604030504040204" pitchFamily="34" charset="0"/>
                <a:ea typeface="新細明體" panose="02020500000000000000" pitchFamily="18" charset="-120"/>
              </a:rPr>
              <a:t>(Mark)</a:t>
            </a:r>
            <a:r>
              <a:rPr lang="zh-TW" altLang="en-US" sz="1500" b="1" dirty="0">
                <a:solidFill>
                  <a:srgbClr val="003399"/>
                </a:solidFill>
                <a:latin typeface="Tahoma" panose="020B0604030504040204" pitchFamily="34" charset="0"/>
                <a:ea typeface="新細明體" panose="02020500000000000000" pitchFamily="18" charset="-120"/>
              </a:rPr>
              <a:t> </a:t>
            </a:r>
            <a:r>
              <a:rPr lang="zh-TW" altLang="zh-TW" sz="1500" b="1" dirty="0">
                <a:solidFill>
                  <a:srgbClr val="003399"/>
                </a:solidFill>
                <a:latin typeface="Tahoma" panose="020B0604030504040204" pitchFamily="34" charset="0"/>
                <a:ea typeface="新細明體" panose="02020500000000000000" pitchFamily="18" charset="-120"/>
              </a:rPr>
              <a:t>昨天表示，</a:t>
            </a:r>
            <a:r>
              <a:rPr lang="zh-TW" altLang="zh-TW" sz="1500" b="1" dirty="0">
                <a:solidFill>
                  <a:srgbClr val="003399"/>
                </a:solidFill>
                <a:highlight>
                  <a:srgbClr val="FFFF00"/>
                </a:highlight>
                <a:latin typeface="Tahoma" panose="020B0604030504040204" pitchFamily="34" charset="0"/>
                <a:ea typeface="新細明體" panose="02020500000000000000" pitchFamily="18" charset="-120"/>
              </a:rPr>
              <a:t>半導體技術</a:t>
            </a:r>
            <a:r>
              <a:rPr lang="zh-TW" altLang="zh-TW" sz="1500" b="1" dirty="0">
                <a:solidFill>
                  <a:srgbClr val="003399"/>
                </a:solidFill>
                <a:latin typeface="Tahoma" panose="020B0604030504040204" pitchFamily="34" charset="0"/>
                <a:ea typeface="新細明體" panose="02020500000000000000" pitchFamily="18" charset="-120"/>
              </a:rPr>
              <a:t>發展</a:t>
            </a:r>
            <a:r>
              <a:rPr lang="zh-TW" altLang="zh-TW" sz="1500" b="1" dirty="0">
                <a:solidFill>
                  <a:srgbClr val="003399"/>
                </a:solidFill>
                <a:highlight>
                  <a:srgbClr val="FFFF00"/>
                </a:highlight>
                <a:latin typeface="Tahoma" panose="020B0604030504040204" pitchFamily="34" charset="0"/>
                <a:ea typeface="新細明體" panose="02020500000000000000" pitchFamily="18" charset="-120"/>
              </a:rPr>
              <a:t>「已抵達隧道的出口，隧道以外有更多可能性，我們不再受隧道的束縛</a:t>
            </a:r>
            <a:r>
              <a:rPr lang="zh-TW" altLang="zh-TW" sz="1500" b="1" dirty="0">
                <a:solidFill>
                  <a:srgbClr val="003399"/>
                </a:solidFill>
                <a:latin typeface="Tahoma" panose="020B0604030504040204" pitchFamily="34" charset="0"/>
                <a:ea typeface="新細明體" panose="02020500000000000000" pitchFamily="18" charset="-120"/>
              </a:rPr>
              <a:t>」。而針對台積電在美國設廠的進度，</a:t>
            </a:r>
            <a:r>
              <a:rPr lang="en-US" altLang="zh-TW" sz="1500" b="1" dirty="0">
                <a:solidFill>
                  <a:srgbClr val="003399"/>
                </a:solidFill>
                <a:latin typeface="Tahoma" panose="020B0604030504040204" pitchFamily="34" charset="0"/>
                <a:ea typeface="新細明體" panose="02020500000000000000" pitchFamily="18" charset="-120"/>
              </a:rPr>
              <a:t> Mark</a:t>
            </a:r>
            <a:r>
              <a:rPr lang="zh-TW" altLang="en-US" sz="1500" b="1" dirty="0">
                <a:solidFill>
                  <a:srgbClr val="003399"/>
                </a:solidFill>
                <a:latin typeface="Tahoma" panose="020B0604030504040204" pitchFamily="34" charset="0"/>
                <a:ea typeface="新細明體" panose="02020500000000000000" pitchFamily="18" charset="-120"/>
              </a:rPr>
              <a:t> </a:t>
            </a:r>
            <a:r>
              <a:rPr lang="zh-TW" altLang="zh-TW" sz="1500" b="1" dirty="0">
                <a:solidFill>
                  <a:srgbClr val="003399"/>
                </a:solidFill>
                <a:latin typeface="Tahoma" panose="020B0604030504040204" pitchFamily="34" charset="0"/>
                <a:ea typeface="新細明體" panose="02020500000000000000" pitchFamily="18" charset="-120"/>
              </a:rPr>
              <a:t>說，這項計畫獲得當地政府在內的支持，過去幾個月也取得很大進展，「大家拭目以待，我們一定會把這個做得很成功」。</a:t>
            </a:r>
            <a:endParaRPr lang="en-US" altLang="zh-TW" sz="1500" b="1" dirty="0">
              <a:solidFill>
                <a:srgbClr val="003399"/>
              </a:solidFill>
              <a:latin typeface="Tahoma" panose="020B0604030504040204" pitchFamily="34" charset="0"/>
              <a:ea typeface="新細明體" panose="02020500000000000000" pitchFamily="18" charset="-120"/>
            </a:endParaRPr>
          </a:p>
          <a:p>
            <a:endParaRPr lang="en-US" altLang="zh-TW" sz="1600" b="1" dirty="0">
              <a:solidFill>
                <a:srgbClr val="003399"/>
              </a:solidFill>
              <a:latin typeface="Tahoma" panose="020B0604030504040204" pitchFamily="34" charset="0"/>
              <a:ea typeface="新細明體" panose="02020500000000000000" pitchFamily="18" charset="-120"/>
            </a:endParaRPr>
          </a:p>
          <a:p>
            <a:r>
              <a:rPr lang="zh-TW" altLang="en-US" sz="1600" b="1" dirty="0">
                <a:solidFill>
                  <a:srgbClr val="003399"/>
                </a:solidFill>
                <a:latin typeface="Tahoma" panose="020B0604030504040204" pitchFamily="34" charset="0"/>
                <a:ea typeface="新細明體" panose="02020500000000000000" pitchFamily="18" charset="-120"/>
              </a:rPr>
              <a:t>       </a:t>
            </a:r>
            <a:r>
              <a:rPr lang="en-US" altLang="zh-TW" sz="1600" b="1" dirty="0">
                <a:solidFill>
                  <a:srgbClr val="003399"/>
                </a:solidFill>
                <a:latin typeface="Tahoma" panose="020B0604030504040204" pitchFamily="34" charset="0"/>
                <a:ea typeface="新細明體" panose="02020500000000000000" pitchFamily="18" charset="-120"/>
              </a:rPr>
              <a:t>Mark</a:t>
            </a:r>
            <a:r>
              <a:rPr lang="zh-TW" altLang="zh-TW" sz="1600" b="1" dirty="0">
                <a:solidFill>
                  <a:srgbClr val="003399"/>
                </a:solidFill>
                <a:latin typeface="Tahoma" panose="020B0604030504040204" pitchFamily="34" charset="0"/>
                <a:ea typeface="新細明體" panose="02020500000000000000" pitchFamily="18" charset="-120"/>
              </a:rPr>
              <a:t>說，</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過去五十年半導體技術發展就像走在隧道裡，前方有明確的道路，</a:t>
            </a:r>
            <a:r>
              <a:rPr lang="zh-TW" altLang="zh-TW" sz="1600" b="1" dirty="0">
                <a:solidFill>
                  <a:srgbClr val="FF0000"/>
                </a:solidFill>
                <a:highlight>
                  <a:srgbClr val="FFFF00"/>
                </a:highlight>
                <a:latin typeface="Tahoma" panose="020B0604030504040204" pitchFamily="34" charset="0"/>
                <a:ea typeface="新細明體" panose="02020500000000000000" pitchFamily="18" charset="-120"/>
              </a:rPr>
              <a:t>如今已抵達隧道的出口，隧道以外有更多可能性</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。他解釋，所謂明確的道路，是指每個人都知道要縮小電晶體，讓電晶體數量增加，如今這條隧道感覺要走出了，卻又走入另一個由</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3D IC</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先進封裝帶來的更複雜且充滿挑戰的隧道，</a:t>
            </a:r>
            <a:r>
              <a:rPr lang="zh-TW" altLang="zh-TW" sz="1600" b="1" dirty="0">
                <a:solidFill>
                  <a:srgbClr val="003399"/>
                </a:solidFill>
                <a:latin typeface="Tahoma" panose="020B0604030504040204" pitchFamily="34" charset="0"/>
                <a:ea typeface="新細明體" panose="02020500000000000000" pitchFamily="18" charset="-120"/>
              </a:rPr>
              <a:t>將帶給半導體產業更多無限想像空間及發展的可能。</a:t>
            </a:r>
            <a:endParaRPr lang="en-US" altLang="zh-TW" sz="1600" b="1" dirty="0">
              <a:solidFill>
                <a:srgbClr val="003399"/>
              </a:solidFill>
              <a:latin typeface="Tahoma" panose="020B0604030504040204" pitchFamily="34" charset="0"/>
              <a:ea typeface="新細明體" panose="02020500000000000000" pitchFamily="18" charset="-120"/>
            </a:endParaRPr>
          </a:p>
          <a:p>
            <a:endParaRPr lang="en-US" altLang="zh-TW" sz="1600" b="1" dirty="0">
              <a:solidFill>
                <a:srgbClr val="003399"/>
              </a:solidFill>
              <a:latin typeface="Tahoma" panose="020B0604030504040204" pitchFamily="34" charset="0"/>
              <a:ea typeface="新細明體" panose="02020500000000000000" pitchFamily="18" charset="-120"/>
            </a:endParaRPr>
          </a:p>
          <a:p>
            <a:r>
              <a:rPr lang="zh-TW" altLang="en-US" sz="1600" b="1" dirty="0">
                <a:solidFill>
                  <a:srgbClr val="003399"/>
                </a:solidFill>
                <a:latin typeface="Tahoma" panose="020B0604030504040204" pitchFamily="34" charset="0"/>
                <a:ea typeface="新細明體" panose="02020500000000000000" pitchFamily="18" charset="-120"/>
              </a:rPr>
              <a:t>      莫爾定律是一種半導體行業的</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「自證式預言」</a:t>
            </a:r>
            <a:r>
              <a:rPr lang="en-US" altLang="zh-TW" sz="1600" b="1" dirty="0">
                <a:solidFill>
                  <a:srgbClr val="003399"/>
                </a:solidFill>
                <a:latin typeface="Tahoma" panose="020B0604030504040204" pitchFamily="34" charset="0"/>
                <a:ea typeface="新細明體" panose="02020500000000000000" pitchFamily="18" charset="-120"/>
              </a:rPr>
              <a:t>("self-fulfilling prophecy" )</a:t>
            </a:r>
            <a:r>
              <a:rPr lang="zh-TW" altLang="en-US"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它只是半導體發展初期的大致結果。</a:t>
            </a:r>
          </a:p>
        </p:txBody>
      </p:sp>
      <p:pic>
        <p:nvPicPr>
          <p:cNvPr id="4" name="Picture 2" descr="台積電董事長劉德音昨天出席國際半導體展大師論壇發表演講，表示半導體技術發展已抵達隧道的出口，「隧道以外有更多可能性，我們不再受隧道的束縛」。記者曾吉松／攝影">
            <a:extLst>
              <a:ext uri="{FF2B5EF4-FFF2-40B4-BE49-F238E27FC236}">
                <a16:creationId xmlns:a16="http://schemas.microsoft.com/office/drawing/2014/main" id="{779908E3-50BA-AF2D-20E6-C3D234E1A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19" y="903809"/>
            <a:ext cx="2970534" cy="1799422"/>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180">
            <a:extLst>
              <a:ext uri="{FF2B5EF4-FFF2-40B4-BE49-F238E27FC236}">
                <a16:creationId xmlns:a16="http://schemas.microsoft.com/office/drawing/2014/main" id="{CB92CE04-1A35-4871-C8C1-1F71AEE8AA77}"/>
              </a:ext>
            </a:extLst>
          </p:cNvPr>
          <p:cNvSpPr txBox="1">
            <a:spLocks noChangeArrowheads="1"/>
          </p:cNvSpPr>
          <p:nvPr/>
        </p:nvSpPr>
        <p:spPr bwMode="auto">
          <a:xfrm>
            <a:off x="498105" y="1"/>
            <a:ext cx="115766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b="1" dirty="0">
                <a:solidFill>
                  <a:schemeClr val="bg1"/>
                </a:solidFill>
                <a:latin typeface="Tahoma" panose="020B0604030504040204" pitchFamily="34" charset="0"/>
                <a:ea typeface="新細明體" panose="02020500000000000000" pitchFamily="18" charset="-120"/>
              </a:rPr>
              <a:t>電子商務的相關理論 </a:t>
            </a:r>
            <a:r>
              <a:rPr lang="en-US" altLang="zh-TW" b="1" dirty="0">
                <a:solidFill>
                  <a:schemeClr val="bg1"/>
                </a:solidFill>
                <a:latin typeface="Tahoma" panose="020B0604030504040204" pitchFamily="34" charset="0"/>
                <a:ea typeface="新細明體" panose="02020500000000000000" pitchFamily="18" charset="-120"/>
              </a:rPr>
              <a:t>(I) </a:t>
            </a:r>
            <a:r>
              <a:rPr lang="zh-TW" altLang="en-US" b="1" dirty="0">
                <a:solidFill>
                  <a:schemeClr val="bg1"/>
                </a:solidFill>
                <a:latin typeface="Tahoma" panose="020B0604030504040204" pitchFamily="34" charset="0"/>
                <a:ea typeface="新細明體" panose="02020500000000000000" pitchFamily="18" charset="-120"/>
              </a:rPr>
              <a:t>：莫爾</a:t>
            </a:r>
            <a:r>
              <a:rPr lang="zh-TW" altLang="zh-TW" b="1" dirty="0">
                <a:solidFill>
                  <a:schemeClr val="bg1"/>
                </a:solidFill>
                <a:latin typeface="Tahoma" panose="020B0604030504040204" pitchFamily="34" charset="0"/>
                <a:ea typeface="新細明體" panose="02020500000000000000" pitchFamily="18" charset="-120"/>
              </a:rPr>
              <a:t>定律</a:t>
            </a:r>
            <a:r>
              <a:rPr lang="en-US" altLang="zh-TW" b="1" dirty="0">
                <a:solidFill>
                  <a:schemeClr val="bg1"/>
                </a:solidFill>
                <a:latin typeface="Tahoma" panose="020B0604030504040204" pitchFamily="34" charset="0"/>
                <a:ea typeface="新細明體" panose="02020500000000000000" pitchFamily="18" charset="-120"/>
              </a:rPr>
              <a:t> </a:t>
            </a:r>
            <a:r>
              <a:rPr lang="en-US" altLang="zh-TW" sz="3200" b="1" dirty="0">
                <a:solidFill>
                  <a:schemeClr val="bg1"/>
                </a:solidFill>
                <a:latin typeface="Tahoma" panose="020B0604030504040204" pitchFamily="34" charset="0"/>
                <a:ea typeface="新細明體" panose="02020500000000000000" pitchFamily="18" charset="-120"/>
              </a:rPr>
              <a:t>Moore’s Law </a:t>
            </a:r>
            <a:r>
              <a:rPr lang="en-US" altLang="zh-TW" b="1" dirty="0">
                <a:solidFill>
                  <a:schemeClr val="bg1"/>
                </a:solidFill>
                <a:latin typeface="Tahoma" panose="020B0604030504040204" pitchFamily="34" charset="0"/>
                <a:ea typeface="新細明體" panose="02020500000000000000" pitchFamily="18" charset="-120"/>
              </a:rPr>
              <a:t>:</a:t>
            </a:r>
            <a:r>
              <a:rPr lang="zh-TW" altLang="en-US" b="1" dirty="0">
                <a:solidFill>
                  <a:schemeClr val="bg1"/>
                </a:solidFill>
                <a:latin typeface="Tahoma" panose="020B0604030504040204" pitchFamily="34" charset="0"/>
                <a:ea typeface="新細明體" panose="02020500000000000000" pitchFamily="18" charset="-120"/>
              </a:rPr>
              <a:t>  見</a:t>
            </a:r>
            <a:r>
              <a:rPr lang="zh-TW" altLang="zh-TW" b="1" dirty="0">
                <a:solidFill>
                  <a:schemeClr val="bg1"/>
                </a:solidFill>
                <a:latin typeface="Tahoma" panose="020B0604030504040204" pitchFamily="34" charset="0"/>
                <a:ea typeface="新細明體" panose="02020500000000000000" pitchFamily="18" charset="-120"/>
              </a:rPr>
              <a:t>隧道的出口</a:t>
            </a:r>
            <a:r>
              <a:rPr lang="en-US" altLang="zh-TW" sz="3200" b="1" dirty="0">
                <a:solidFill>
                  <a:schemeClr val="bg1"/>
                </a:solidFill>
                <a:latin typeface="Tahoma" panose="020B0604030504040204" pitchFamily="34" charset="0"/>
                <a:ea typeface="新細明體" panose="02020500000000000000" pitchFamily="18" charset="-120"/>
              </a:rPr>
              <a:t> </a:t>
            </a:r>
          </a:p>
          <a:p>
            <a:pPr eaLnBrk="1" hangingPunct="1">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spTree>
    <p:extLst>
      <p:ext uri="{BB962C8B-B14F-4D97-AF65-F5344CB8AC3E}">
        <p14:creationId xmlns:p14="http://schemas.microsoft.com/office/powerpoint/2010/main" val="332441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69693" y="75247"/>
            <a:ext cx="7172338" cy="579755"/>
          </a:xfrm>
        </p:spPr>
        <p:txBody>
          <a:bodyPr>
            <a:noAutofit/>
          </a:bodyPr>
          <a:lstStyle/>
          <a:p>
            <a:r>
              <a:rPr lang="zh-TW" altLang="en-US" sz="2800" dirty="0">
                <a:solidFill>
                  <a:srgbClr val="003399"/>
                </a:solidFill>
              </a:rPr>
              <a:t>電子商務的理論 </a:t>
            </a:r>
            <a:r>
              <a:rPr lang="en-US" altLang="zh-TW" sz="2800" dirty="0">
                <a:solidFill>
                  <a:srgbClr val="003399"/>
                </a:solidFill>
              </a:rPr>
              <a:t>(II)</a:t>
            </a:r>
            <a:r>
              <a:rPr lang="zh-TW" altLang="en-US" sz="2800" dirty="0">
                <a:solidFill>
                  <a:srgbClr val="003399"/>
                </a:solidFill>
              </a:rPr>
              <a:t> </a:t>
            </a:r>
            <a:r>
              <a:rPr lang="zh-TW" altLang="en-US" sz="2800" dirty="0">
                <a:solidFill>
                  <a:srgbClr val="003399"/>
                </a:solidFill>
                <a:highlight>
                  <a:srgbClr val="FFFF00"/>
                </a:highlight>
              </a:rPr>
              <a:t>殺手級應用</a:t>
            </a:r>
            <a:r>
              <a:rPr lang="en-US" altLang="zh-TW" sz="2800" dirty="0">
                <a:solidFill>
                  <a:srgbClr val="003399"/>
                </a:solidFill>
                <a:highlight>
                  <a:srgbClr val="FFFF00"/>
                </a:highlight>
              </a:rPr>
              <a:t>(Killer App.)</a:t>
            </a:r>
            <a:endParaRPr lang="zh-TW" altLang="en-US" sz="2800" dirty="0">
              <a:solidFill>
                <a:srgbClr val="003399"/>
              </a:solidFill>
              <a:highlight>
                <a:srgbClr val="FFFF00"/>
              </a:highlight>
            </a:endParaRPr>
          </a:p>
        </p:txBody>
      </p:sp>
      <p:sp>
        <p:nvSpPr>
          <p:cNvPr id="3" name="內容版面配置區 2"/>
          <p:cNvSpPr>
            <a:spLocks noGrp="1"/>
          </p:cNvSpPr>
          <p:nvPr>
            <p:ph idx="1"/>
          </p:nvPr>
        </p:nvSpPr>
        <p:spPr>
          <a:xfrm>
            <a:off x="318364" y="655002"/>
            <a:ext cx="11690756" cy="2932929"/>
          </a:xfrm>
        </p:spPr>
        <p:txBody>
          <a:bodyPr>
            <a:normAutofit/>
          </a:bodyPr>
          <a:lstStyle/>
          <a:p>
            <a:pPr marL="0" indent="0">
              <a:buNone/>
            </a:pPr>
            <a:r>
              <a:rPr lang="en-US" altLang="zh-TW" sz="2000" dirty="0">
                <a:solidFill>
                  <a:srgbClr val="003399"/>
                </a:solidFill>
              </a:rPr>
              <a:t> </a:t>
            </a:r>
            <a:r>
              <a:rPr lang="zh-TW" altLang="en-US" sz="2400" dirty="0">
                <a:solidFill>
                  <a:srgbClr val="003399"/>
                </a:solidFill>
              </a:rPr>
              <a:t>      </a:t>
            </a:r>
            <a:r>
              <a:rPr lang="zh-TW" altLang="en-US" sz="1600" b="1" dirty="0">
                <a:solidFill>
                  <a:srgbClr val="003399"/>
                </a:solidFill>
              </a:rPr>
              <a:t>隨著科技不斷進步，</a:t>
            </a:r>
            <a:r>
              <a:rPr lang="zh-TW" altLang="en-US" sz="1600" b="1" dirty="0">
                <a:solidFill>
                  <a:srgbClr val="003399"/>
                </a:solidFill>
                <a:highlight>
                  <a:srgbClr val="FFFF00"/>
                </a:highlight>
              </a:rPr>
              <a:t>將牽動整個社會、企業與政治體系的進步，</a:t>
            </a:r>
            <a:r>
              <a:rPr lang="zh-TW" altLang="en-US" sz="1600" b="1" dirty="0">
                <a:solidFill>
                  <a:srgbClr val="003399"/>
                </a:solidFill>
              </a:rPr>
              <a:t>不過科技的進步是呈倍數或</a:t>
            </a:r>
            <a:r>
              <a:rPr lang="zh-TW" altLang="en-US" sz="1600" b="1" dirty="0">
                <a:solidFill>
                  <a:srgbClr val="003399"/>
                </a:solidFill>
                <a:highlight>
                  <a:srgbClr val="FFFF00"/>
                </a:highlight>
              </a:rPr>
              <a:t>指數成長</a:t>
            </a:r>
            <a:r>
              <a:rPr lang="en-US" altLang="zh-TW" sz="1600" b="1" dirty="0">
                <a:solidFill>
                  <a:srgbClr val="003399"/>
                </a:solidFill>
              </a:rPr>
              <a:t>(</a:t>
            </a:r>
            <a:r>
              <a:rPr lang="zh-TW" altLang="en-US" sz="1600" b="1" dirty="0">
                <a:solidFill>
                  <a:srgbClr val="003399"/>
                </a:solidFill>
              </a:rPr>
              <a:t>因為莫爾定律</a:t>
            </a:r>
            <a:r>
              <a:rPr lang="en-US" altLang="zh-TW" sz="1600" b="1" dirty="0">
                <a:solidFill>
                  <a:srgbClr val="003399"/>
                </a:solidFill>
              </a:rPr>
              <a:t>)</a:t>
            </a:r>
            <a:r>
              <a:rPr lang="zh-TW" altLang="en-US" sz="1600" b="1" dirty="0">
                <a:solidFill>
                  <a:srgbClr val="003399"/>
                </a:solidFill>
              </a:rPr>
              <a:t>，相對的，</a:t>
            </a:r>
            <a:r>
              <a:rPr lang="zh-TW" altLang="en-US" sz="1600" b="1" dirty="0">
                <a:solidFill>
                  <a:srgbClr val="003399"/>
                </a:solidFill>
                <a:highlight>
                  <a:srgbClr val="FFFF00"/>
                </a:highlight>
              </a:rPr>
              <a:t>社會進步</a:t>
            </a:r>
            <a:r>
              <a:rPr lang="zh-TW" altLang="en-US" sz="1600" b="1" dirty="0">
                <a:solidFill>
                  <a:srgbClr val="003399"/>
                </a:solidFill>
              </a:rPr>
              <a:t>則是隨時間增加而</a:t>
            </a:r>
            <a:r>
              <a:rPr lang="zh-TW" altLang="en-US" sz="1600" b="1" dirty="0">
                <a:solidFill>
                  <a:srgbClr val="003399"/>
                </a:solidFill>
                <a:highlight>
                  <a:srgbClr val="FFFF00"/>
                </a:highlight>
              </a:rPr>
              <a:t>線性成長</a:t>
            </a:r>
            <a:r>
              <a:rPr lang="zh-TW" altLang="en-US" sz="1600" b="1" dirty="0">
                <a:solidFill>
                  <a:srgbClr val="003399"/>
                </a:solidFill>
              </a:rPr>
              <a:t>，變革與進步會越來越緩慢，使得科技與社會之間的差距越來越大，在這種情況之下，就需要</a:t>
            </a:r>
            <a:r>
              <a:rPr lang="zh-TW" altLang="en-US" sz="1600" b="1" dirty="0">
                <a:solidFill>
                  <a:srgbClr val="003399"/>
                </a:solidFill>
                <a:highlight>
                  <a:srgbClr val="FFFF00"/>
                </a:highlight>
              </a:rPr>
              <a:t>一種革命性的應用來拉近彼此的距離，</a:t>
            </a:r>
            <a:r>
              <a:rPr lang="zh-TW" altLang="en-US" sz="1600" b="1" dirty="0">
                <a:solidFill>
                  <a:srgbClr val="003399"/>
                </a:solidFill>
              </a:rPr>
              <a:t>這種應用即稱為「</a:t>
            </a:r>
            <a:r>
              <a:rPr lang="zh-TW" altLang="en-US" sz="1600" b="1" dirty="0">
                <a:solidFill>
                  <a:srgbClr val="003399"/>
                </a:solidFill>
                <a:highlight>
                  <a:srgbClr val="FFFF00"/>
                </a:highlight>
              </a:rPr>
              <a:t>殺手級應用</a:t>
            </a:r>
            <a:r>
              <a:rPr lang="zh-TW" altLang="en-US" sz="1600" b="1" dirty="0">
                <a:solidFill>
                  <a:srgbClr val="003399"/>
                </a:solidFill>
              </a:rPr>
              <a:t>」</a:t>
            </a:r>
            <a:r>
              <a:rPr lang="zh-TW" altLang="en-US" sz="2000" b="1" dirty="0">
                <a:solidFill>
                  <a:srgbClr val="003399"/>
                </a:solidFill>
                <a:ea typeface="華康中黑體" pitchFamily="49" charset="-120"/>
              </a:rPr>
              <a:t>。</a:t>
            </a:r>
            <a:endParaRPr lang="en-US" altLang="zh-TW" sz="2000" b="1" dirty="0">
              <a:solidFill>
                <a:srgbClr val="003399"/>
              </a:solidFill>
              <a:ea typeface="華康中黑體" pitchFamily="49" charset="-120"/>
            </a:endParaRPr>
          </a:p>
          <a:p>
            <a:pPr marL="0" indent="0">
              <a:buNone/>
            </a:pPr>
            <a:endParaRPr lang="en-US" altLang="zh-TW" sz="2000" b="1" dirty="0">
              <a:solidFill>
                <a:srgbClr val="003399"/>
              </a:solidFill>
              <a:ea typeface="華康中黑體" pitchFamily="49" charset="-120"/>
            </a:endParaRPr>
          </a:p>
          <a:p>
            <a:pPr marL="0" indent="0">
              <a:buNone/>
            </a:pPr>
            <a:r>
              <a:rPr lang="zh-TW" altLang="en-US" sz="1800" dirty="0">
                <a:solidFill>
                  <a:srgbClr val="003399"/>
                </a:solidFill>
              </a:rPr>
              <a:t>以下是</a:t>
            </a:r>
            <a:r>
              <a:rPr lang="en-US" altLang="zh-TW" sz="1800" dirty="0">
                <a:solidFill>
                  <a:srgbClr val="003399"/>
                </a:solidFill>
              </a:rPr>
              <a:t>Killer App</a:t>
            </a:r>
            <a:r>
              <a:rPr lang="zh-TW" altLang="en-US" sz="1800" dirty="0">
                <a:solidFill>
                  <a:srgbClr val="003399"/>
                </a:solidFill>
              </a:rPr>
              <a:t>的歷史沿革：</a:t>
            </a:r>
          </a:p>
          <a:p>
            <a:pPr marL="0" indent="0">
              <a:buNone/>
            </a:pPr>
            <a:r>
              <a:rPr lang="en-US" altLang="zh-TW" sz="1800" dirty="0">
                <a:solidFill>
                  <a:srgbClr val="003399"/>
                </a:solidFill>
              </a:rPr>
              <a:t>1. 1979</a:t>
            </a:r>
            <a:r>
              <a:rPr lang="zh-TW" altLang="en-US" sz="1800" dirty="0">
                <a:solidFill>
                  <a:srgbClr val="003399"/>
                </a:solidFill>
              </a:rPr>
              <a:t>年  </a:t>
            </a:r>
            <a:r>
              <a:rPr lang="en-US" altLang="zh-TW" sz="1800" dirty="0">
                <a:solidFill>
                  <a:srgbClr val="003399"/>
                </a:solidFill>
              </a:rPr>
              <a:t>VisiCalc</a:t>
            </a:r>
            <a:r>
              <a:rPr lang="zh-TW" altLang="en-US" sz="1800" dirty="0">
                <a:solidFill>
                  <a:srgbClr val="003399"/>
                </a:solidFill>
              </a:rPr>
              <a:t>是第一個電子試算表程式，被譽為第一個</a:t>
            </a:r>
            <a:r>
              <a:rPr lang="en-US" altLang="zh-TW" sz="1800" dirty="0">
                <a:solidFill>
                  <a:srgbClr val="003399"/>
                </a:solidFill>
              </a:rPr>
              <a:t>Killer App</a:t>
            </a:r>
            <a:r>
              <a:rPr lang="zh-TW" altLang="en-US" sz="1800" dirty="0">
                <a:solidFill>
                  <a:srgbClr val="003399"/>
                </a:solidFill>
              </a:rPr>
              <a:t>。它</a:t>
            </a:r>
            <a:r>
              <a:rPr lang="zh-TW" altLang="en-US" sz="1800" dirty="0">
                <a:solidFill>
                  <a:srgbClr val="003399"/>
                </a:solidFill>
                <a:highlight>
                  <a:srgbClr val="FFFF00"/>
                </a:highlight>
              </a:rPr>
              <a:t>推動了個人電腦的普及，尤其是</a:t>
            </a:r>
            <a:r>
              <a:rPr lang="en-US" altLang="zh-TW" sz="1800" dirty="0">
                <a:solidFill>
                  <a:srgbClr val="003399"/>
                </a:solidFill>
                <a:highlight>
                  <a:srgbClr val="FFFF00"/>
                </a:highlight>
              </a:rPr>
              <a:t>Apple II</a:t>
            </a:r>
            <a:r>
              <a:rPr lang="zh-TW" altLang="en-US" sz="1800" dirty="0">
                <a:solidFill>
                  <a:srgbClr val="003399"/>
                </a:solidFill>
              </a:rPr>
              <a:t>電腦</a:t>
            </a:r>
            <a:r>
              <a:rPr lang="zh-TW" altLang="en-US" sz="1400" b="1" dirty="0">
                <a:solidFill>
                  <a:srgbClr val="003399"/>
                </a:solidFill>
              </a:rPr>
              <a:t>。</a:t>
            </a:r>
            <a:r>
              <a:rPr lang="en-US" altLang="zh-TW" sz="1600" b="1" dirty="0">
                <a:solidFill>
                  <a:srgbClr val="003399"/>
                </a:solidFill>
              </a:rPr>
              <a:t> "Killer App" </a:t>
            </a:r>
            <a:r>
              <a:rPr lang="zh-TW" altLang="zh-TW" sz="1600" b="1" dirty="0">
                <a:solidFill>
                  <a:srgbClr val="003399"/>
                </a:solidFill>
              </a:rPr>
              <a:t>這個</a:t>
            </a:r>
            <a:r>
              <a:rPr lang="zh-TW" altLang="zh-TW" sz="1600" b="1" dirty="0">
                <a:solidFill>
                  <a:srgbClr val="003399"/>
                </a:solidFill>
                <a:highlight>
                  <a:srgbClr val="FFFF00"/>
                </a:highlight>
              </a:rPr>
              <a:t>術語最早可以追溯到</a:t>
            </a:r>
            <a:r>
              <a:rPr lang="en-US" altLang="zh-TW" sz="1600" b="1" dirty="0">
                <a:solidFill>
                  <a:srgbClr val="003399"/>
                </a:solidFill>
                <a:highlight>
                  <a:srgbClr val="FFFF00"/>
                </a:highlight>
              </a:rPr>
              <a:t>1970</a:t>
            </a:r>
            <a:r>
              <a:rPr lang="zh-TW" altLang="zh-TW" sz="1600" b="1" dirty="0">
                <a:solidFill>
                  <a:srgbClr val="003399"/>
                </a:solidFill>
                <a:highlight>
                  <a:srgbClr val="FFFF00"/>
                </a:highlight>
              </a:rPr>
              <a:t>年代末和</a:t>
            </a:r>
            <a:r>
              <a:rPr lang="en-US" altLang="zh-TW" sz="1600" b="1" dirty="0">
                <a:solidFill>
                  <a:srgbClr val="003399"/>
                </a:solidFill>
                <a:highlight>
                  <a:srgbClr val="FFFF00"/>
                </a:highlight>
              </a:rPr>
              <a:t>1980</a:t>
            </a:r>
            <a:r>
              <a:rPr lang="zh-TW" altLang="zh-TW" sz="1600" b="1" dirty="0">
                <a:solidFill>
                  <a:srgbClr val="003399"/>
                </a:solidFill>
                <a:highlight>
                  <a:srgbClr val="FFFF00"/>
                </a:highlight>
              </a:rPr>
              <a:t>年代初</a:t>
            </a:r>
            <a:r>
              <a:rPr lang="zh-TW" altLang="zh-TW" sz="1600" b="1" dirty="0">
                <a:solidFill>
                  <a:srgbClr val="003399"/>
                </a:solidFill>
              </a:rPr>
              <a:t>，由美國軟體工程師和企業家</a:t>
            </a:r>
            <a:r>
              <a:rPr lang="en-US" altLang="zh-TW" sz="1600" b="1" dirty="0">
                <a:solidFill>
                  <a:srgbClr val="003399"/>
                </a:solidFill>
              </a:rPr>
              <a:t>  Dan Bricklin</a:t>
            </a:r>
            <a:r>
              <a:rPr lang="zh-TW" altLang="zh-TW" sz="1600" b="1" dirty="0">
                <a:solidFill>
                  <a:srgbClr val="003399"/>
                </a:solidFill>
              </a:rPr>
              <a:t>創造。</a:t>
            </a:r>
          </a:p>
          <a:p>
            <a:pPr marL="0" indent="0">
              <a:buNone/>
            </a:pPr>
            <a:r>
              <a:rPr lang="en-US" altLang="zh-TW" sz="1800" dirty="0">
                <a:solidFill>
                  <a:srgbClr val="003399"/>
                </a:solidFill>
              </a:rPr>
              <a:t>2</a:t>
            </a:r>
            <a:r>
              <a:rPr lang="en-US" altLang="zh-TW" sz="1600" dirty="0">
                <a:solidFill>
                  <a:srgbClr val="003399"/>
                </a:solidFill>
              </a:rPr>
              <a:t>. 1983</a:t>
            </a:r>
            <a:r>
              <a:rPr lang="zh-TW" altLang="en-US" sz="1600" dirty="0">
                <a:solidFill>
                  <a:srgbClr val="003399"/>
                </a:solidFill>
              </a:rPr>
              <a:t>年</a:t>
            </a:r>
            <a:r>
              <a:rPr lang="en-US" altLang="zh-TW" sz="1600" dirty="0">
                <a:solidFill>
                  <a:srgbClr val="003399"/>
                </a:solidFill>
                <a:highlight>
                  <a:srgbClr val="FFFF00"/>
                </a:highlight>
              </a:rPr>
              <a:t>Lotus 1-2-3</a:t>
            </a:r>
            <a:r>
              <a:rPr lang="zh-TW" altLang="en-US" sz="1600" dirty="0">
                <a:solidFill>
                  <a:srgbClr val="003399"/>
                </a:solidFill>
              </a:rPr>
              <a:t>是一款</a:t>
            </a:r>
            <a:r>
              <a:rPr lang="zh-TW" altLang="en-US" sz="1600" dirty="0">
                <a:solidFill>
                  <a:srgbClr val="003399"/>
                </a:solidFill>
                <a:highlight>
                  <a:srgbClr val="FFFF00"/>
                </a:highlight>
              </a:rPr>
              <a:t>強大的整合型試算表軟體</a:t>
            </a:r>
            <a:r>
              <a:rPr lang="zh-TW" altLang="en-US" sz="1600" dirty="0">
                <a:solidFill>
                  <a:srgbClr val="003399"/>
                </a:solidFill>
              </a:rPr>
              <a:t>，結合了</a:t>
            </a:r>
            <a:r>
              <a:rPr lang="zh-TW" altLang="en-US" sz="1600" dirty="0">
                <a:solidFill>
                  <a:srgbClr val="003399"/>
                </a:solidFill>
                <a:highlight>
                  <a:srgbClr val="FFFF00"/>
                </a:highlight>
              </a:rPr>
              <a:t>試算表、圖表和資料庫功能</a:t>
            </a:r>
            <a:r>
              <a:rPr lang="zh-TW" altLang="en-US" sz="1600" dirty="0">
                <a:solidFill>
                  <a:srgbClr val="003399"/>
                </a:solidFill>
              </a:rPr>
              <a:t>。它在個人電腦上取得了巨大成功，推動了</a:t>
            </a:r>
            <a:r>
              <a:rPr lang="en-US" altLang="zh-TW" sz="1600" dirty="0">
                <a:solidFill>
                  <a:srgbClr val="003399"/>
                </a:solidFill>
              </a:rPr>
              <a:t>IBM PC</a:t>
            </a:r>
            <a:r>
              <a:rPr lang="zh-TW" altLang="en-US" sz="1600" dirty="0">
                <a:solidFill>
                  <a:srgbClr val="003399"/>
                </a:solidFill>
              </a:rPr>
              <a:t>的銷售。</a:t>
            </a:r>
            <a:endParaRPr lang="en-US" altLang="zh-TW" sz="1800" dirty="0">
              <a:solidFill>
                <a:srgbClr val="003399"/>
              </a:solidFill>
            </a:endParaRPr>
          </a:p>
        </p:txBody>
      </p:sp>
      <p:pic>
        <p:nvPicPr>
          <p:cNvPr id="13" name="圖片 12">
            <a:extLst>
              <a:ext uri="{FF2B5EF4-FFF2-40B4-BE49-F238E27FC236}">
                <a16:creationId xmlns:a16="http://schemas.microsoft.com/office/drawing/2014/main" id="{DC43D064-5851-4E70-AFE8-E7D41479F14B}"/>
              </a:ext>
            </a:extLst>
          </p:cNvPr>
          <p:cNvPicPr>
            <a:picLocks noChangeAspect="1"/>
          </p:cNvPicPr>
          <p:nvPr/>
        </p:nvPicPr>
        <p:blipFill>
          <a:blip r:embed="rId3"/>
          <a:stretch>
            <a:fillRect/>
          </a:stretch>
        </p:blipFill>
        <p:spPr>
          <a:xfrm>
            <a:off x="946350" y="4098404"/>
            <a:ext cx="2591411" cy="2104594"/>
          </a:xfrm>
          <a:prstGeom prst="rect">
            <a:avLst/>
          </a:prstGeom>
        </p:spPr>
      </p:pic>
      <p:pic>
        <p:nvPicPr>
          <p:cNvPr id="4" name="Picture 2" descr="Bookkeeper Teruko Kiyomura pictured in 1943 with various ledgers and an adding machine">
            <a:extLst>
              <a:ext uri="{FF2B5EF4-FFF2-40B4-BE49-F238E27FC236}">
                <a16:creationId xmlns:a16="http://schemas.microsoft.com/office/drawing/2014/main" id="{B7D608C4-C42F-6954-5344-886B82E5E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420" y="4539226"/>
            <a:ext cx="1995159" cy="1533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ference card explaining the VisiCalc screen">
            <a:extLst>
              <a:ext uri="{FF2B5EF4-FFF2-40B4-BE49-F238E27FC236}">
                <a16:creationId xmlns:a16="http://schemas.microsoft.com/office/drawing/2014/main" id="{BE856B37-8A4A-21E8-98E8-9EFB82B4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0769" y="3863837"/>
            <a:ext cx="2822575" cy="28199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D14CDD-26DD-413F-B25D-5A18CD8E7B87}"/>
              </a:ext>
            </a:extLst>
          </p:cNvPr>
          <p:cNvSpPr>
            <a:spLocks noGrp="1"/>
          </p:cNvSpPr>
          <p:nvPr>
            <p:ph type="title"/>
          </p:nvPr>
        </p:nvSpPr>
        <p:spPr>
          <a:xfrm>
            <a:off x="915838" y="92931"/>
            <a:ext cx="10686690" cy="611091"/>
          </a:xfrm>
        </p:spPr>
        <p:txBody>
          <a:bodyPr>
            <a:norm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endParaRPr lang="zh-TW" altLang="en-US" sz="2400" dirty="0">
              <a:solidFill>
                <a:srgbClr val="003399"/>
              </a:solidFill>
            </a:endParaRPr>
          </a:p>
        </p:txBody>
      </p:sp>
      <p:sp>
        <p:nvSpPr>
          <p:cNvPr id="3" name="內容版面配置區 2">
            <a:extLst>
              <a:ext uri="{FF2B5EF4-FFF2-40B4-BE49-F238E27FC236}">
                <a16:creationId xmlns:a16="http://schemas.microsoft.com/office/drawing/2014/main" id="{CD902A2D-E4C0-4727-8309-80E1F8667628}"/>
              </a:ext>
            </a:extLst>
          </p:cNvPr>
          <p:cNvSpPr>
            <a:spLocks noGrp="1"/>
          </p:cNvSpPr>
          <p:nvPr>
            <p:ph idx="1"/>
          </p:nvPr>
        </p:nvSpPr>
        <p:spPr>
          <a:xfrm>
            <a:off x="353683" y="856560"/>
            <a:ext cx="11319872" cy="5716767"/>
          </a:xfrm>
        </p:spPr>
        <p:txBody>
          <a:bodyPr>
            <a:normAutofit fontScale="92500" lnSpcReduction="10000"/>
          </a:bodyPr>
          <a:lstStyle/>
          <a:p>
            <a:pPr marL="514350" indent="-514350">
              <a:buFont typeface="+mj-lt"/>
              <a:buAutoNum type="arabicPeriod" startAt="3"/>
            </a:pPr>
            <a:r>
              <a:rPr lang="zh-TW" altLang="en-US" sz="1800" b="1" dirty="0">
                <a:solidFill>
                  <a:srgbClr val="003399"/>
                </a:solidFill>
                <a:highlight>
                  <a:srgbClr val="FFFF00"/>
                </a:highlight>
                <a:ea typeface="華康中黑體" pitchFamily="49" charset="-120"/>
              </a:rPr>
              <a:t>大數據 </a:t>
            </a:r>
            <a:r>
              <a:rPr lang="en-US" altLang="zh-TW" sz="1800" b="1" dirty="0">
                <a:solidFill>
                  <a:srgbClr val="003399"/>
                </a:solidFill>
                <a:highlight>
                  <a:srgbClr val="FFFF00"/>
                </a:highlight>
                <a:ea typeface="華康中黑體" pitchFamily="49" charset="-120"/>
              </a:rPr>
              <a:t>(</a:t>
            </a:r>
            <a:r>
              <a:rPr lang="en-US" altLang="zh-TW" sz="1800" b="1" dirty="0">
                <a:solidFill>
                  <a:srgbClr val="003399"/>
                </a:solidFill>
                <a:ea typeface="華康中黑體" pitchFamily="49" charset="-120"/>
              </a:rPr>
              <a:t>Big Data) -</a:t>
            </a:r>
            <a:r>
              <a:rPr lang="zh-TW" altLang="en-US" sz="1800" b="1" dirty="0">
                <a:solidFill>
                  <a:srgbClr val="003399"/>
                </a:solidFill>
                <a:highlight>
                  <a:srgbClr val="FFFF00"/>
                </a:highlight>
                <a:ea typeface="華康中黑體" pitchFamily="49" charset="-120"/>
              </a:rPr>
              <a:t>大</a:t>
            </a:r>
            <a:r>
              <a:rPr lang="zh-TW" altLang="en-US" sz="1800" b="1" dirty="0">
                <a:solidFill>
                  <a:srgbClr val="003399"/>
                </a:solidFill>
                <a:ea typeface="華康中黑體" pitchFamily="49" charset="-120"/>
              </a:rPr>
              <a:t>、</a:t>
            </a:r>
            <a:r>
              <a:rPr lang="zh-TW" altLang="en-US" sz="1800" b="1" dirty="0">
                <a:solidFill>
                  <a:srgbClr val="003399"/>
                </a:solidFill>
                <a:highlight>
                  <a:srgbClr val="FFFF00"/>
                </a:highlight>
                <a:ea typeface="華康中黑體" pitchFamily="49" charset="-120"/>
              </a:rPr>
              <a:t>快</a:t>
            </a:r>
            <a:r>
              <a:rPr lang="zh-TW" altLang="en-US" sz="1800" b="1" dirty="0">
                <a:solidFill>
                  <a:srgbClr val="003399"/>
                </a:solidFill>
                <a:ea typeface="華康中黑體" pitchFamily="49" charset="-120"/>
              </a:rPr>
              <a:t>、</a:t>
            </a:r>
            <a:r>
              <a:rPr lang="zh-TW" altLang="en-US" sz="1800" b="1" dirty="0">
                <a:solidFill>
                  <a:srgbClr val="003399"/>
                </a:solidFill>
                <a:highlight>
                  <a:srgbClr val="FFFF00"/>
                </a:highlight>
                <a:ea typeface="華康中黑體" pitchFamily="49" charset="-120"/>
              </a:rPr>
              <a:t>雜</a:t>
            </a:r>
            <a:r>
              <a:rPr lang="zh-TW" altLang="en-US" sz="1800" b="1" dirty="0">
                <a:solidFill>
                  <a:srgbClr val="003399"/>
                </a:solidFill>
                <a:ea typeface="華康中黑體" pitchFamily="49" charset="-120"/>
              </a:rPr>
              <a:t>、</a:t>
            </a:r>
            <a:r>
              <a:rPr lang="zh-TW" altLang="en-US" sz="1800" b="1" dirty="0">
                <a:solidFill>
                  <a:srgbClr val="003399"/>
                </a:solidFill>
                <a:highlight>
                  <a:srgbClr val="FFFF00"/>
                </a:highlight>
                <a:ea typeface="華康中黑體" pitchFamily="49" charset="-120"/>
              </a:rPr>
              <a:t>疑</a:t>
            </a:r>
            <a:endParaRPr lang="en-US" altLang="zh-TW" sz="1800" b="1" dirty="0">
              <a:solidFill>
                <a:srgbClr val="003399"/>
              </a:solidFill>
              <a:ea typeface="華康中黑體" pitchFamily="49" charset="-120"/>
            </a:endParaRPr>
          </a:p>
          <a:p>
            <a:pPr marL="457200" lvl="1" indent="0">
              <a:buNone/>
            </a:pPr>
            <a:r>
              <a:rPr lang="zh-TW" altLang="en-US" sz="1800" b="1" dirty="0">
                <a:solidFill>
                  <a:srgbClr val="003399"/>
                </a:solidFill>
                <a:ea typeface="華康中黑體" pitchFamily="49" charset="-120"/>
              </a:rPr>
              <a:t>       </a:t>
            </a:r>
            <a:r>
              <a:rPr lang="zh-TW" altLang="en-US" sz="1600" b="1" dirty="0">
                <a:solidFill>
                  <a:srgbClr val="003399"/>
                </a:solidFill>
                <a:ea typeface="華康中黑體" pitchFamily="49" charset="-120"/>
              </a:rPr>
              <a:t>泛指資料規模非常巨大，</a:t>
            </a:r>
            <a:r>
              <a:rPr lang="zh-TW" altLang="en-US" sz="1600" b="1" dirty="0">
                <a:solidFill>
                  <a:srgbClr val="003399"/>
                </a:solidFill>
                <a:highlight>
                  <a:srgbClr val="FFFF00"/>
                </a:highlight>
                <a:ea typeface="華康中黑體" pitchFamily="49" charset="-120"/>
              </a:rPr>
              <a:t>無法透過人工方式來處理</a:t>
            </a:r>
            <a:r>
              <a:rPr lang="zh-TW" altLang="en-US" sz="1600" b="1" dirty="0">
                <a:solidFill>
                  <a:srgbClr val="003399"/>
                </a:solidFill>
                <a:ea typeface="華康中黑體" pitchFamily="49" charset="-120"/>
              </a:rPr>
              <a:t>，需先將</a:t>
            </a:r>
            <a:r>
              <a:rPr lang="zh-TW" altLang="en-US" sz="1600" b="1" dirty="0">
                <a:solidFill>
                  <a:srgbClr val="003399"/>
                </a:solidFill>
                <a:highlight>
                  <a:srgbClr val="FFFF00"/>
                </a:highlight>
                <a:ea typeface="華康中黑體" pitchFamily="49" charset="-120"/>
              </a:rPr>
              <a:t>資料區分</a:t>
            </a:r>
            <a:r>
              <a:rPr lang="zh-TW" altLang="en-US" sz="1600" b="1" dirty="0">
                <a:solidFill>
                  <a:srgbClr val="003399"/>
                </a:solidFill>
                <a:ea typeface="華康中黑體" pitchFamily="49" charset="-120"/>
              </a:rPr>
              <a:t>成數個</a:t>
            </a:r>
            <a:r>
              <a:rPr lang="zh-TW" altLang="en-US" sz="1600" b="1" dirty="0">
                <a:solidFill>
                  <a:srgbClr val="003399"/>
                </a:solidFill>
                <a:highlight>
                  <a:srgbClr val="FFFF00"/>
                </a:highlight>
                <a:ea typeface="華康中黑體" pitchFamily="49" charset="-120"/>
              </a:rPr>
              <a:t>資料集</a:t>
            </a:r>
            <a:r>
              <a:rPr lang="zh-TW" altLang="en-US" sz="1600" b="1" dirty="0">
                <a:solidFill>
                  <a:srgbClr val="003399"/>
                </a:solidFill>
                <a:ea typeface="華康中黑體" pitchFamily="49" charset="-120"/>
              </a:rPr>
              <a:t>，再利用</a:t>
            </a:r>
            <a:r>
              <a:rPr lang="zh-TW" altLang="en-US" sz="1600" b="1" dirty="0">
                <a:solidFill>
                  <a:srgbClr val="003399"/>
                </a:solidFill>
                <a:highlight>
                  <a:srgbClr val="FFFF00"/>
                </a:highlight>
                <a:ea typeface="華康中黑體" pitchFamily="49" charset="-120"/>
              </a:rPr>
              <a:t>分析軟體來進行萃取</a:t>
            </a:r>
            <a:r>
              <a:rPr lang="zh-TW" altLang="en-US" sz="1600" b="1" dirty="0">
                <a:solidFill>
                  <a:srgbClr val="003399"/>
                </a:solidFill>
                <a:ea typeface="華康中黑體" pitchFamily="49" charset="-120"/>
              </a:rPr>
              <a:t>，進而獲得資料中具有</a:t>
            </a:r>
            <a:r>
              <a:rPr lang="zh-TW" altLang="en-US" sz="1600" b="1" dirty="0">
                <a:solidFill>
                  <a:srgbClr val="003399"/>
                </a:solidFill>
                <a:highlight>
                  <a:srgbClr val="FFFF00"/>
                </a:highlight>
                <a:ea typeface="華康中黑體" pitchFamily="49" charset="-120"/>
              </a:rPr>
              <a:t>價值、有用的部分，其中</a:t>
            </a:r>
            <a:r>
              <a:rPr lang="zh-TW" altLang="en-US" sz="1600" b="1" dirty="0">
                <a:solidFill>
                  <a:srgbClr val="003399"/>
                </a:solidFill>
                <a:ea typeface="華康中黑體" pitchFamily="49" charset="-120"/>
              </a:rPr>
              <a:t>，可利用三個方向來分析 </a:t>
            </a:r>
            <a:r>
              <a:rPr lang="en-US" altLang="zh-TW" sz="1600" b="1" dirty="0">
                <a:solidFill>
                  <a:srgbClr val="003399"/>
                </a:solidFill>
                <a:ea typeface="華康中黑體" pitchFamily="49" charset="-120"/>
              </a:rPr>
              <a:t>(3V)</a:t>
            </a:r>
            <a:r>
              <a:rPr lang="zh-TW" altLang="en-US" sz="1600" b="1" dirty="0">
                <a:solidFill>
                  <a:srgbClr val="003399"/>
                </a:solidFill>
                <a:ea typeface="華康中黑體" pitchFamily="49" charset="-120"/>
              </a:rPr>
              <a:t>：</a:t>
            </a:r>
            <a:r>
              <a:rPr lang="zh-TW" altLang="en-US" sz="1600" b="1" dirty="0">
                <a:solidFill>
                  <a:srgbClr val="003399"/>
                </a:solidFill>
                <a:highlight>
                  <a:srgbClr val="FFFF00"/>
                </a:highlight>
                <a:ea typeface="華康中黑體" pitchFamily="49" charset="-120"/>
              </a:rPr>
              <a:t>大</a:t>
            </a:r>
            <a:r>
              <a:rPr lang="zh-TW" altLang="en-US" sz="1600" b="1" dirty="0">
                <a:solidFill>
                  <a:srgbClr val="003399"/>
                </a:solidFill>
                <a:ea typeface="華康中黑體" pitchFamily="49" charset="-120"/>
              </a:rPr>
              <a:t>量 </a:t>
            </a:r>
            <a:r>
              <a:rPr lang="en-US" altLang="zh-TW" sz="1600" b="1" dirty="0">
                <a:solidFill>
                  <a:srgbClr val="003399"/>
                </a:solidFill>
                <a:ea typeface="華康中黑體" pitchFamily="49" charset="-120"/>
              </a:rPr>
              <a:t>(Volume</a:t>
            </a:r>
            <a:r>
              <a:rPr lang="zh-TW" altLang="en-US" sz="1600" b="1" dirty="0">
                <a:solidFill>
                  <a:srgbClr val="003399"/>
                </a:solidFill>
                <a:ea typeface="華康中黑體" pitchFamily="49" charset="-120"/>
              </a:rPr>
              <a:t>，資料規模</a:t>
            </a:r>
            <a:r>
              <a:rPr lang="en-US" altLang="zh-TW" sz="1600" b="1" dirty="0">
                <a:solidFill>
                  <a:srgbClr val="003399"/>
                </a:solidFill>
                <a:ea typeface="華康中黑體" pitchFamily="49" charset="-120"/>
              </a:rPr>
              <a:t>) </a:t>
            </a:r>
            <a:r>
              <a:rPr lang="zh-TW" altLang="en-US" sz="1600" b="1" dirty="0">
                <a:solidFill>
                  <a:srgbClr val="003399"/>
                </a:solidFill>
                <a:ea typeface="華康中黑體" pitchFamily="49" charset="-120"/>
              </a:rPr>
              <a:t>、</a:t>
            </a:r>
            <a:r>
              <a:rPr lang="zh-TW" altLang="en-US" sz="1600" b="1" dirty="0">
                <a:solidFill>
                  <a:srgbClr val="003399"/>
                </a:solidFill>
                <a:highlight>
                  <a:srgbClr val="FFFF00"/>
                </a:highlight>
                <a:ea typeface="華康中黑體" pitchFamily="49" charset="-120"/>
              </a:rPr>
              <a:t>快</a:t>
            </a:r>
            <a:r>
              <a:rPr lang="zh-TW" altLang="en-US" sz="1600" b="1" dirty="0">
                <a:solidFill>
                  <a:srgbClr val="003399"/>
                </a:solidFill>
                <a:ea typeface="華康中黑體" pitchFamily="49" charset="-120"/>
              </a:rPr>
              <a:t>速 </a:t>
            </a:r>
            <a:r>
              <a:rPr lang="en-US" altLang="zh-TW" sz="1600" b="1" dirty="0">
                <a:solidFill>
                  <a:srgbClr val="003399"/>
                </a:solidFill>
                <a:ea typeface="華康中黑體" pitchFamily="49" charset="-120"/>
              </a:rPr>
              <a:t>(Velocity</a:t>
            </a:r>
            <a:r>
              <a:rPr lang="zh-TW" altLang="en-US" sz="1600" b="1" dirty="0">
                <a:solidFill>
                  <a:srgbClr val="003399"/>
                </a:solidFill>
                <a:ea typeface="華康中黑體" pitchFamily="49" charset="-120"/>
              </a:rPr>
              <a:t>，資料輸入與輸出的速度</a:t>
            </a:r>
            <a:r>
              <a:rPr lang="en-US" altLang="zh-TW" sz="1600" b="1" dirty="0">
                <a:solidFill>
                  <a:srgbClr val="003399"/>
                </a:solidFill>
                <a:ea typeface="華康中黑體" pitchFamily="49" charset="-120"/>
              </a:rPr>
              <a:t>)</a:t>
            </a:r>
            <a:r>
              <a:rPr lang="zh-TW" altLang="en-US" sz="1600" b="1" dirty="0">
                <a:solidFill>
                  <a:srgbClr val="003399"/>
                </a:solidFill>
                <a:ea typeface="華康中黑體" pitchFamily="49" charset="-120"/>
              </a:rPr>
              <a:t>、</a:t>
            </a:r>
            <a:r>
              <a:rPr lang="zh-TW" altLang="en-US" sz="1600" b="1" dirty="0">
                <a:solidFill>
                  <a:srgbClr val="003399"/>
                </a:solidFill>
                <a:highlight>
                  <a:srgbClr val="FFFF00"/>
                </a:highlight>
                <a:ea typeface="華康中黑體" pitchFamily="49" charset="-120"/>
              </a:rPr>
              <a:t>雜</a:t>
            </a:r>
            <a:r>
              <a:rPr lang="zh-TW" altLang="en-US" sz="1600" b="1" dirty="0">
                <a:solidFill>
                  <a:srgbClr val="003399"/>
                </a:solidFill>
                <a:ea typeface="華康中黑體" pitchFamily="49" charset="-120"/>
              </a:rPr>
              <a:t> </a:t>
            </a:r>
            <a:r>
              <a:rPr lang="en-US" altLang="zh-TW" sz="1600" b="1" dirty="0">
                <a:solidFill>
                  <a:srgbClr val="003399"/>
                </a:solidFill>
                <a:ea typeface="華康中黑體" pitchFamily="49" charset="-120"/>
              </a:rPr>
              <a:t>(Variety</a:t>
            </a:r>
            <a:r>
              <a:rPr lang="zh-TW" altLang="en-US" sz="1600" b="1" dirty="0">
                <a:solidFill>
                  <a:srgbClr val="003399"/>
                </a:solidFill>
                <a:ea typeface="華康中黑體" pitchFamily="49" charset="-120"/>
              </a:rPr>
              <a:t>，多樣性</a:t>
            </a:r>
            <a:r>
              <a:rPr lang="en-US" altLang="zh-TW" sz="1600" b="1" dirty="0">
                <a:solidFill>
                  <a:srgbClr val="003399"/>
                </a:solidFill>
                <a:ea typeface="華康中黑體" pitchFamily="49" charset="-120"/>
              </a:rPr>
              <a:t>)</a:t>
            </a:r>
            <a:r>
              <a:rPr lang="zh-TW" altLang="en-US" sz="1600" b="1" dirty="0">
                <a:solidFill>
                  <a:srgbClr val="003399"/>
                </a:solidFill>
                <a:ea typeface="華康中黑體" pitchFamily="49" charset="-120"/>
              </a:rPr>
              <a:t> 。</a:t>
            </a:r>
            <a:endParaRPr lang="en-US" altLang="zh-TW" sz="1600" b="1" dirty="0">
              <a:solidFill>
                <a:srgbClr val="003399"/>
              </a:solidFill>
              <a:ea typeface="華康中黑體" pitchFamily="49" charset="-120"/>
            </a:endParaRPr>
          </a:p>
          <a:p>
            <a:pPr lvl="1"/>
            <a:endParaRPr lang="en-US" altLang="zh-TW" sz="2000" b="1" dirty="0">
              <a:solidFill>
                <a:srgbClr val="003399"/>
              </a:solidFill>
              <a:ea typeface="華康中黑體" pitchFamily="49" charset="-120"/>
            </a:endParaRPr>
          </a:p>
          <a:p>
            <a:pPr lvl="1"/>
            <a:endParaRPr lang="en-US" altLang="zh-TW" sz="2000" b="1" dirty="0">
              <a:solidFill>
                <a:srgbClr val="003399"/>
              </a:solidFill>
              <a:ea typeface="華康中黑體" pitchFamily="49" charset="-120"/>
            </a:endParaRPr>
          </a:p>
          <a:p>
            <a:pPr lvl="1"/>
            <a:endParaRPr lang="en-US" altLang="zh-TW" sz="2000" b="1" dirty="0">
              <a:solidFill>
                <a:srgbClr val="003399"/>
              </a:solidFill>
              <a:ea typeface="華康中黑體" pitchFamily="49" charset="-120"/>
            </a:endParaRPr>
          </a:p>
          <a:p>
            <a:pPr lvl="1"/>
            <a:endParaRPr lang="en-US" altLang="zh-TW" sz="2000" b="1" dirty="0">
              <a:solidFill>
                <a:srgbClr val="003399"/>
              </a:solidFill>
              <a:ea typeface="華康中黑體" pitchFamily="49" charset="-120"/>
            </a:endParaRPr>
          </a:p>
          <a:p>
            <a:pPr lvl="1"/>
            <a:endParaRPr lang="en-US" altLang="zh-TW" sz="2000" b="1" dirty="0">
              <a:solidFill>
                <a:srgbClr val="003399"/>
              </a:solidFill>
              <a:ea typeface="華康中黑體" pitchFamily="49" charset="-120"/>
            </a:endParaRPr>
          </a:p>
          <a:p>
            <a:pPr lvl="1"/>
            <a:endParaRPr lang="en-US" altLang="zh-TW" sz="2000" b="1" dirty="0">
              <a:solidFill>
                <a:srgbClr val="003399"/>
              </a:solidFill>
              <a:ea typeface="華康中黑體" pitchFamily="49" charset="-120"/>
            </a:endParaRPr>
          </a:p>
          <a:p>
            <a:pPr marL="457200" lvl="1" indent="0">
              <a:buNone/>
            </a:pPr>
            <a:endParaRPr lang="en-US" altLang="zh-TW" sz="1800" b="1" dirty="0">
              <a:solidFill>
                <a:srgbClr val="003399"/>
              </a:solidFill>
              <a:ea typeface="華康中黑體" pitchFamily="49" charset="-120"/>
            </a:endParaRPr>
          </a:p>
          <a:p>
            <a:pPr marL="457200" lvl="1" indent="0">
              <a:buNone/>
            </a:pPr>
            <a:endParaRPr lang="en-US" altLang="zh-TW" sz="1800" b="1" dirty="0">
              <a:solidFill>
                <a:srgbClr val="003399"/>
              </a:solidFill>
              <a:ea typeface="華康中黑體" pitchFamily="49" charset="-120"/>
            </a:endParaRPr>
          </a:p>
          <a:p>
            <a:pPr marL="457200" lvl="1" indent="0">
              <a:buNone/>
            </a:pPr>
            <a:endParaRPr lang="en-US" altLang="zh-TW" sz="1800" b="1" dirty="0">
              <a:solidFill>
                <a:srgbClr val="003399"/>
              </a:solidFill>
              <a:ea typeface="華康中黑體" pitchFamily="49" charset="-120"/>
            </a:endParaRPr>
          </a:p>
          <a:p>
            <a:pPr marL="457200" lvl="1" indent="0">
              <a:buNone/>
            </a:pPr>
            <a:endParaRPr lang="en-US" altLang="zh-TW" sz="1600" b="1" dirty="0">
              <a:solidFill>
                <a:srgbClr val="003399"/>
              </a:solidFill>
              <a:ea typeface="華康中黑體" pitchFamily="49" charset="-120"/>
            </a:endParaRPr>
          </a:p>
          <a:p>
            <a:pPr marL="457200" lvl="1" indent="0">
              <a:buNone/>
            </a:pPr>
            <a:endParaRPr lang="en-US" altLang="zh-TW" sz="1600" b="1" dirty="0">
              <a:solidFill>
                <a:srgbClr val="003399"/>
              </a:solidFill>
              <a:ea typeface="華康中黑體" pitchFamily="49" charset="-120"/>
            </a:endParaRPr>
          </a:p>
          <a:p>
            <a:pPr marL="457200" lvl="1" indent="0">
              <a:buNone/>
            </a:pPr>
            <a:r>
              <a:rPr lang="zh-TW" altLang="en-US" sz="1600" b="1" dirty="0">
                <a:solidFill>
                  <a:srgbClr val="003399"/>
                </a:solidFill>
                <a:ea typeface="華康中黑體" pitchFamily="49" charset="-120"/>
              </a:rPr>
              <a:t>        當資料</a:t>
            </a:r>
            <a:r>
              <a:rPr lang="zh-TW" altLang="en-US" sz="1600" b="1" dirty="0">
                <a:solidFill>
                  <a:srgbClr val="003399"/>
                </a:solidFill>
                <a:highlight>
                  <a:srgbClr val="FFFF00"/>
                </a:highlight>
                <a:ea typeface="華康中黑體" pitchFamily="49" charset="-120"/>
              </a:rPr>
              <a:t>非常大量、快速與多變化時，</a:t>
            </a:r>
            <a:r>
              <a:rPr lang="zh-TW" altLang="en-US" sz="1600" b="1" dirty="0">
                <a:solidFill>
                  <a:srgbClr val="003399"/>
                </a:solidFill>
                <a:ea typeface="華康中黑體" pitchFamily="49" charset="-120"/>
              </a:rPr>
              <a:t>需要</a:t>
            </a:r>
            <a:r>
              <a:rPr lang="zh-TW" altLang="en-US" sz="1600" b="1" dirty="0">
                <a:solidFill>
                  <a:srgbClr val="003399"/>
                </a:solidFill>
                <a:highlight>
                  <a:srgbClr val="FFFF00"/>
                </a:highlight>
                <a:ea typeface="華康中黑體" pitchFamily="49" charset="-120"/>
              </a:rPr>
              <a:t>依據既定的策略、搭配適合的軟體</a:t>
            </a:r>
            <a:r>
              <a:rPr lang="zh-TW" altLang="en-US" sz="1600" b="1" dirty="0">
                <a:solidFill>
                  <a:srgbClr val="003399"/>
                </a:solidFill>
                <a:ea typeface="華康中黑體" pitchFamily="49" charset="-120"/>
              </a:rPr>
              <a:t>來進行分析，以提升</a:t>
            </a:r>
            <a:r>
              <a:rPr lang="zh-TW" altLang="en-US" sz="1600" b="1" dirty="0">
                <a:solidFill>
                  <a:srgbClr val="003399"/>
                </a:solidFill>
                <a:highlight>
                  <a:srgbClr val="FFFF00"/>
                </a:highlight>
                <a:ea typeface="華康中黑體" pitchFamily="49" charset="-120"/>
              </a:rPr>
              <a:t>經營時的效率</a:t>
            </a:r>
            <a:r>
              <a:rPr lang="zh-TW" altLang="en-US" sz="1600" b="1" dirty="0">
                <a:solidFill>
                  <a:srgbClr val="003399"/>
                </a:solidFill>
                <a:ea typeface="華康中黑體" pitchFamily="49" charset="-120"/>
              </a:rPr>
              <a:t>與最佳化的能力。一般又可稱為</a:t>
            </a:r>
            <a:r>
              <a:rPr lang="zh-TW" altLang="en-US" sz="1600" b="1" dirty="0">
                <a:solidFill>
                  <a:srgbClr val="003399"/>
                </a:solidFill>
                <a:highlight>
                  <a:srgbClr val="FFFF00"/>
                </a:highlight>
                <a:ea typeface="華康中黑體" pitchFamily="49" charset="-120"/>
              </a:rPr>
              <a:t>巨量資料、海量資料、大數據</a:t>
            </a:r>
            <a:r>
              <a:rPr lang="zh-TW" altLang="en-US" sz="1600" b="1" dirty="0">
                <a:solidFill>
                  <a:srgbClr val="003399"/>
                </a:solidFill>
                <a:ea typeface="華康中黑體" pitchFamily="49" charset="-120"/>
              </a:rPr>
              <a:t>等。</a:t>
            </a:r>
            <a:endParaRPr lang="en-US" altLang="zh-TW" sz="1600" b="1" dirty="0">
              <a:solidFill>
                <a:srgbClr val="003399"/>
              </a:solidFill>
              <a:ea typeface="華康中黑體" pitchFamily="49" charset="-120"/>
            </a:endParaRPr>
          </a:p>
          <a:p>
            <a:pPr marL="457200" lvl="1" indent="0">
              <a:buNone/>
            </a:pPr>
            <a:endParaRPr lang="en-US" altLang="zh-TW" sz="1600" b="1" dirty="0">
              <a:solidFill>
                <a:srgbClr val="003399"/>
              </a:solidFill>
              <a:ea typeface="華康中黑體" pitchFamily="49" charset="-120"/>
            </a:endParaRPr>
          </a:p>
          <a:p>
            <a:pPr marL="457200" lvl="1" indent="0">
              <a:buNone/>
            </a:pPr>
            <a:endParaRPr lang="en-US" altLang="zh-TW" sz="1600" b="1" dirty="0">
              <a:solidFill>
                <a:srgbClr val="003399"/>
              </a:solidFill>
              <a:ea typeface="華康中黑體" pitchFamily="49" charset="-120"/>
            </a:endParaRPr>
          </a:p>
          <a:p>
            <a:pPr marL="457200" lvl="1" indent="0">
              <a:buNone/>
            </a:pPr>
            <a:r>
              <a:rPr lang="en-US" altLang="zh-TW" sz="1600" b="1" dirty="0">
                <a:solidFill>
                  <a:srgbClr val="003399"/>
                </a:solidFill>
                <a:ea typeface="華康中黑體" pitchFamily="49" charset="-120"/>
              </a:rPr>
              <a:t>       </a:t>
            </a:r>
            <a:r>
              <a:rPr lang="zh-TW" altLang="zh-TW" sz="1600" b="1" dirty="0">
                <a:solidFill>
                  <a:srgbClr val="003399"/>
                </a:solidFill>
                <a:ea typeface="華康中黑體" pitchFamily="49" charset="-120"/>
              </a:rPr>
              <a:t>大數據的核心通常被概括為</a:t>
            </a:r>
            <a:r>
              <a:rPr lang="en-US" altLang="zh-TW" sz="1600" b="1" dirty="0">
                <a:solidFill>
                  <a:srgbClr val="003399"/>
                </a:solidFill>
                <a:ea typeface="華康中黑體" pitchFamily="49" charset="-120"/>
              </a:rPr>
              <a:t>4V</a:t>
            </a:r>
            <a:r>
              <a:rPr lang="zh-TW" altLang="zh-TW" sz="1600" b="1" dirty="0">
                <a:solidFill>
                  <a:srgbClr val="003399"/>
                </a:solidFill>
                <a:ea typeface="華康中黑體" pitchFamily="49" charset="-120"/>
              </a:rPr>
              <a:t>模型</a:t>
            </a:r>
            <a:r>
              <a:rPr lang="en-US" altLang="zh-TW" sz="1600" b="1" dirty="0">
                <a:solidFill>
                  <a:srgbClr val="003399"/>
                </a:solidFill>
                <a:ea typeface="華康中黑體" pitchFamily="49" charset="-120"/>
              </a:rPr>
              <a:t>( 3V</a:t>
            </a:r>
            <a:r>
              <a:rPr lang="zh-TW" altLang="en-US" sz="1600" b="1" dirty="0">
                <a:solidFill>
                  <a:srgbClr val="003399"/>
                </a:solidFill>
                <a:ea typeface="華康中黑體" pitchFamily="49" charset="-120"/>
              </a:rPr>
              <a:t> </a:t>
            </a:r>
            <a:r>
              <a:rPr lang="en-US" altLang="zh-TW" sz="1600" b="1" dirty="0">
                <a:solidFill>
                  <a:srgbClr val="003399"/>
                </a:solidFill>
                <a:ea typeface="華康中黑體" pitchFamily="49" charset="-120"/>
              </a:rPr>
              <a:t>+</a:t>
            </a:r>
            <a:r>
              <a:rPr lang="zh-TW" altLang="en-US" sz="1600" b="1" dirty="0">
                <a:solidFill>
                  <a:srgbClr val="003399"/>
                </a:solidFill>
                <a:ea typeface="華康中黑體" pitchFamily="49" charset="-120"/>
              </a:rPr>
              <a:t> </a:t>
            </a:r>
            <a:r>
              <a:rPr lang="en-US" altLang="zh-TW" sz="1600" b="1" dirty="0">
                <a:solidFill>
                  <a:srgbClr val="003399"/>
                </a:solidFill>
                <a:ea typeface="華康中黑體" pitchFamily="49" charset="-120"/>
              </a:rPr>
              <a:t>Veracity</a:t>
            </a:r>
            <a:r>
              <a:rPr lang="zh-TW" altLang="zh-TW" sz="1600" b="1" dirty="0">
                <a:solidFill>
                  <a:srgbClr val="003399"/>
                </a:solidFill>
                <a:ea typeface="華康中黑體" pitchFamily="49" charset="-120"/>
              </a:rPr>
              <a:t>（真實性</a:t>
            </a:r>
            <a:r>
              <a:rPr lang="en-US" altLang="zh-TW" sz="1600" b="1" dirty="0">
                <a:solidFill>
                  <a:srgbClr val="003399"/>
                </a:solidFill>
                <a:ea typeface="華康中黑體" pitchFamily="49" charset="-120"/>
              </a:rPr>
              <a:t>, </a:t>
            </a:r>
            <a:r>
              <a:rPr lang="zh-TW" altLang="en-US" sz="1600" b="1" dirty="0">
                <a:solidFill>
                  <a:srgbClr val="003399"/>
                </a:solidFill>
                <a:highlight>
                  <a:srgbClr val="FFFF00"/>
                </a:highlight>
                <a:ea typeface="華康中黑體" pitchFamily="49" charset="-120"/>
              </a:rPr>
              <a:t>疑</a:t>
            </a:r>
            <a:r>
              <a:rPr lang="zh-TW" altLang="zh-TW" sz="1600" b="1" dirty="0">
                <a:solidFill>
                  <a:srgbClr val="003399"/>
                </a:solidFill>
                <a:ea typeface="華康中黑體" pitchFamily="49" charset="-120"/>
              </a:rPr>
              <a:t>）</a:t>
            </a:r>
            <a:r>
              <a:rPr lang="en-US" altLang="zh-TW" sz="1600" b="1" dirty="0">
                <a:solidFill>
                  <a:srgbClr val="003399"/>
                </a:solidFill>
                <a:ea typeface="華康中黑體" pitchFamily="49" charset="-120"/>
              </a:rPr>
              <a:t>)</a:t>
            </a:r>
            <a:r>
              <a:rPr lang="zh-TW" altLang="zh-TW" sz="1600" b="1" dirty="0">
                <a:solidFill>
                  <a:srgbClr val="003399"/>
                </a:solidFill>
                <a:ea typeface="華康中黑體" pitchFamily="49" charset="-120"/>
              </a:rPr>
              <a:t>，但根據不同應用場景，有時也會包含更多的</a:t>
            </a:r>
            <a:r>
              <a:rPr lang="en-US" altLang="zh-TW" sz="1600" b="1" dirty="0">
                <a:solidFill>
                  <a:srgbClr val="003399"/>
                </a:solidFill>
                <a:ea typeface="華康中黑體" pitchFamily="49" charset="-120"/>
              </a:rPr>
              <a:t>V</a:t>
            </a:r>
            <a:r>
              <a:rPr lang="zh-TW" altLang="zh-TW" sz="1600" b="1" dirty="0">
                <a:solidFill>
                  <a:srgbClr val="003399"/>
                </a:solidFill>
                <a:ea typeface="華康中黑體" pitchFamily="49" charset="-120"/>
              </a:rPr>
              <a:t>。</a:t>
            </a:r>
            <a:r>
              <a:rPr lang="en-US" altLang="zh-TW" sz="1600" b="1" dirty="0">
                <a:solidFill>
                  <a:srgbClr val="003399"/>
                </a:solidFill>
                <a:ea typeface="華康中黑體" pitchFamily="49" charset="-120"/>
              </a:rPr>
              <a:t>(</a:t>
            </a:r>
            <a:r>
              <a:rPr lang="zh-TW" altLang="en-US" sz="1600" b="1" dirty="0">
                <a:solidFill>
                  <a:srgbClr val="003399"/>
                </a:solidFill>
                <a:ea typeface="華康中黑體" pitchFamily="49" charset="-120"/>
              </a:rPr>
              <a:t>  </a:t>
            </a:r>
            <a:r>
              <a:rPr lang="en-US" altLang="zh-TW" sz="1600" b="1" dirty="0">
                <a:solidFill>
                  <a:srgbClr val="003399"/>
                </a:solidFill>
                <a:ea typeface="華康中黑體" pitchFamily="49" charset="-120"/>
              </a:rPr>
              <a:t>4V </a:t>
            </a:r>
            <a:r>
              <a:rPr lang="en-US" altLang="zh-TW" sz="1600" b="1" dirty="0">
                <a:solidFill>
                  <a:srgbClr val="003399"/>
                </a:solidFill>
                <a:highlight>
                  <a:srgbClr val="FFFF00"/>
                </a:highlight>
                <a:ea typeface="華康中黑體" pitchFamily="49" charset="-120"/>
              </a:rPr>
              <a:t>+ Value</a:t>
            </a:r>
            <a:r>
              <a:rPr lang="zh-TW" altLang="zh-TW" sz="1600" b="1" dirty="0">
                <a:solidFill>
                  <a:srgbClr val="003399"/>
                </a:solidFill>
                <a:ea typeface="華康中黑體" pitchFamily="49" charset="-120"/>
              </a:rPr>
              <a:t>（</a:t>
            </a:r>
            <a:r>
              <a:rPr lang="zh-TW" altLang="zh-TW" sz="1600" b="1" dirty="0">
                <a:solidFill>
                  <a:srgbClr val="003399"/>
                </a:solidFill>
                <a:highlight>
                  <a:srgbClr val="FFFF00"/>
                </a:highlight>
                <a:ea typeface="華康中黑體" pitchFamily="49" charset="-120"/>
              </a:rPr>
              <a:t>價值）</a:t>
            </a:r>
            <a:r>
              <a:rPr lang="zh-TW" altLang="en-US" sz="1600" b="1" dirty="0">
                <a:solidFill>
                  <a:srgbClr val="003399"/>
                </a:solidFill>
                <a:highlight>
                  <a:srgbClr val="FFFF00"/>
                </a:highlight>
                <a:ea typeface="華康中黑體" pitchFamily="49" charset="-120"/>
              </a:rPr>
              <a:t> 、</a:t>
            </a:r>
            <a:r>
              <a:rPr lang="en-US" altLang="zh-TW" sz="1600" b="1" dirty="0">
                <a:solidFill>
                  <a:srgbClr val="003399"/>
                </a:solidFill>
                <a:highlight>
                  <a:srgbClr val="FFFF00"/>
                </a:highlight>
                <a:ea typeface="華康中黑體" pitchFamily="49" charset="-120"/>
              </a:rPr>
              <a:t> Variability</a:t>
            </a:r>
            <a:r>
              <a:rPr lang="zh-TW" altLang="zh-TW" sz="1600" b="1" dirty="0">
                <a:solidFill>
                  <a:srgbClr val="003399"/>
                </a:solidFill>
                <a:highlight>
                  <a:srgbClr val="FFFF00"/>
                </a:highlight>
                <a:ea typeface="華康中黑體" pitchFamily="49" charset="-120"/>
              </a:rPr>
              <a:t>（變異性）</a:t>
            </a:r>
            <a:r>
              <a:rPr lang="zh-TW" altLang="en-US" sz="1600" b="1" dirty="0">
                <a:solidFill>
                  <a:srgbClr val="003399"/>
                </a:solidFill>
                <a:highlight>
                  <a:srgbClr val="FFFF00"/>
                </a:highlight>
                <a:ea typeface="華康中黑體" pitchFamily="49" charset="-120"/>
              </a:rPr>
              <a:t> 、</a:t>
            </a:r>
            <a:r>
              <a:rPr lang="en-US" altLang="zh-TW" sz="1600" b="1" dirty="0">
                <a:solidFill>
                  <a:srgbClr val="003399"/>
                </a:solidFill>
                <a:highlight>
                  <a:srgbClr val="FFFF00"/>
                </a:highlight>
                <a:ea typeface="華康中黑體" pitchFamily="49" charset="-120"/>
              </a:rPr>
              <a:t> Visualization</a:t>
            </a:r>
            <a:r>
              <a:rPr lang="zh-TW" altLang="zh-TW" sz="1600" b="1" dirty="0">
                <a:solidFill>
                  <a:srgbClr val="003399"/>
                </a:solidFill>
                <a:highlight>
                  <a:srgbClr val="FFFF00"/>
                </a:highlight>
                <a:ea typeface="華康中黑體" pitchFamily="49" charset="-120"/>
              </a:rPr>
              <a:t>（可視化）</a:t>
            </a:r>
            <a:r>
              <a:rPr lang="zh-TW" altLang="en-US" sz="1600" b="1" dirty="0">
                <a:solidFill>
                  <a:srgbClr val="003399"/>
                </a:solidFill>
                <a:highlight>
                  <a:srgbClr val="FFFF00"/>
                </a:highlight>
                <a:ea typeface="華康中黑體" pitchFamily="49" charset="-120"/>
              </a:rPr>
              <a:t> </a:t>
            </a:r>
            <a:r>
              <a:rPr lang="zh-TW" altLang="en-US" sz="1600" b="1" dirty="0">
                <a:solidFill>
                  <a:srgbClr val="003399"/>
                </a:solidFill>
                <a:ea typeface="華康中黑體" pitchFamily="49" charset="-120"/>
              </a:rPr>
              <a:t>。</a:t>
            </a:r>
            <a:endParaRPr lang="zh-TW" altLang="zh-TW" sz="1600" b="1" dirty="0">
              <a:solidFill>
                <a:srgbClr val="003399"/>
              </a:solidFill>
              <a:ea typeface="華康中黑體" pitchFamily="49" charset="-120"/>
            </a:endParaRPr>
          </a:p>
          <a:p>
            <a:pPr marL="457200" lvl="1" indent="0">
              <a:buNone/>
            </a:pPr>
            <a:endParaRPr lang="en-US" altLang="zh-TW" sz="1600" b="1" dirty="0">
              <a:solidFill>
                <a:srgbClr val="003399"/>
              </a:solidFill>
              <a:ea typeface="華康中黑體" pitchFamily="49" charset="-120"/>
            </a:endParaRPr>
          </a:p>
          <a:p>
            <a:pPr marL="457200" lvl="1" indent="0">
              <a:buNone/>
            </a:pPr>
            <a:endParaRPr lang="en-US" altLang="zh-TW" sz="1800" b="1" dirty="0">
              <a:solidFill>
                <a:srgbClr val="003399"/>
              </a:solidFill>
              <a:ea typeface="華康中黑體" pitchFamily="49" charset="-120"/>
            </a:endParaRPr>
          </a:p>
          <a:p>
            <a:pPr marL="457200" lvl="1" indent="0">
              <a:buNone/>
            </a:pPr>
            <a:endParaRPr lang="en-US" altLang="zh-TW" sz="1800" b="1" dirty="0">
              <a:solidFill>
                <a:srgbClr val="003399"/>
              </a:solidFill>
              <a:ea typeface="華康中黑體" pitchFamily="49" charset="-120"/>
            </a:endParaRPr>
          </a:p>
          <a:p>
            <a:pPr marL="457200" lvl="1" indent="0">
              <a:buNone/>
            </a:pPr>
            <a:endParaRPr lang="en-US" altLang="zh-TW" sz="2000" dirty="0">
              <a:solidFill>
                <a:srgbClr val="003399"/>
              </a:solidFill>
            </a:endParaRPr>
          </a:p>
          <a:p>
            <a:endParaRPr lang="zh-TW" altLang="en-US" dirty="0"/>
          </a:p>
        </p:txBody>
      </p:sp>
      <p:pic>
        <p:nvPicPr>
          <p:cNvPr id="4" name="Picture 6" descr="Deep Insight into Big Data: Understanding Big Data Basics - ABAYTHON">
            <a:extLst>
              <a:ext uri="{FF2B5EF4-FFF2-40B4-BE49-F238E27FC236}">
                <a16:creationId xmlns:a16="http://schemas.microsoft.com/office/drawing/2014/main" id="{69FBD431-C7B1-3E10-C1F2-9DB4F2E52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571" y="2029612"/>
            <a:ext cx="2380716" cy="2456123"/>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D04CB0BD-7DDB-42CD-FC30-7748F5A15EF8}"/>
              </a:ext>
            </a:extLst>
          </p:cNvPr>
          <p:cNvPicPr>
            <a:picLocks noChangeAspect="1"/>
          </p:cNvPicPr>
          <p:nvPr/>
        </p:nvPicPr>
        <p:blipFill>
          <a:blip r:embed="rId4"/>
          <a:stretch>
            <a:fillRect/>
          </a:stretch>
        </p:blipFill>
        <p:spPr>
          <a:xfrm>
            <a:off x="5462636" y="1667327"/>
            <a:ext cx="3579270" cy="2818408"/>
          </a:xfrm>
          <a:prstGeom prst="rect">
            <a:avLst/>
          </a:prstGeom>
        </p:spPr>
      </p:pic>
    </p:spTree>
    <p:extLst>
      <p:ext uri="{BB962C8B-B14F-4D97-AF65-F5344CB8AC3E}">
        <p14:creationId xmlns:p14="http://schemas.microsoft.com/office/powerpoint/2010/main" val="3162626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 science – Wenbin Fei">
            <a:extLst>
              <a:ext uri="{FF2B5EF4-FFF2-40B4-BE49-F238E27FC236}">
                <a16:creationId xmlns:a16="http://schemas.microsoft.com/office/drawing/2014/main" id="{EDFDEFDE-3555-3870-C2F3-1FC0F82FA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06" y="2476701"/>
            <a:ext cx="5886994" cy="2985656"/>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2314AAA5-4D62-FDEC-52F0-0E910DDA408F}"/>
              </a:ext>
            </a:extLst>
          </p:cNvPr>
          <p:cNvSpPr txBox="1"/>
          <p:nvPr/>
        </p:nvSpPr>
        <p:spPr>
          <a:xfrm>
            <a:off x="6297111" y="655142"/>
            <a:ext cx="5685883" cy="5893921"/>
          </a:xfrm>
          <a:prstGeom prst="rect">
            <a:avLst/>
          </a:prstGeom>
          <a:noFill/>
        </p:spPr>
        <p:txBody>
          <a:bodyPr wrap="square" rtlCol="0">
            <a:spAutoFit/>
          </a:bodyPr>
          <a:lstStyle/>
          <a:p>
            <a:r>
              <a:rPr lang="zh-TW" altLang="en-US"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在</a:t>
            </a:r>
            <a:r>
              <a:rPr lang="zh-TW"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資料科學</a:t>
            </a: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領域中，</a:t>
            </a:r>
            <a:r>
              <a:rPr lang="en-US"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hacking skills </a:t>
            </a:r>
            <a:r>
              <a:rPr lang="zh-TW"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並不是</a:t>
            </a: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指非法入侵或惡意行為，</a:t>
            </a:r>
            <a:r>
              <a:rPr lang="zh-TW"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而是</a:t>
            </a: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指</a:t>
            </a:r>
            <a:r>
              <a:rPr lang="zh-TW"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掌握程式設計和技術工具的能力</a:t>
            </a: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。具體來說，資料科學中的 </a:t>
            </a:r>
            <a:r>
              <a:rPr lang="en-US"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hacking skills </a:t>
            </a: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是指以下方面的技能：</a:t>
            </a:r>
            <a:endParaRPr lang="en-US"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程式設計技能（</a:t>
            </a:r>
            <a:r>
              <a:rPr lang="en-US"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Programming Skills</a:t>
            </a: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：熟練使用程式設計語言，</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如</a:t>
            </a:r>
            <a:r>
              <a:rPr lang="en-US"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Python</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en-US"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R</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en-US"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SQL</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等</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。這些語言用於資料清理、分析和建模。</a:t>
            </a:r>
            <a:endPar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資料處理（</a:t>
            </a:r>
            <a:r>
              <a:rPr lang="en-US"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Data Manipulation</a:t>
            </a: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：能夠高效地處理和操作大型資料集，包括資料的清洗、整理、轉換等。</a:t>
            </a:r>
            <a:endPar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自動化能力</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編寫自動化腳本，處理重複性任務</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，提高效率。</a:t>
            </a:r>
            <a:endPar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資料抓取和集成</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：能夠通過</a:t>
            </a:r>
            <a:r>
              <a:rPr lang="en-US"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API</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en-US"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Web Scraping</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等技術從多種來源獲取資料，並將這些資料整合用於分析</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r>
              <a:rPr lang="zh-TW"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演算法和工具的應用</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：掌握常見的</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機器學習演算法（如回歸、分類、聚類等）和工具庫</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（如</a:t>
            </a:r>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Scikit-learn</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TensorFlow</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500" kern="100" dirty="0" err="1">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PyTorch</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等），能根據需求編寫、調整或自訂演算法。</a:t>
            </a:r>
            <a:endPar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r>
              <a:rPr lang="zh-TW" altLang="zh-TW" sz="15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解決複雜問題的能力</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：面對未定義的複雜問題，能夠創造性地利用現有技術工具進行快速解決。這體現了</a:t>
            </a:r>
            <a:r>
              <a:rPr lang="en-US"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"hack"</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作為一種靈活、快速找到解決方案的能力。</a:t>
            </a:r>
            <a:endPar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在資料科學中，</a:t>
            </a:r>
            <a:r>
              <a:rPr lang="en-US" altLang="zh-TW" sz="15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hacking skills</a:t>
            </a:r>
            <a:r>
              <a:rPr lang="en-US"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強調的</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是使用技術和程式設計去探索、分析和解決問題，</a:t>
            </a:r>
            <a:r>
              <a:rPr lang="zh-TW" altLang="zh-TW" sz="15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而</a:t>
            </a:r>
            <a:r>
              <a:rPr lang="zh-TW" altLang="zh-TW" sz="15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不是局限於既有方法。</a:t>
            </a:r>
            <a:endParaRPr lang="zh-TW" altLang="en-US" dirty="0"/>
          </a:p>
        </p:txBody>
      </p:sp>
      <p:sp>
        <p:nvSpPr>
          <p:cNvPr id="3" name="標題 1">
            <a:extLst>
              <a:ext uri="{FF2B5EF4-FFF2-40B4-BE49-F238E27FC236}">
                <a16:creationId xmlns:a16="http://schemas.microsoft.com/office/drawing/2014/main" id="{7EAE6B8B-BC99-3CC1-01F3-6120829EF16A}"/>
              </a:ext>
            </a:extLst>
          </p:cNvPr>
          <p:cNvSpPr txBox="1">
            <a:spLocks/>
          </p:cNvSpPr>
          <p:nvPr/>
        </p:nvSpPr>
        <p:spPr>
          <a:xfrm>
            <a:off x="767750" y="0"/>
            <a:ext cx="10258245" cy="6551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2800" dirty="0"/>
              <a:t>Data science skillsets(</a:t>
            </a:r>
            <a:r>
              <a:rPr lang="zh-TW" altLang="zh-TW" sz="2800" b="1" kern="100" dirty="0">
                <a:effectLst/>
                <a:latin typeface="Calibri" panose="020F0502020204030204" pitchFamily="34" charset="0"/>
                <a:ea typeface="新細明體" panose="02020500000000000000" pitchFamily="18" charset="-120"/>
                <a:cs typeface="Times New Roman" panose="02020603050405020304" pitchFamily="18" charset="0"/>
              </a:rPr>
              <a:t>資料</a:t>
            </a:r>
            <a:r>
              <a:rPr lang="zh-TW" altLang="en-US" sz="2800" dirty="0"/>
              <a:t>科學技能</a:t>
            </a:r>
            <a:r>
              <a:rPr lang="en-US" altLang="zh-TW" sz="2800" dirty="0"/>
              <a:t>)</a:t>
            </a:r>
            <a:endParaRPr lang="zh-TW" altLang="en-US" sz="2800" dirty="0"/>
          </a:p>
        </p:txBody>
      </p:sp>
    </p:spTree>
    <p:extLst>
      <p:ext uri="{BB962C8B-B14F-4D97-AF65-F5344CB8AC3E}">
        <p14:creationId xmlns:p14="http://schemas.microsoft.com/office/powerpoint/2010/main" val="3141492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6E9701-0175-4AAC-973F-AA07C7FC60BC}"/>
              </a:ext>
            </a:extLst>
          </p:cNvPr>
          <p:cNvSpPr>
            <a:spLocks noGrp="1"/>
          </p:cNvSpPr>
          <p:nvPr>
            <p:ph type="title"/>
          </p:nvPr>
        </p:nvSpPr>
        <p:spPr>
          <a:xfrm>
            <a:off x="354860" y="5734164"/>
            <a:ext cx="11482277" cy="667809"/>
          </a:xfrm>
        </p:spPr>
        <p:txBody>
          <a:bodyPr>
            <a:noAutofit/>
          </a:bodyPr>
          <a:lstStyle/>
          <a:p>
            <a:r>
              <a:rPr lang="en-US" altLang="zh-TW" sz="1600" b="1" dirty="0"/>
              <a:t>Freakonomics</a:t>
            </a:r>
            <a:r>
              <a:rPr lang="zh-TW" altLang="en-US" sz="1600" b="1" dirty="0"/>
              <a:t> </a:t>
            </a:r>
            <a:r>
              <a:rPr lang="en-US" altLang="zh-TW" sz="1600" b="1" dirty="0"/>
              <a:t>(</a:t>
            </a:r>
            <a:r>
              <a:rPr lang="zh-TW" altLang="en-US" sz="1600" b="1" dirty="0"/>
              <a:t>蘋果橘子經濟學</a:t>
            </a:r>
            <a:r>
              <a:rPr lang="en-US" altLang="zh-TW" sz="1600" b="1" dirty="0"/>
              <a:t>)</a:t>
            </a:r>
            <a:r>
              <a:rPr lang="zh-TW" altLang="en-US" sz="1600" b="1" dirty="0"/>
              <a:t> </a:t>
            </a:r>
            <a:r>
              <a:rPr lang="en-US" altLang="zh-TW" sz="1600" b="1" dirty="0"/>
              <a:t>: A Rogue Economist Explores the Hidden Side of Everything  《</a:t>
            </a:r>
            <a:r>
              <a:rPr lang="zh-TW" altLang="en-US" sz="1400" b="1" dirty="0">
                <a:latin typeface="+mn-lt"/>
                <a:ea typeface="+mn-ea"/>
                <a:cs typeface="+mn-cs"/>
              </a:rPr>
              <a:t>一位玩世不恭的經濟學家探討萬事萬物背後不為人知的一面</a:t>
            </a:r>
            <a:r>
              <a:rPr lang="en-US" altLang="zh-TW" sz="1400" b="1" dirty="0">
                <a:latin typeface="+mn-lt"/>
                <a:ea typeface="+mn-ea"/>
                <a:cs typeface="+mn-cs"/>
              </a:rPr>
              <a:t>》 </a:t>
            </a:r>
            <a:r>
              <a:rPr lang="en-US" altLang="zh-TW" sz="1200" b="1" dirty="0"/>
              <a:t> </a:t>
            </a:r>
            <a:endParaRPr lang="zh-TW" altLang="en-US" sz="2400" dirty="0"/>
          </a:p>
        </p:txBody>
      </p:sp>
      <p:sp>
        <p:nvSpPr>
          <p:cNvPr id="5" name="矩形 4">
            <a:extLst>
              <a:ext uri="{FF2B5EF4-FFF2-40B4-BE49-F238E27FC236}">
                <a16:creationId xmlns:a16="http://schemas.microsoft.com/office/drawing/2014/main" id="{A3F89F1F-2F06-4D68-A615-AD3B7097E7C5}"/>
              </a:ext>
            </a:extLst>
          </p:cNvPr>
          <p:cNvSpPr/>
          <p:nvPr/>
        </p:nvSpPr>
        <p:spPr>
          <a:xfrm>
            <a:off x="3277858" y="574286"/>
            <a:ext cx="8559279" cy="4462760"/>
          </a:xfrm>
          <a:prstGeom prst="rect">
            <a:avLst/>
          </a:prstGeom>
        </p:spPr>
        <p:txBody>
          <a:bodyPr wrap="square">
            <a:spAutoFit/>
          </a:bodyPr>
          <a:lstStyle/>
          <a:p>
            <a:pPr>
              <a:spcAft>
                <a:spcPts val="0"/>
              </a:spcAft>
            </a:pPr>
            <a:r>
              <a:rPr lang="zh-TW" altLang="en-US" sz="1600" b="1" kern="100" dirty="0">
                <a:solidFill>
                  <a:schemeClr val="accent1"/>
                </a:solidFill>
                <a:latin typeface="Calibri" panose="020F0502020204030204" pitchFamily="34" charset="0"/>
                <a:cs typeface="Times New Roman" panose="02020603050405020304" pitchFamily="18" charset="0"/>
              </a:rPr>
              <a:t>         </a:t>
            </a:r>
            <a:r>
              <a:rPr lang="zh-TW" altLang="zh-TW" sz="1600" b="1" kern="100" dirty="0">
                <a:solidFill>
                  <a:schemeClr val="accent1"/>
                </a:solidFill>
                <a:latin typeface="Calibri" panose="020F0502020204030204" pitchFamily="34" charset="0"/>
                <a:cs typeface="Times New Roman" panose="02020603050405020304" pitchFamily="18" charset="0"/>
              </a:rPr>
              <a:t>在日本</a:t>
            </a:r>
            <a:r>
              <a:rPr lang="zh-TW" altLang="zh-TW" sz="1600" b="1" kern="100" dirty="0">
                <a:solidFill>
                  <a:schemeClr val="accent1"/>
                </a:solidFill>
                <a:highlight>
                  <a:srgbClr val="00FF00"/>
                </a:highlight>
                <a:latin typeface="Calibri" panose="020F0502020204030204" pitchFamily="34" charset="0"/>
                <a:cs typeface="Times New Roman" panose="02020603050405020304" pitchFamily="18" charset="0"/>
              </a:rPr>
              <a:t>相撲</a:t>
            </a:r>
            <a:r>
              <a:rPr lang="en-US" altLang="zh-TW" sz="1600" b="1" kern="100" dirty="0">
                <a:solidFill>
                  <a:schemeClr val="accent1"/>
                </a:solidFill>
                <a:latin typeface="Calibri" panose="020F0502020204030204" pitchFamily="34" charset="0"/>
                <a:cs typeface="Times New Roman" panose="02020603050405020304" pitchFamily="18" charset="0"/>
              </a:rPr>
              <a:t>(</a:t>
            </a:r>
            <a:r>
              <a:rPr lang="ja-JP" altLang="en-US" sz="1600" b="1" kern="100" dirty="0">
                <a:solidFill>
                  <a:schemeClr val="accent1"/>
                </a:solidFill>
                <a:latin typeface="Calibri" panose="020F0502020204030204" pitchFamily="34" charset="0"/>
                <a:cs typeface="Times New Roman" panose="02020603050405020304" pitchFamily="18" charset="0"/>
              </a:rPr>
              <a:t>すもう</a:t>
            </a:r>
            <a:r>
              <a:rPr lang="en-US" altLang="ja-JP" sz="1600" b="1" kern="100" dirty="0">
                <a:solidFill>
                  <a:schemeClr val="accent1"/>
                </a:solidFill>
                <a:latin typeface="Calibri" panose="020F0502020204030204" pitchFamily="34" charset="0"/>
                <a:cs typeface="Times New Roman" panose="02020603050405020304" pitchFamily="18" charset="0"/>
              </a:rPr>
              <a:t>, </a:t>
            </a:r>
            <a:r>
              <a:rPr lang="en-US" altLang="zh-TW" sz="1600" b="1" kern="100" dirty="0">
                <a:solidFill>
                  <a:schemeClr val="accent1"/>
                </a:solidFill>
                <a:latin typeface="Calibri" panose="020F0502020204030204" pitchFamily="34" charset="0"/>
                <a:cs typeface="Times New Roman" panose="02020603050405020304" pitchFamily="18" charset="0"/>
              </a:rPr>
              <a:t>sumo) </a:t>
            </a:r>
            <a:r>
              <a:rPr lang="zh-TW" altLang="zh-TW" sz="1600" b="1" kern="100" dirty="0">
                <a:solidFill>
                  <a:schemeClr val="accent1"/>
                </a:solidFill>
                <a:latin typeface="Calibri" panose="020F0502020204030204" pitchFamily="34" charset="0"/>
                <a:cs typeface="Times New Roman" panose="02020603050405020304" pitchFamily="18" charset="0"/>
              </a:rPr>
              <a:t>是</a:t>
            </a:r>
            <a:r>
              <a:rPr lang="zh-TW" altLang="zh-TW" sz="1600" b="1" kern="100" dirty="0">
                <a:solidFill>
                  <a:schemeClr val="accent1"/>
                </a:solidFill>
                <a:highlight>
                  <a:srgbClr val="FFFF00"/>
                </a:highlight>
                <a:latin typeface="Calibri" panose="020F0502020204030204" pitchFamily="34" charset="0"/>
                <a:cs typeface="Times New Roman" panose="02020603050405020304" pitchFamily="18" charset="0"/>
              </a:rPr>
              <a:t>全國性運動</a:t>
            </a:r>
            <a:r>
              <a:rPr lang="zh-TW" altLang="zh-TW" sz="1600" b="1" kern="100" dirty="0">
                <a:solidFill>
                  <a:schemeClr val="accent1"/>
                </a:solidFill>
                <a:latin typeface="Calibri" panose="020F0502020204030204" pitchFamily="34" charset="0"/>
                <a:cs typeface="Times New Roman" panose="02020603050405020304" pitchFamily="18" charset="0"/>
              </a:rPr>
              <a:t>，具有宗教、軍事乃至歷史情感的意義。但一直以來，相關</a:t>
            </a:r>
            <a:r>
              <a:rPr lang="zh-TW" altLang="zh-TW" sz="1600" b="1" kern="100" dirty="0">
                <a:solidFill>
                  <a:schemeClr val="accent1"/>
                </a:solidFill>
                <a:highlight>
                  <a:srgbClr val="FFFF00"/>
                </a:highlight>
                <a:latin typeface="Calibri" panose="020F0502020204030204" pitchFamily="34" charset="0"/>
                <a:cs typeface="Times New Roman" panose="02020603050405020304" pitchFamily="18" charset="0"/>
              </a:rPr>
              <a:t>作假的指控</a:t>
            </a:r>
            <a:r>
              <a:rPr lang="zh-TW" altLang="zh-TW" sz="1600" b="1" kern="100" dirty="0">
                <a:solidFill>
                  <a:schemeClr val="accent1"/>
                </a:solidFill>
                <a:latin typeface="Calibri" panose="020F0502020204030204" pitchFamily="34" charset="0"/>
                <a:cs typeface="Times New Roman" panose="02020603050405020304" pitchFamily="18" charset="0"/>
              </a:rPr>
              <a:t>傳言不斷。</a:t>
            </a:r>
          </a:p>
          <a:p>
            <a:pPr>
              <a:spcAft>
                <a:spcPts val="0"/>
              </a:spcAft>
            </a:pPr>
            <a:r>
              <a:rPr lang="en-US" altLang="zh-TW" sz="1600" b="1" kern="100" dirty="0">
                <a:solidFill>
                  <a:schemeClr val="accent1"/>
                </a:solidFill>
                <a:latin typeface="Calibri" panose="020F0502020204030204" pitchFamily="34" charset="0"/>
                <a:cs typeface="Times New Roman" panose="02020603050405020304" pitchFamily="18" charset="0"/>
              </a:rPr>
              <a:t> </a:t>
            </a:r>
            <a:endParaRPr lang="zh-TW" altLang="zh-TW" sz="1600" b="1" kern="100" dirty="0">
              <a:solidFill>
                <a:schemeClr val="accent1"/>
              </a:solidFill>
              <a:latin typeface="Calibri" panose="020F0502020204030204" pitchFamily="34" charset="0"/>
              <a:cs typeface="Times New Roman" panose="02020603050405020304" pitchFamily="18" charset="0"/>
            </a:endParaRPr>
          </a:p>
          <a:p>
            <a:pPr>
              <a:spcAft>
                <a:spcPts val="0"/>
              </a:spcAft>
            </a:pPr>
            <a:r>
              <a:rPr lang="zh-TW" altLang="en-US" sz="1600" b="1" kern="100" dirty="0">
                <a:solidFill>
                  <a:schemeClr val="accent1"/>
                </a:solidFill>
                <a:latin typeface="Calibri" panose="020F0502020204030204" pitchFamily="34" charset="0"/>
                <a:cs typeface="Times New Roman" panose="02020603050405020304" pitchFamily="18" charset="0"/>
              </a:rPr>
              <a:t>       </a:t>
            </a:r>
            <a:r>
              <a:rPr lang="zh-TW" altLang="zh-TW" sz="1600" b="1" kern="100" dirty="0">
                <a:solidFill>
                  <a:schemeClr val="accent1"/>
                </a:solidFill>
                <a:latin typeface="Calibri" panose="020F0502020204030204" pitchFamily="34" charset="0"/>
                <a:cs typeface="Times New Roman" panose="02020603050405020304" pitchFamily="18" charset="0"/>
              </a:rPr>
              <a:t>在這方面，李維特</a:t>
            </a:r>
            <a:r>
              <a:rPr lang="en-US" altLang="zh-TW" sz="1600" b="1" kern="100" dirty="0">
                <a:solidFill>
                  <a:schemeClr val="accent1"/>
                </a:solidFill>
                <a:latin typeface="Calibri" panose="020F0502020204030204" pitchFamily="34" charset="0"/>
                <a:cs typeface="Times New Roman" panose="02020603050405020304" pitchFamily="18" charset="0"/>
              </a:rPr>
              <a:t>(Steven Levitt) </a:t>
            </a:r>
            <a:r>
              <a:rPr lang="zh-TW" altLang="zh-TW" sz="1600" b="1" kern="100" dirty="0">
                <a:solidFill>
                  <a:schemeClr val="accent1"/>
                </a:solidFill>
                <a:latin typeface="Calibri" panose="020F0502020204030204" pitchFamily="34" charset="0"/>
                <a:cs typeface="Times New Roman" panose="02020603050405020304" pitchFamily="18" charset="0"/>
              </a:rPr>
              <a:t>搜集</a:t>
            </a:r>
            <a:r>
              <a:rPr lang="en-US" altLang="zh-TW" sz="1600" b="1" kern="100" dirty="0">
                <a:solidFill>
                  <a:schemeClr val="accent1"/>
                </a:solidFill>
                <a:latin typeface="Calibri" panose="020F0502020204030204" pitchFamily="34" charset="0"/>
                <a:cs typeface="Times New Roman" panose="02020603050405020304" pitchFamily="18" charset="0"/>
              </a:rPr>
              <a:t>1989</a:t>
            </a:r>
            <a:r>
              <a:rPr lang="zh-TW" altLang="zh-TW" sz="1600" b="1" kern="100" dirty="0">
                <a:solidFill>
                  <a:schemeClr val="accent1"/>
                </a:solidFill>
                <a:latin typeface="Calibri" panose="020F0502020204030204" pitchFamily="34" charset="0"/>
                <a:cs typeface="Times New Roman" panose="02020603050405020304" pitchFamily="18" charset="0"/>
              </a:rPr>
              <a:t>年</a:t>
            </a:r>
            <a:r>
              <a:rPr lang="en-US" altLang="zh-TW" sz="1600" b="1" kern="100" dirty="0">
                <a:solidFill>
                  <a:schemeClr val="accent1"/>
                </a:solidFill>
                <a:highlight>
                  <a:srgbClr val="00FF00"/>
                </a:highlight>
                <a:latin typeface="Calibri" panose="020F0502020204030204" pitchFamily="34" charset="0"/>
                <a:cs typeface="Times New Roman" panose="02020603050405020304" pitchFamily="18" charset="0"/>
              </a:rPr>
              <a:t>1</a:t>
            </a:r>
            <a:r>
              <a:rPr lang="zh-TW" altLang="zh-TW" sz="1600" b="1" kern="100" dirty="0">
                <a:solidFill>
                  <a:schemeClr val="accent1"/>
                </a:solidFill>
                <a:highlight>
                  <a:srgbClr val="00FF00"/>
                </a:highlight>
                <a:latin typeface="Calibri" panose="020F0502020204030204" pitchFamily="34" charset="0"/>
                <a:cs typeface="Times New Roman" panose="02020603050405020304" pitchFamily="18" charset="0"/>
              </a:rPr>
              <a:t>月</a:t>
            </a:r>
            <a:r>
              <a:rPr lang="zh-TW" altLang="zh-TW" sz="1600" b="1" kern="100" dirty="0">
                <a:solidFill>
                  <a:schemeClr val="accent1"/>
                </a:solidFill>
                <a:latin typeface="Calibri" panose="020F0502020204030204" pitchFamily="34" charset="0"/>
                <a:cs typeface="Times New Roman" panose="02020603050405020304" pitchFamily="18" charset="0"/>
              </a:rPr>
              <a:t>到</a:t>
            </a:r>
            <a:r>
              <a:rPr lang="en-US" altLang="zh-TW" sz="1600" b="1" kern="100" dirty="0">
                <a:solidFill>
                  <a:schemeClr val="accent1"/>
                </a:solidFill>
                <a:latin typeface="Calibri" panose="020F0502020204030204" pitchFamily="34" charset="0"/>
                <a:cs typeface="Times New Roman" panose="02020603050405020304" pitchFamily="18" charset="0"/>
              </a:rPr>
              <a:t> 2000</a:t>
            </a:r>
            <a:r>
              <a:rPr lang="zh-TW" altLang="zh-TW" sz="1600" b="1" kern="100" dirty="0">
                <a:solidFill>
                  <a:schemeClr val="accent1"/>
                </a:solidFill>
                <a:latin typeface="Calibri" panose="020F0502020204030204" pitchFamily="34" charset="0"/>
                <a:cs typeface="Times New Roman" panose="02020603050405020304" pitchFamily="18" charset="0"/>
              </a:rPr>
              <a:t>年</a:t>
            </a:r>
            <a:r>
              <a:rPr lang="en-US" altLang="zh-TW" sz="1600" b="1" kern="100" dirty="0">
                <a:solidFill>
                  <a:schemeClr val="accent1"/>
                </a:solidFill>
                <a:latin typeface="Calibri" panose="020F0502020204030204" pitchFamily="34" charset="0"/>
                <a:cs typeface="Times New Roman" panose="02020603050405020304" pitchFamily="18" charset="0"/>
              </a:rPr>
              <a:t>1</a:t>
            </a:r>
            <a:r>
              <a:rPr lang="zh-TW" altLang="zh-TW" sz="1600" b="1" kern="100" dirty="0">
                <a:solidFill>
                  <a:schemeClr val="accent1"/>
                </a:solidFill>
                <a:latin typeface="Calibri" panose="020F0502020204030204" pitchFamily="34" charset="0"/>
                <a:cs typeface="Times New Roman" panose="02020603050405020304" pitchFamily="18" charset="0"/>
              </a:rPr>
              <a:t>月，</a:t>
            </a:r>
            <a:r>
              <a:rPr lang="en-US" altLang="zh-TW" sz="1600" b="1" kern="100" dirty="0">
                <a:solidFill>
                  <a:schemeClr val="accent1"/>
                </a:solidFill>
                <a:highlight>
                  <a:srgbClr val="FFFF00"/>
                </a:highlight>
                <a:latin typeface="Calibri" panose="020F0502020204030204" pitchFamily="34" charset="0"/>
                <a:cs typeface="Times New Roman" panose="02020603050405020304" pitchFamily="18" charset="0"/>
              </a:rPr>
              <a:t>281</a:t>
            </a:r>
            <a:r>
              <a:rPr lang="zh-TW" altLang="zh-TW" sz="1600" b="1" kern="100" dirty="0">
                <a:solidFill>
                  <a:schemeClr val="accent1"/>
                </a:solidFill>
                <a:highlight>
                  <a:srgbClr val="FFFF00"/>
                </a:highlight>
                <a:latin typeface="Calibri" panose="020F0502020204030204" pitchFamily="34" charset="0"/>
                <a:cs typeface="Times New Roman" panose="02020603050405020304" pitchFamily="18" charset="0"/>
              </a:rPr>
              <a:t>名選手參加</a:t>
            </a:r>
            <a:r>
              <a:rPr lang="zh-TW" altLang="zh-TW" sz="1600" b="1" kern="100" dirty="0">
                <a:solidFill>
                  <a:schemeClr val="accent1"/>
                </a:solidFill>
                <a:latin typeface="Calibri" panose="020F0502020204030204" pitchFamily="34" charset="0"/>
                <a:cs typeface="Times New Roman" panose="02020603050405020304" pitchFamily="18" charset="0"/>
              </a:rPr>
              <a:t>的</a:t>
            </a:r>
            <a:r>
              <a:rPr lang="en-US" altLang="zh-TW" sz="1600" b="1" kern="100" dirty="0">
                <a:solidFill>
                  <a:schemeClr val="accent1"/>
                </a:solidFill>
                <a:latin typeface="Calibri" panose="020F0502020204030204" pitchFamily="34" charset="0"/>
                <a:cs typeface="Times New Roman" panose="02020603050405020304" pitchFamily="18" charset="0"/>
              </a:rPr>
              <a:t> </a:t>
            </a:r>
            <a:r>
              <a:rPr lang="en-US" altLang="zh-TW" sz="1600" b="1" kern="100" dirty="0">
                <a:solidFill>
                  <a:schemeClr val="accent1"/>
                </a:solidFill>
                <a:highlight>
                  <a:srgbClr val="FFFF00"/>
                </a:highlight>
                <a:latin typeface="Calibri" panose="020F0502020204030204" pitchFamily="34" charset="0"/>
                <a:cs typeface="Times New Roman" panose="02020603050405020304" pitchFamily="18" charset="0"/>
              </a:rPr>
              <a:t>64,000 </a:t>
            </a:r>
            <a:r>
              <a:rPr lang="zh-TW" altLang="zh-TW" sz="1600" b="1" kern="100" dirty="0">
                <a:solidFill>
                  <a:schemeClr val="accent1"/>
                </a:solidFill>
                <a:highlight>
                  <a:srgbClr val="FFFF00"/>
                </a:highlight>
                <a:latin typeface="Calibri" panose="020F0502020204030204" pitchFamily="34" charset="0"/>
                <a:cs typeface="Times New Roman" panose="02020603050405020304" pitchFamily="18" charset="0"/>
              </a:rPr>
              <a:t>回合賽事，讓資料說話</a:t>
            </a:r>
            <a:r>
              <a:rPr lang="zh-TW" altLang="zh-TW" sz="1600" b="1" kern="100" dirty="0">
                <a:solidFill>
                  <a:schemeClr val="accent1"/>
                </a:solidFill>
                <a:latin typeface="Calibri" panose="020F0502020204030204" pitchFamily="34" charset="0"/>
                <a:cs typeface="Times New Roman" panose="02020603050405020304" pitchFamily="18" charset="0"/>
              </a:rPr>
              <a:t>，逮到選手</a:t>
            </a:r>
            <a:r>
              <a:rPr lang="zh-TW" altLang="zh-TW" sz="1600" b="1" kern="100" dirty="0">
                <a:solidFill>
                  <a:schemeClr val="accent1"/>
                </a:solidFill>
                <a:highlight>
                  <a:srgbClr val="FFFF00"/>
                </a:highlight>
                <a:latin typeface="Calibri" panose="020F0502020204030204" pitchFamily="34" charset="0"/>
                <a:cs typeface="Times New Roman" panose="02020603050405020304" pitchFamily="18" charset="0"/>
              </a:rPr>
              <a:t>作假線索</a:t>
            </a:r>
            <a:r>
              <a:rPr lang="en-US" altLang="zh-TW" sz="1600" b="1" kern="100" dirty="0">
                <a:solidFill>
                  <a:schemeClr val="accent1"/>
                </a:solidFill>
                <a:highlight>
                  <a:srgbClr val="FFFF00"/>
                </a:highlight>
                <a:latin typeface="Calibri" panose="020F0502020204030204" pitchFamily="34" charset="0"/>
                <a:cs typeface="Times New Roman" panose="02020603050405020304" pitchFamily="18" charset="0"/>
              </a:rPr>
              <a:t> </a:t>
            </a:r>
            <a:r>
              <a:rPr lang="en-US" altLang="zh-TW" sz="1600" b="1" kern="100" dirty="0">
                <a:solidFill>
                  <a:schemeClr val="accent1"/>
                </a:solidFill>
                <a:latin typeface="Calibri" panose="020F0502020204030204" pitchFamily="34" charset="0"/>
                <a:cs typeface="Times New Roman" panose="02020603050405020304" pitchFamily="18" charset="0"/>
              </a:rPr>
              <a:t>:</a:t>
            </a:r>
            <a:r>
              <a:rPr lang="en-US" altLang="zh-TW" sz="2000" b="1" kern="100" dirty="0">
                <a:latin typeface="Calibri" panose="020F0502020204030204" pitchFamily="34" charset="0"/>
                <a:cs typeface="Times New Roman" panose="02020603050405020304" pitchFamily="18" charset="0"/>
              </a:rPr>
              <a:t> </a:t>
            </a:r>
            <a:endParaRPr lang="en-US" altLang="zh-TW" sz="1600" b="1" kern="100" dirty="0">
              <a:latin typeface="Calibri" panose="020F0502020204030204" pitchFamily="34" charset="0"/>
              <a:cs typeface="Times New Roman" panose="02020603050405020304" pitchFamily="18" charset="0"/>
            </a:endParaRPr>
          </a:p>
          <a:p>
            <a:pPr>
              <a:spcAft>
                <a:spcPts val="0"/>
              </a:spcAft>
            </a:pPr>
            <a:endParaRPr lang="en-US" altLang="zh-TW" sz="2400" b="1" kern="100" dirty="0">
              <a:latin typeface="Calibri" panose="020F0502020204030204" pitchFamily="34" charset="0"/>
              <a:cs typeface="Times New Roman" panose="02020603050405020304" pitchFamily="18" charset="0"/>
            </a:endParaRPr>
          </a:p>
          <a:p>
            <a:r>
              <a:rPr lang="zh-TW" altLang="en-US" sz="1600" b="1" dirty="0">
                <a:solidFill>
                  <a:schemeClr val="accent1"/>
                </a:solidFill>
              </a:rPr>
              <a:t>       </a:t>
            </a:r>
            <a:r>
              <a:rPr lang="zh-TW" altLang="zh-TW" sz="1600" b="1" dirty="0">
                <a:solidFill>
                  <a:schemeClr val="accent1"/>
                </a:solidFill>
              </a:rPr>
              <a:t>選手必須在</a:t>
            </a:r>
            <a:r>
              <a:rPr lang="zh-TW" altLang="zh-TW" sz="1600" b="1" dirty="0">
                <a:solidFill>
                  <a:schemeClr val="accent1"/>
                </a:solidFill>
                <a:highlight>
                  <a:srgbClr val="FFFF00"/>
                </a:highlight>
              </a:rPr>
              <a:t>每賽季</a:t>
            </a:r>
            <a:r>
              <a:rPr lang="en-US" altLang="zh-TW" sz="1600" b="1" dirty="0">
                <a:solidFill>
                  <a:schemeClr val="accent1"/>
                </a:solidFill>
                <a:highlight>
                  <a:srgbClr val="FFFF00"/>
                </a:highlight>
              </a:rPr>
              <a:t> 15</a:t>
            </a:r>
            <a:r>
              <a:rPr lang="zh-TW" altLang="zh-TW" sz="1600" b="1" dirty="0">
                <a:solidFill>
                  <a:schemeClr val="accent1"/>
                </a:solidFill>
                <a:highlight>
                  <a:srgbClr val="FFFF00"/>
                </a:highlight>
              </a:rPr>
              <a:t>比賽中取得過半勝場</a:t>
            </a:r>
            <a:r>
              <a:rPr lang="zh-TW" altLang="zh-TW" sz="1600" b="1" dirty="0">
                <a:solidFill>
                  <a:schemeClr val="accent1"/>
                </a:solidFill>
              </a:rPr>
              <a:t>，才能保留</a:t>
            </a:r>
            <a:r>
              <a:rPr lang="zh-TW" altLang="zh-TW" sz="1600" b="1" dirty="0">
                <a:solidFill>
                  <a:schemeClr val="accent1"/>
                </a:solidFill>
                <a:highlight>
                  <a:srgbClr val="FFFF00"/>
                </a:highlight>
              </a:rPr>
              <a:t>級別</a:t>
            </a:r>
            <a:r>
              <a:rPr lang="zh-TW" altLang="zh-TW" sz="1600" b="1" dirty="0">
                <a:solidFill>
                  <a:schemeClr val="accent1"/>
                </a:solidFill>
              </a:rPr>
              <a:t>和</a:t>
            </a:r>
            <a:r>
              <a:rPr lang="zh-TW" altLang="zh-TW" sz="1600" b="1" dirty="0">
                <a:solidFill>
                  <a:schemeClr val="accent1"/>
                </a:solidFill>
                <a:highlight>
                  <a:srgbClr val="FFFF00"/>
                </a:highlight>
              </a:rPr>
              <a:t>待遇</a:t>
            </a:r>
            <a:r>
              <a:rPr lang="zh-TW" altLang="zh-TW" sz="1600" b="1" dirty="0">
                <a:solidFill>
                  <a:schemeClr val="accent1"/>
                </a:solidFill>
              </a:rPr>
              <a:t>。在</a:t>
            </a:r>
            <a:r>
              <a:rPr lang="zh-TW" altLang="zh-TW" sz="1600" b="1" dirty="0">
                <a:solidFill>
                  <a:schemeClr val="accent1"/>
                </a:solidFill>
                <a:highlight>
                  <a:srgbClr val="FFFF00"/>
                </a:highlight>
              </a:rPr>
              <a:t>甲方</a:t>
            </a:r>
            <a:r>
              <a:rPr lang="en-US" altLang="zh-TW" sz="1600" b="1" dirty="0">
                <a:solidFill>
                  <a:schemeClr val="accent1"/>
                </a:solidFill>
              </a:rPr>
              <a:t> 7-7</a:t>
            </a:r>
            <a:r>
              <a:rPr lang="zh-TW" altLang="zh-TW" sz="1600" b="1" dirty="0">
                <a:solidFill>
                  <a:schemeClr val="accent1"/>
                </a:solidFill>
              </a:rPr>
              <a:t>，</a:t>
            </a:r>
            <a:r>
              <a:rPr lang="zh-TW" altLang="zh-TW" sz="1600" b="1" dirty="0">
                <a:solidFill>
                  <a:schemeClr val="accent1"/>
                </a:solidFill>
                <a:highlight>
                  <a:srgbClr val="FFFF00"/>
                </a:highlight>
              </a:rPr>
              <a:t>乙方</a:t>
            </a:r>
            <a:r>
              <a:rPr lang="en-US" altLang="zh-TW" sz="1600" b="1" dirty="0">
                <a:solidFill>
                  <a:schemeClr val="accent1"/>
                </a:solidFill>
                <a:highlight>
                  <a:srgbClr val="FFFF00"/>
                </a:highlight>
              </a:rPr>
              <a:t> </a:t>
            </a:r>
            <a:r>
              <a:rPr lang="en-US" altLang="zh-TW" sz="1600" b="1" dirty="0">
                <a:solidFill>
                  <a:schemeClr val="accent1"/>
                </a:solidFill>
              </a:rPr>
              <a:t>8-6</a:t>
            </a:r>
            <a:r>
              <a:rPr lang="zh-TW" altLang="zh-TW" sz="1600" b="1" dirty="0">
                <a:solidFill>
                  <a:schemeClr val="accent1"/>
                </a:solidFill>
              </a:rPr>
              <a:t>或更好下，對</a:t>
            </a:r>
            <a:r>
              <a:rPr lang="zh-TW" altLang="zh-TW" sz="1600" b="1" dirty="0">
                <a:solidFill>
                  <a:schemeClr val="accent1"/>
                </a:solidFill>
                <a:highlight>
                  <a:srgbClr val="FFFF00"/>
                </a:highlight>
              </a:rPr>
              <a:t>甲方</a:t>
            </a:r>
            <a:r>
              <a:rPr lang="zh-TW" altLang="zh-TW" sz="1600" b="1" dirty="0">
                <a:solidFill>
                  <a:schemeClr val="accent1"/>
                </a:solidFill>
              </a:rPr>
              <a:t>有</a:t>
            </a:r>
            <a:r>
              <a:rPr lang="zh-TW" altLang="zh-TW" sz="1600" b="1" dirty="0">
                <a:solidFill>
                  <a:schemeClr val="accent1"/>
                </a:solidFill>
                <a:highlight>
                  <a:srgbClr val="FFFF00"/>
                </a:highlight>
              </a:rPr>
              <a:t>非勝不可的壓力</a:t>
            </a:r>
            <a:r>
              <a:rPr lang="zh-TW" altLang="zh-TW" sz="1600" b="1" dirty="0">
                <a:solidFill>
                  <a:schemeClr val="accent1"/>
                </a:solidFill>
              </a:rPr>
              <a:t>，但對</a:t>
            </a:r>
            <a:r>
              <a:rPr lang="zh-TW" altLang="zh-TW" sz="1600" b="1" dirty="0">
                <a:solidFill>
                  <a:schemeClr val="accent1"/>
                </a:solidFill>
                <a:highlight>
                  <a:srgbClr val="FFFF00"/>
                </a:highlight>
              </a:rPr>
              <a:t>乙方</a:t>
            </a:r>
            <a:r>
              <a:rPr lang="zh-TW" altLang="zh-TW" sz="1600" b="1" dirty="0">
                <a:solidFill>
                  <a:schemeClr val="accent1"/>
                </a:solidFill>
              </a:rPr>
              <a:t>而言可有可無，對雙方的意義大不同，根據資料顯示，在這種情況下，</a:t>
            </a:r>
            <a:r>
              <a:rPr lang="zh-TW" altLang="zh-TW" sz="1600" b="1" dirty="0">
                <a:solidFill>
                  <a:schemeClr val="accent1"/>
                </a:solidFill>
                <a:highlight>
                  <a:srgbClr val="FFFF00"/>
                </a:highlight>
              </a:rPr>
              <a:t>甲方</a:t>
            </a:r>
            <a:r>
              <a:rPr lang="zh-TW" altLang="zh-TW" sz="1600" b="1" dirty="0">
                <a:solidFill>
                  <a:schemeClr val="accent1"/>
                </a:solidFill>
              </a:rPr>
              <a:t>獲勝比例高得驚人，</a:t>
            </a:r>
            <a:r>
              <a:rPr lang="zh-TW" altLang="zh-TW" sz="1600" b="1" dirty="0">
                <a:solidFill>
                  <a:schemeClr val="accent1"/>
                </a:solidFill>
                <a:highlight>
                  <a:srgbClr val="FFFF00"/>
                </a:highlight>
              </a:rPr>
              <a:t>比平常高出</a:t>
            </a:r>
            <a:r>
              <a:rPr lang="en-US" altLang="zh-TW" sz="1600" b="1" dirty="0">
                <a:solidFill>
                  <a:schemeClr val="accent1"/>
                </a:solidFill>
                <a:highlight>
                  <a:srgbClr val="FFFF00"/>
                </a:highlight>
              </a:rPr>
              <a:t> 25%</a:t>
            </a:r>
            <a:r>
              <a:rPr lang="zh-TW" altLang="zh-TW" sz="1600" b="1" dirty="0">
                <a:solidFill>
                  <a:schemeClr val="accent1"/>
                </a:solidFill>
              </a:rPr>
              <a:t>，這實在不是光靠</a:t>
            </a:r>
            <a:r>
              <a:rPr lang="zh-TW" altLang="zh-TW" sz="1600" b="1" dirty="0">
                <a:solidFill>
                  <a:schemeClr val="accent1"/>
                </a:solidFill>
                <a:highlight>
                  <a:srgbClr val="FFFF00"/>
                </a:highlight>
              </a:rPr>
              <a:t>腎上腺素</a:t>
            </a:r>
            <a:r>
              <a:rPr lang="zh-TW" altLang="zh-TW" sz="1600" b="1" dirty="0">
                <a:solidFill>
                  <a:schemeClr val="accent1"/>
                </a:solidFill>
              </a:rPr>
              <a:t>就能解釋的差異</a:t>
            </a:r>
            <a:r>
              <a:rPr lang="en-US" altLang="zh-TW" sz="1600" b="1" dirty="0">
                <a:solidFill>
                  <a:schemeClr val="accent1"/>
                </a:solidFill>
              </a:rPr>
              <a:t>( It’s hard to attribute that large a discrepancy to </a:t>
            </a:r>
            <a:r>
              <a:rPr lang="en-US" altLang="zh-TW" sz="1600" b="1" dirty="0">
                <a:solidFill>
                  <a:schemeClr val="accent1"/>
                </a:solidFill>
                <a:highlight>
                  <a:srgbClr val="FFFF00"/>
                </a:highlight>
              </a:rPr>
              <a:t>adrenaline </a:t>
            </a:r>
            <a:r>
              <a:rPr lang="en-US" altLang="zh-TW" sz="1600" b="1" dirty="0">
                <a:solidFill>
                  <a:schemeClr val="accent1"/>
                </a:solidFill>
              </a:rPr>
              <a:t>alone)</a:t>
            </a:r>
            <a:r>
              <a:rPr lang="zh-TW" altLang="zh-TW" sz="1600" b="1" dirty="0">
                <a:solidFill>
                  <a:schemeClr val="accent1"/>
                </a:solidFill>
              </a:rPr>
              <a:t>。</a:t>
            </a:r>
            <a:r>
              <a:rPr lang="zh-TW" altLang="en-US" sz="1600" b="1" dirty="0">
                <a:solidFill>
                  <a:schemeClr val="accent1"/>
                </a:solidFill>
              </a:rPr>
              <a:t>等到下次雙方對戰</a:t>
            </a:r>
            <a:r>
              <a:rPr lang="en-US" altLang="zh-TW" sz="1600" b="1" dirty="0">
                <a:solidFill>
                  <a:schemeClr val="accent1"/>
                </a:solidFill>
              </a:rPr>
              <a:t>…</a:t>
            </a:r>
            <a:endParaRPr lang="zh-TW" altLang="zh-TW" sz="1600" b="1" dirty="0">
              <a:solidFill>
                <a:schemeClr val="accent1"/>
              </a:solidFill>
            </a:endParaRPr>
          </a:p>
          <a:p>
            <a:r>
              <a:rPr lang="en-US" altLang="zh-TW" sz="1600" b="1" dirty="0">
                <a:solidFill>
                  <a:schemeClr val="accent1"/>
                </a:solidFill>
              </a:rPr>
              <a:t> </a:t>
            </a:r>
            <a:endParaRPr lang="zh-TW" altLang="zh-TW" sz="1600" b="1" dirty="0">
              <a:solidFill>
                <a:schemeClr val="accent1"/>
              </a:solidFill>
            </a:endParaRPr>
          </a:p>
          <a:p>
            <a:r>
              <a:rPr lang="zh-TW" altLang="en-US" sz="1600" b="1" dirty="0">
                <a:solidFill>
                  <a:schemeClr val="accent1"/>
                </a:solidFill>
              </a:rPr>
              <a:t>       </a:t>
            </a:r>
            <a:r>
              <a:rPr lang="zh-TW" altLang="zh-TW" sz="1600" b="1" dirty="0">
                <a:solidFill>
                  <a:schemeClr val="accent1"/>
                </a:solidFill>
              </a:rPr>
              <a:t>而且這並非個別選手的問題，</a:t>
            </a:r>
            <a:r>
              <a:rPr lang="zh-TW" altLang="zh-TW" sz="1600" b="1" dirty="0">
                <a:solidFill>
                  <a:schemeClr val="accent1"/>
                </a:solidFill>
                <a:highlight>
                  <a:srgbClr val="FFFF00"/>
                </a:highlight>
              </a:rPr>
              <a:t>選手的集體資料均</a:t>
            </a:r>
            <a:r>
              <a:rPr lang="zh-TW" altLang="zh-TW" sz="1600" b="1" dirty="0">
                <a:solidFill>
                  <a:schemeClr val="accent1"/>
                </a:solidFill>
              </a:rPr>
              <a:t>呈現類似的異常現象。不論資料如何切割，都無從迥避這一事實，我們很難否認相樸比賽没有舞弊情事。</a:t>
            </a:r>
            <a:endParaRPr lang="en-US" altLang="zh-TW" sz="1600" b="1" dirty="0">
              <a:solidFill>
                <a:schemeClr val="accent1"/>
              </a:solidFill>
            </a:endParaRPr>
          </a:p>
          <a:p>
            <a:endParaRPr lang="en-US" altLang="zh-TW" sz="1600" b="1" dirty="0">
              <a:solidFill>
                <a:schemeClr val="accent1"/>
              </a:solidFill>
            </a:endParaRPr>
          </a:p>
          <a:p>
            <a:r>
              <a:rPr lang="zh-TW" altLang="en-US" sz="1600" b="1" kern="100" dirty="0">
                <a:solidFill>
                  <a:schemeClr val="accent1"/>
                </a:solidFill>
                <a:latin typeface="Calibri" panose="020F0502020204030204" pitchFamily="34" charset="0"/>
                <a:cs typeface="Times New Roman" panose="02020603050405020304" pitchFamily="18" charset="0"/>
              </a:rPr>
              <a:t>        </a:t>
            </a:r>
            <a:r>
              <a:rPr lang="en-US" altLang="zh-TW" sz="1600" b="1" kern="100" dirty="0">
                <a:solidFill>
                  <a:schemeClr val="accent1"/>
                </a:solidFill>
                <a:latin typeface="Calibri" panose="020F0502020204030204" pitchFamily="34" charset="0"/>
                <a:cs typeface="Times New Roman" panose="02020603050405020304" pitchFamily="18" charset="0"/>
              </a:rPr>
              <a:t>Levitt </a:t>
            </a:r>
            <a:r>
              <a:rPr lang="zh-TW" altLang="en-US" sz="1600" b="1" dirty="0">
                <a:solidFill>
                  <a:schemeClr val="accent1"/>
                </a:solidFill>
              </a:rPr>
              <a:t>等人直接使用</a:t>
            </a:r>
            <a:r>
              <a:rPr lang="zh-TW" altLang="en-US" sz="1600" b="1" dirty="0">
                <a:solidFill>
                  <a:schemeClr val="accent1"/>
                </a:solidFill>
                <a:highlight>
                  <a:srgbClr val="FFFF00"/>
                </a:highlight>
              </a:rPr>
              <a:t>所有比賽資料 </a:t>
            </a:r>
            <a:r>
              <a:rPr lang="en-US" altLang="zh-TW" sz="1600" b="1" dirty="0">
                <a:solidFill>
                  <a:schemeClr val="accent1"/>
                </a:solidFill>
                <a:highlight>
                  <a:srgbClr val="FFFF00"/>
                </a:highlight>
              </a:rPr>
              <a:t>(a far larger set of data)</a:t>
            </a:r>
            <a:r>
              <a:rPr lang="zh-TW" altLang="zh-TW" sz="1600" b="1" dirty="0">
                <a:solidFill>
                  <a:schemeClr val="accent1"/>
                </a:solidFill>
                <a:highlight>
                  <a:srgbClr val="FFFF00"/>
                </a:highlight>
              </a:rPr>
              <a:t>，</a:t>
            </a:r>
            <a:r>
              <a:rPr lang="zh-TW" altLang="en-US" sz="1600" b="1" dirty="0">
                <a:solidFill>
                  <a:schemeClr val="accent1"/>
                </a:solidFill>
              </a:rPr>
              <a:t>如果採用</a:t>
            </a:r>
            <a:r>
              <a:rPr lang="zh-TW" altLang="en-US" sz="1600" b="1" dirty="0">
                <a:solidFill>
                  <a:schemeClr val="accent1"/>
                </a:solidFill>
                <a:highlight>
                  <a:srgbClr val="FFFF00"/>
                </a:highlight>
              </a:rPr>
              <a:t>隨機抽樣</a:t>
            </a:r>
            <a:r>
              <a:rPr lang="zh-TW" altLang="zh-TW" sz="1600" b="1" dirty="0">
                <a:solidFill>
                  <a:schemeClr val="accent1"/>
                </a:solidFill>
              </a:rPr>
              <a:t>，</a:t>
            </a:r>
            <a:r>
              <a:rPr lang="zh-TW" altLang="en-US" sz="1600" b="1" dirty="0">
                <a:solidFill>
                  <a:schemeClr val="accent1"/>
                </a:solidFill>
              </a:rPr>
              <a:t>就可能無法浮現出來</a:t>
            </a:r>
            <a:r>
              <a:rPr lang="zh-TW" altLang="zh-TW" sz="1600" b="1" dirty="0">
                <a:solidFill>
                  <a:schemeClr val="accent1"/>
                </a:solidFill>
              </a:rPr>
              <a:t>，</a:t>
            </a:r>
            <a:r>
              <a:rPr lang="zh-TW" altLang="en-US" sz="1600" b="1" dirty="0">
                <a:solidFill>
                  <a:schemeClr val="accent1"/>
                </a:solidFill>
                <a:highlight>
                  <a:srgbClr val="FFFF00"/>
                </a:highlight>
              </a:rPr>
              <a:t>使用 </a:t>
            </a:r>
            <a:r>
              <a:rPr lang="en-US" altLang="zh-TW" sz="1600" b="1" dirty="0">
                <a:solidFill>
                  <a:schemeClr val="accent1"/>
                </a:solidFill>
                <a:highlight>
                  <a:srgbClr val="FFFF00"/>
                </a:highlight>
              </a:rPr>
              <a:t>Big Data </a:t>
            </a:r>
            <a:r>
              <a:rPr lang="zh-TW" altLang="en-US" sz="1600" b="1" dirty="0">
                <a:solidFill>
                  <a:schemeClr val="accent1"/>
                </a:solidFill>
                <a:highlight>
                  <a:srgbClr val="FFFF00"/>
                </a:highlight>
              </a:rPr>
              <a:t>做研究就像釣魚探險</a:t>
            </a:r>
            <a:r>
              <a:rPr lang="en-US" altLang="zh-TW" sz="1600" b="1" dirty="0">
                <a:solidFill>
                  <a:schemeClr val="accent1"/>
                </a:solidFill>
                <a:highlight>
                  <a:srgbClr val="FFFF00"/>
                </a:highlight>
              </a:rPr>
              <a:t>(fishing expedition)</a:t>
            </a:r>
            <a:r>
              <a:rPr lang="zh-TW" altLang="en-US" sz="1600" b="1" dirty="0">
                <a:solidFill>
                  <a:schemeClr val="accent1"/>
                </a:solidFill>
                <a:highlight>
                  <a:srgbClr val="FFFF00"/>
                </a:highlight>
              </a:rPr>
              <a:t>  </a:t>
            </a:r>
            <a:r>
              <a:rPr lang="en-US" altLang="zh-TW" sz="1600" b="1" dirty="0">
                <a:solidFill>
                  <a:schemeClr val="accent1"/>
                </a:solidFill>
                <a:highlight>
                  <a:srgbClr val="FFFF00"/>
                </a:highlight>
              </a:rPr>
              <a:t>… </a:t>
            </a:r>
            <a:endParaRPr lang="zh-TW" altLang="zh-TW" sz="2400" b="1" kern="100" dirty="0">
              <a:highlight>
                <a:srgbClr val="FFFF00"/>
              </a:highlight>
              <a:latin typeface="Calibri" panose="020F0502020204030204" pitchFamily="34" charset="0"/>
              <a:cs typeface="Times New Roman" panose="02020603050405020304" pitchFamily="18" charset="0"/>
            </a:endParaRPr>
          </a:p>
        </p:txBody>
      </p:sp>
      <p:pic>
        <p:nvPicPr>
          <p:cNvPr id="4" name="圖片 3" descr="一張含有 個人, 運動, 室外, 男人 的圖片&#10;&#10;自動產生的描述">
            <a:extLst>
              <a:ext uri="{FF2B5EF4-FFF2-40B4-BE49-F238E27FC236}">
                <a16:creationId xmlns:a16="http://schemas.microsoft.com/office/drawing/2014/main" id="{08F11EB7-7CBC-40D6-B300-1F9ED93D9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203" y="574286"/>
            <a:ext cx="2360022" cy="1944658"/>
          </a:xfrm>
          <a:prstGeom prst="rect">
            <a:avLst/>
          </a:prstGeom>
        </p:spPr>
      </p:pic>
      <p:sp>
        <p:nvSpPr>
          <p:cNvPr id="6" name="文字方塊 5">
            <a:extLst>
              <a:ext uri="{FF2B5EF4-FFF2-40B4-BE49-F238E27FC236}">
                <a16:creationId xmlns:a16="http://schemas.microsoft.com/office/drawing/2014/main" id="{E03FA5AC-A3C1-47F2-9537-99686B0C4FED}"/>
              </a:ext>
            </a:extLst>
          </p:cNvPr>
          <p:cNvSpPr txBox="1"/>
          <p:nvPr/>
        </p:nvSpPr>
        <p:spPr>
          <a:xfrm>
            <a:off x="210569" y="41959"/>
            <a:ext cx="5542161" cy="646331"/>
          </a:xfrm>
          <a:prstGeom prst="rect">
            <a:avLst/>
          </a:prstGeom>
          <a:noFill/>
        </p:spPr>
        <p:txBody>
          <a:bodyPr wrap="square" rtlCol="0">
            <a:spAutoFit/>
          </a:bodyPr>
          <a:lstStyle/>
          <a:p>
            <a:r>
              <a:rPr lang="en-US" altLang="zh-TW" sz="1800" dirty="0"/>
              <a:t>3. </a:t>
            </a:r>
            <a:r>
              <a:rPr lang="zh-TW" altLang="en-US" sz="1800" dirty="0"/>
              <a:t>大數據</a:t>
            </a:r>
            <a:r>
              <a:rPr lang="zh-TW" altLang="en-US" dirty="0"/>
              <a:t>應用</a:t>
            </a:r>
            <a:endParaRPr lang="zh-TW" altLang="en-US" sz="1800" dirty="0"/>
          </a:p>
          <a:p>
            <a:r>
              <a:rPr lang="zh-TW" altLang="en-US" dirty="0">
                <a:highlight>
                  <a:srgbClr val="00FF00"/>
                </a:highlight>
              </a:rPr>
              <a:t> </a:t>
            </a:r>
          </a:p>
        </p:txBody>
      </p:sp>
      <p:pic>
        <p:nvPicPr>
          <p:cNvPr id="3" name="Picture 2">
            <a:extLst>
              <a:ext uri="{FF2B5EF4-FFF2-40B4-BE49-F238E27FC236}">
                <a16:creationId xmlns:a16="http://schemas.microsoft.com/office/drawing/2014/main" id="{7515DE7A-3052-81AB-3E94-0EDA7AFAF1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7837" y="2518943"/>
            <a:ext cx="1992324" cy="29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360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590800" y="489760"/>
            <a:ext cx="7772400" cy="7920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algn="ctr"/>
            <a:endParaRPr lang="en-US" altLang="zh-TW" sz="4400" dirty="0">
              <a:solidFill>
                <a:srgbClr val="222222"/>
              </a:solidFill>
              <a:latin typeface="Mulish"/>
            </a:endParaRPr>
          </a:p>
        </p:txBody>
      </p:sp>
      <p:sp>
        <p:nvSpPr>
          <p:cNvPr id="4" name="文字方塊 3">
            <a:extLst>
              <a:ext uri="{FF2B5EF4-FFF2-40B4-BE49-F238E27FC236}">
                <a16:creationId xmlns:a16="http://schemas.microsoft.com/office/drawing/2014/main" id="{006BE251-0E36-193E-03AC-4FC09858DEEB}"/>
              </a:ext>
            </a:extLst>
          </p:cNvPr>
          <p:cNvSpPr txBox="1"/>
          <p:nvPr/>
        </p:nvSpPr>
        <p:spPr>
          <a:xfrm>
            <a:off x="522127" y="823650"/>
            <a:ext cx="11468590" cy="615553"/>
          </a:xfrm>
          <a:prstGeom prst="rect">
            <a:avLst/>
          </a:prstGeom>
          <a:noFill/>
        </p:spPr>
        <p:txBody>
          <a:bodyPr wrap="square" rtlCol="0">
            <a:spAutoFit/>
          </a:bodyPr>
          <a:lstStyle/>
          <a:p>
            <a:r>
              <a:rPr lang="zh-TW" altLang="en-US" b="1" kern="1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如何處理離群值？</a:t>
            </a:r>
            <a:endParaRPr lang="en-US" altLang="zh-TW" sz="1600"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600" kern="100" dirty="0">
                <a:latin typeface="Calibri" panose="020F0502020204030204" pitchFamily="34" charset="0"/>
                <a:ea typeface="新細明體" panose="02020500000000000000" pitchFamily="18" charset="-120"/>
                <a:cs typeface="Times New Roman" panose="02020603050405020304" pitchFamily="18" charset="0"/>
              </a:rPr>
              <a:t>1. </a:t>
            </a:r>
            <a:r>
              <a:rPr lang="zh-TW" altLang="zh-TW" sz="1600"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保留離群值</a:t>
            </a:r>
            <a:r>
              <a:rPr lang="en-US" altLang="zh-TW" sz="1600"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en-US" altLang="zh-TW" sz="1600" dirty="0"/>
              <a:t>Keep the Outliers)</a:t>
            </a:r>
            <a:r>
              <a:rPr lang="zh-TW" altLang="zh-TW" sz="1600" kern="100" dirty="0">
                <a:latin typeface="Calibri" panose="020F0502020204030204" pitchFamily="34" charset="0"/>
                <a:ea typeface="新細明體" panose="02020500000000000000" pitchFamily="18" charset="-120"/>
                <a:cs typeface="Times New Roman" panose="02020603050405020304" pitchFamily="18" charset="0"/>
              </a:rPr>
              <a:t>：</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如果</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離群值</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是數據的</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重要特徵</a:t>
            </a:r>
            <a:r>
              <a:rPr lang="zh-TW" alt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（如金融中的極端交易或自然災害的觀測數據），</a:t>
            </a:r>
            <a:r>
              <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rPr>
              <a:t>則應保留。</a:t>
            </a:r>
            <a:endParaRPr lang="zh-TW" altLang="en-US" dirty="0"/>
          </a:p>
        </p:txBody>
      </p:sp>
      <p:sp>
        <p:nvSpPr>
          <p:cNvPr id="2" name="文字方塊 1">
            <a:extLst>
              <a:ext uri="{FF2B5EF4-FFF2-40B4-BE49-F238E27FC236}">
                <a16:creationId xmlns:a16="http://schemas.microsoft.com/office/drawing/2014/main" id="{6437015A-3122-120B-0ED8-9D729E2291B3}"/>
              </a:ext>
            </a:extLst>
          </p:cNvPr>
          <p:cNvSpPr txBox="1"/>
          <p:nvPr/>
        </p:nvSpPr>
        <p:spPr>
          <a:xfrm>
            <a:off x="522127" y="1544942"/>
            <a:ext cx="11147746" cy="4616648"/>
          </a:xfrm>
          <a:prstGeom prst="rect">
            <a:avLst/>
          </a:prstGeom>
          <a:noFill/>
        </p:spPr>
        <p:txBody>
          <a:bodyPr wrap="square" rtlCol="0">
            <a:spAutoFit/>
          </a:bodyPr>
          <a:lstStyle/>
          <a:p>
            <a:r>
              <a:rPr lang="en-US" altLang="zh-TW" kern="1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在相撲比賽中，選手的賽季成績對於他們</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的未來影響重大，尤其是每個賽季的戰績會決定他們的排名升降。每場比賽賽季中，選手會進行</a:t>
            </a:r>
            <a:r>
              <a:rPr lang="en-US"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15</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場比賽，因此一個選手的最終戰績</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在這</a:t>
            </a:r>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15</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場中非常關鍵。</a:t>
            </a:r>
            <a:endPar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當選手的戰績達到</a:t>
            </a:r>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7</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勝</a:t>
            </a:r>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7</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敗時，這意味著下一場比賽會決定他是獲得</a:t>
            </a:r>
            <a:r>
              <a:rPr lang="zh-TW" altLang="zh-TW" sz="1600" b="1"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勝越</a:t>
            </a:r>
            <a:r>
              <a:rPr lang="zh-TW" altLang="en-US" sz="1600" b="1"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en-US" altLang="zh-TW" sz="1600" b="1"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6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勝ち越し</a:t>
            </a:r>
            <a:r>
              <a:rPr lang="en-US" altLang="zh-TW" sz="16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a:t>
            </a:r>
            <a:r>
              <a:rPr lang="ja-JP" altLang="en-US" sz="1600" dirty="0">
                <a:solidFill>
                  <a:srgbClr val="003399"/>
                </a:solidFill>
                <a:highlight>
                  <a:srgbClr val="FFFF00"/>
                </a:highlight>
              </a:rPr>
              <a:t>かちこ</a:t>
            </a:r>
            <a:r>
              <a:rPr lang="zh-TW" altLang="zh-TW" sz="16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し</a:t>
            </a:r>
            <a:r>
              <a:rPr lang="en-US" altLang="zh-TW" sz="16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a:t>
            </a:r>
            <a:r>
              <a:rPr lang="zh-TW" altLang="zh-TW" sz="16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en-US" altLang="zh-TW" sz="1600" dirty="0" err="1">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kachikoshi</a:t>
            </a:r>
            <a:r>
              <a:rPr lang="en-US" altLang="zh-TW" sz="16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（勝利多於失敗，至少</a:t>
            </a:r>
            <a:r>
              <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8</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勝）還是</a:t>
            </a:r>
            <a:r>
              <a:rPr lang="zh-TW" altLang="zh-TW" sz="1400" b="1"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負越</a:t>
            </a:r>
            <a:r>
              <a:rPr lang="en-US" altLang="zh-TW" sz="1400" b="1"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6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負け越し</a:t>
            </a:r>
            <a:r>
              <a:rPr lang="en-US" altLang="zh-TW" sz="16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a:t>
            </a:r>
            <a:r>
              <a:rPr lang="ja-JP" altLang="en-US" sz="1600" dirty="0">
                <a:solidFill>
                  <a:srgbClr val="003399"/>
                </a:solidFill>
                <a:highlight>
                  <a:srgbClr val="FFFF00"/>
                </a:highlight>
              </a:rPr>
              <a:t>まけこし</a:t>
            </a:r>
            <a:r>
              <a:rPr lang="en-US" altLang="ja-JP" sz="1600" dirty="0">
                <a:solidFill>
                  <a:srgbClr val="003399"/>
                </a:solidFill>
                <a:highlight>
                  <a:srgbClr val="FFFF00"/>
                </a:highlight>
              </a:rPr>
              <a:t>,</a:t>
            </a:r>
            <a:r>
              <a:rPr lang="en-US" altLang="zh-TW" sz="1600" dirty="0" err="1">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makekoshi</a:t>
            </a:r>
            <a:r>
              <a:rPr lang="en-US" altLang="zh-TW" sz="16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（失敗多於勝利，少於</a:t>
            </a:r>
            <a:r>
              <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8</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勝）。</a:t>
            </a:r>
            <a:r>
              <a:rPr lang="zh-TW" altLang="zh-TW" sz="1600" kern="100" dirty="0">
                <a:solidFill>
                  <a:srgbClr val="C00000"/>
                </a:solidFill>
                <a:latin typeface="Calibri" panose="020F0502020204030204" pitchFamily="34" charset="0"/>
                <a:ea typeface="新細明體" panose="02020500000000000000" pitchFamily="18" charset="-120"/>
                <a:cs typeface="Times New Roman" panose="02020603050405020304" pitchFamily="18" charset="0"/>
              </a:rPr>
              <a:t>勝越對選手極為重要，因為它通常會導致選手在下一個賽季中排名上升</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，並有機會獲得</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更多獎金和名譽</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。而</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負越</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則會</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讓選手排名下降，影響他們的收入和職業前景</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a:t>
            </a:r>
            <a:endPar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Steven Levitt </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在他的相撲研究中發現，當選手的成績在比賽接近</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尾聲時是</a:t>
            </a:r>
            <a:r>
              <a:rPr lang="en-US"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7</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勝</a:t>
            </a:r>
            <a:r>
              <a:rPr lang="en-US"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7</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敗，他們在第</a:t>
            </a:r>
            <a:r>
              <a:rPr lang="en-US"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15</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場比賽中的勝率顯著高於其他情況。這個異常現象引發了對比賽公平性的質疑</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，因為這種「</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異常高的勝率」可能不是純粹由選手實力決定的，而是受到外部因素影響。</a:t>
            </a:r>
            <a:endParaRPr lang="en-US"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具體來說，這一現象可能表明存在</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選手之間的</a:t>
            </a:r>
            <a:r>
              <a:rPr lang="zh-TW" altLang="zh-TW" sz="1600" b="1"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默契配合</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，即一些選手可能會有意放水</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，讓</a:t>
            </a:r>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7</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勝</a:t>
            </a:r>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7</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敗的選手獲勝，以幫助對方達到勝越，進而確保他們在下一個賽季排名不會下降。這種</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放水行為可能出於人情、利益交換，或是為了維護相撲界內部的和諧。</a:t>
            </a:r>
            <a:endPar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a:p>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2.</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移除離群值</a:t>
            </a:r>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如果確認離群值是由於測量錯誤或數據輸入錯誤造成的</a:t>
            </a:r>
            <a:endPar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3. </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轉換數據</a:t>
            </a:r>
            <a:r>
              <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 </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將數據進行轉換，如取對數、平方根等</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，使得</a:t>
            </a:r>
            <a:r>
              <a:rPr lang="zh-TW" altLang="zh-TW" sz="16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數據分佈更加對稱</a:t>
            </a:r>
            <a:r>
              <a:rPr lang="zh-TW"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，從而降低離群值的影響。</a:t>
            </a:r>
          </a:p>
          <a:p>
            <a:endParaRPr lang="zh-TW" altLang="en-US"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p:txBody>
      </p:sp>
      <p:sp>
        <p:nvSpPr>
          <p:cNvPr id="7" name="文字方塊 6">
            <a:extLst>
              <a:ext uri="{FF2B5EF4-FFF2-40B4-BE49-F238E27FC236}">
                <a16:creationId xmlns:a16="http://schemas.microsoft.com/office/drawing/2014/main" id="{1E1E5325-251F-8467-D326-E776A2F05CBD}"/>
              </a:ext>
            </a:extLst>
          </p:cNvPr>
          <p:cNvSpPr txBox="1"/>
          <p:nvPr/>
        </p:nvSpPr>
        <p:spPr>
          <a:xfrm>
            <a:off x="2423592" y="345112"/>
            <a:ext cx="7718212" cy="646331"/>
          </a:xfrm>
          <a:prstGeom prst="rect">
            <a:avLst/>
          </a:prstGeom>
          <a:noFill/>
        </p:spPr>
        <p:txBody>
          <a:bodyPr wrap="square" rtlCol="0">
            <a:spAutoFit/>
          </a:bodyPr>
          <a:lstStyle/>
          <a:p>
            <a:r>
              <a:rPr lang="zh-TW" altLang="en-US" b="1" kern="100" dirty="0">
                <a:solidFill>
                  <a:srgbClr val="003399"/>
                </a:solidFill>
                <a:latin typeface="Calibri" panose="020F0502020204030204" pitchFamily="34" charset="0"/>
                <a:cs typeface="Times New Roman" panose="02020603050405020304" pitchFamily="18" charset="0"/>
              </a:rPr>
              <a:t>大數據應用 </a:t>
            </a:r>
            <a:r>
              <a:rPr lang="en-US" altLang="zh-TW" dirty="0"/>
              <a:t>: </a:t>
            </a:r>
            <a:r>
              <a:rPr lang="zh-TW" altLang="zh-TW" b="1" kern="100" dirty="0">
                <a:solidFill>
                  <a:srgbClr val="003399"/>
                </a:solidFill>
                <a:latin typeface="Calibri" panose="020F0502020204030204" pitchFamily="34" charset="0"/>
                <a:cs typeface="Times New Roman" panose="02020603050405020304" pitchFamily="18" charset="0"/>
              </a:rPr>
              <a:t>在日本</a:t>
            </a:r>
            <a:r>
              <a:rPr lang="zh-TW" altLang="zh-TW" b="1" kern="100" dirty="0">
                <a:solidFill>
                  <a:srgbClr val="003399"/>
                </a:solidFill>
                <a:highlight>
                  <a:srgbClr val="00FF00"/>
                </a:highlight>
                <a:latin typeface="Calibri" panose="020F0502020204030204" pitchFamily="34" charset="0"/>
                <a:cs typeface="Times New Roman" panose="02020603050405020304" pitchFamily="18" charset="0"/>
              </a:rPr>
              <a:t>相撲</a:t>
            </a:r>
            <a:r>
              <a:rPr lang="en-US" altLang="zh-TW" b="1" kern="100" dirty="0">
                <a:solidFill>
                  <a:srgbClr val="003399"/>
                </a:solidFill>
                <a:latin typeface="Calibri" panose="020F0502020204030204" pitchFamily="34" charset="0"/>
                <a:cs typeface="Times New Roman" panose="02020603050405020304" pitchFamily="18" charset="0"/>
              </a:rPr>
              <a:t>(</a:t>
            </a:r>
            <a:r>
              <a:rPr lang="ja-JP" altLang="en-US" b="1" kern="100" dirty="0">
                <a:solidFill>
                  <a:srgbClr val="003399"/>
                </a:solidFill>
                <a:latin typeface="Calibri" panose="020F0502020204030204" pitchFamily="34" charset="0"/>
                <a:cs typeface="Times New Roman" panose="02020603050405020304" pitchFamily="18" charset="0"/>
              </a:rPr>
              <a:t>すもう</a:t>
            </a:r>
            <a:r>
              <a:rPr lang="en-US" altLang="ja-JP" b="1" kern="100" dirty="0">
                <a:solidFill>
                  <a:srgbClr val="003399"/>
                </a:solidFill>
                <a:latin typeface="Calibri" panose="020F0502020204030204" pitchFamily="34" charset="0"/>
                <a:cs typeface="Times New Roman" panose="02020603050405020304" pitchFamily="18" charset="0"/>
              </a:rPr>
              <a:t>, </a:t>
            </a:r>
            <a:r>
              <a:rPr lang="en-US" altLang="zh-TW" b="1" kern="100" dirty="0">
                <a:solidFill>
                  <a:srgbClr val="003399"/>
                </a:solidFill>
                <a:latin typeface="Calibri" panose="020F0502020204030204" pitchFamily="34" charset="0"/>
                <a:cs typeface="Times New Roman" panose="02020603050405020304" pitchFamily="18" charset="0"/>
              </a:rPr>
              <a:t>sumo) </a:t>
            </a:r>
            <a:r>
              <a:rPr lang="zh-TW" altLang="zh-TW" kern="100" dirty="0">
                <a:latin typeface="Calibri" panose="020F0502020204030204" pitchFamily="34" charset="0"/>
                <a:ea typeface="新細明體" panose="02020500000000000000" pitchFamily="18" charset="-120"/>
                <a:cs typeface="Times New Roman" panose="02020603050405020304" pitchFamily="18" charset="0"/>
              </a:rPr>
              <a:t>，</a:t>
            </a:r>
            <a:r>
              <a:rPr lang="zh-TW" altLang="en-US" b="1" kern="100" dirty="0">
                <a:solidFill>
                  <a:srgbClr val="003399"/>
                </a:solidFill>
                <a:latin typeface="Calibri" panose="020F0502020204030204" pitchFamily="34" charset="0"/>
                <a:cs typeface="Times New Roman" panose="02020603050405020304" pitchFamily="18" charset="0"/>
              </a:rPr>
              <a:t>觀察</a:t>
            </a:r>
            <a:r>
              <a:rPr lang="zh-TW" altLang="zh-TW" b="1" kern="100" dirty="0">
                <a:solidFill>
                  <a:srgbClr val="003399"/>
                </a:solidFill>
                <a:latin typeface="Calibri" panose="020F0502020204030204" pitchFamily="34" charset="0"/>
                <a:cs typeface="Times New Roman" panose="02020603050405020304" pitchFamily="18" charset="0"/>
              </a:rPr>
              <a:t>離群值</a:t>
            </a:r>
            <a:r>
              <a:rPr lang="en-US" altLang="zh-TW" b="1" kern="100" dirty="0">
                <a:solidFill>
                  <a:srgbClr val="003399"/>
                </a:solidFill>
                <a:latin typeface="Calibri" panose="020F0502020204030204" pitchFamily="34" charset="0"/>
                <a:cs typeface="Times New Roman" panose="02020603050405020304" pitchFamily="18" charset="0"/>
              </a:rPr>
              <a:t>( Outliers)  </a:t>
            </a:r>
            <a:endParaRPr lang="zh-TW" altLang="en-US" b="1" kern="100" dirty="0">
              <a:solidFill>
                <a:srgbClr val="003399"/>
              </a:solidFill>
              <a:latin typeface="Calibri" panose="020F0502020204030204" pitchFamily="34" charset="0"/>
              <a:cs typeface="Times New Roman" panose="02020603050405020304" pitchFamily="18" charset="0"/>
            </a:endParaRPr>
          </a:p>
          <a:p>
            <a:r>
              <a:rPr lang="zh-TW" altLang="en-US" dirty="0">
                <a:highlight>
                  <a:srgbClr val="00FF00"/>
                </a:highlight>
              </a:rPr>
              <a:t> </a:t>
            </a:r>
          </a:p>
        </p:txBody>
      </p:sp>
    </p:spTree>
    <p:extLst>
      <p:ext uri="{BB962C8B-B14F-4D97-AF65-F5344CB8AC3E}">
        <p14:creationId xmlns:p14="http://schemas.microsoft.com/office/powerpoint/2010/main" val="392205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9EBB99-D8C8-F104-4702-0388C35A13B0}"/>
              </a:ext>
            </a:extLst>
          </p:cNvPr>
          <p:cNvSpPr>
            <a:spLocks noGrp="1"/>
          </p:cNvSpPr>
          <p:nvPr>
            <p:ph type="ctrTitle"/>
          </p:nvPr>
        </p:nvSpPr>
        <p:spPr>
          <a:xfrm>
            <a:off x="1019908" y="102456"/>
            <a:ext cx="9314538" cy="501393"/>
          </a:xfrm>
        </p:spPr>
        <p:txBody>
          <a:bodyPr>
            <a:noAutofit/>
          </a:bodyPr>
          <a:lstStyle/>
          <a:p>
            <a:r>
              <a:rPr lang="en-US" altLang="zh-TW" sz="2400" dirty="0"/>
              <a:t>Big Data Landscape</a:t>
            </a:r>
            <a:endParaRPr lang="zh-TW" altLang="en-US" sz="2400" dirty="0"/>
          </a:p>
        </p:txBody>
      </p:sp>
      <p:sp>
        <p:nvSpPr>
          <p:cNvPr id="3" name="副標題 2">
            <a:extLst>
              <a:ext uri="{FF2B5EF4-FFF2-40B4-BE49-F238E27FC236}">
                <a16:creationId xmlns:a16="http://schemas.microsoft.com/office/drawing/2014/main" id="{AC01CF16-6389-53D3-4B80-BDAC318875E5}"/>
              </a:ext>
            </a:extLst>
          </p:cNvPr>
          <p:cNvSpPr>
            <a:spLocks noGrp="1"/>
          </p:cNvSpPr>
          <p:nvPr>
            <p:ph type="subTitle" idx="1"/>
          </p:nvPr>
        </p:nvSpPr>
        <p:spPr>
          <a:xfrm>
            <a:off x="300037" y="669940"/>
            <a:ext cx="11591925" cy="5826110"/>
          </a:xfrm>
        </p:spPr>
        <p:txBody>
          <a:bodyPr>
            <a:normAutofit fontScale="47500" lnSpcReduction="20000"/>
          </a:bodyPr>
          <a:lstStyle/>
          <a:p>
            <a:pPr algn="l">
              <a:lnSpc>
                <a:spcPts val="2160"/>
              </a:lnSpc>
              <a:spcBef>
                <a:spcPts val="0"/>
              </a:spcBef>
            </a:pPr>
            <a:r>
              <a:rPr lang="en-US" altLang="zh-TW" sz="21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3400" dirty="0">
                <a:highlight>
                  <a:srgbClr val="FFFF00"/>
                </a:highlight>
              </a:rPr>
              <a:t>安全性</a:t>
            </a:r>
            <a:r>
              <a:rPr lang="zh-TW" altLang="zh-TW" sz="3400" dirty="0"/>
              <a:t>是任何</a:t>
            </a:r>
            <a:r>
              <a:rPr lang="zh-TW" altLang="zh-TW" sz="3400" dirty="0">
                <a:highlight>
                  <a:srgbClr val="FFFF00"/>
                </a:highlight>
              </a:rPr>
              <a:t>大數據基礎設施</a:t>
            </a:r>
            <a:r>
              <a:rPr lang="zh-TW" altLang="zh-TW" sz="3400" dirty="0"/>
              <a:t>的另一個重要方面。當</a:t>
            </a:r>
            <a:r>
              <a:rPr lang="zh-TW" altLang="zh-TW" sz="3400" dirty="0">
                <a:highlight>
                  <a:srgbClr val="FFFF00"/>
                </a:highlight>
              </a:rPr>
              <a:t>敏感資訊受到威脅</a:t>
            </a:r>
            <a:r>
              <a:rPr lang="zh-TW" altLang="zh-TW" sz="3400" dirty="0"/>
              <a:t>時，</a:t>
            </a:r>
            <a:r>
              <a:rPr lang="zh-TW" altLang="zh-TW" sz="3400" dirty="0">
                <a:highlight>
                  <a:srgbClr val="FFFF00"/>
                </a:highlight>
              </a:rPr>
              <a:t>強大的安全措施（包括加密、存取控制和入侵偵測系統）</a:t>
            </a:r>
            <a:r>
              <a:rPr lang="zh-TW" altLang="zh-TW" sz="3400" dirty="0"/>
              <a:t>可以</a:t>
            </a:r>
            <a:r>
              <a:rPr lang="zh-TW" altLang="zh-TW" sz="3400" dirty="0">
                <a:highlight>
                  <a:srgbClr val="FFFF00"/>
                </a:highlight>
              </a:rPr>
              <a:t>防止未經授權的存取和潛在的破壞</a:t>
            </a:r>
            <a:r>
              <a:rPr lang="zh-TW" altLang="zh-TW" sz="3400" dirty="0"/>
              <a:t>。</a:t>
            </a:r>
            <a:endParaRPr lang="en-US" altLang="zh-TW" sz="3400" dirty="0"/>
          </a:p>
          <a:p>
            <a:pPr algn="l">
              <a:lnSpc>
                <a:spcPts val="2160"/>
              </a:lnSpc>
              <a:spcBef>
                <a:spcPts val="0"/>
              </a:spcBef>
            </a:pPr>
            <a:endParaRPr lang="en-US" altLang="zh-TW" sz="3400" b="1" dirty="0">
              <a:solidFill>
                <a:srgbClr val="C00000"/>
              </a:solidFill>
            </a:endParaRPr>
          </a:p>
          <a:p>
            <a:pPr algn="l">
              <a:lnSpc>
                <a:spcPts val="2160"/>
              </a:lnSpc>
              <a:spcBef>
                <a:spcPts val="0"/>
              </a:spcBef>
            </a:pPr>
            <a:r>
              <a:rPr lang="zh-TW" altLang="en-US" sz="3400" dirty="0"/>
              <a:t> 大數據應用有無</a:t>
            </a:r>
            <a:r>
              <a:rPr lang="zh-TW" altLang="en-US" sz="3400" dirty="0">
                <a:highlight>
                  <a:srgbClr val="FFFF00"/>
                </a:highlight>
              </a:rPr>
              <a:t>安全上的疑慮</a:t>
            </a:r>
            <a:r>
              <a:rPr lang="zh-TW" altLang="en-US" sz="3400" dirty="0"/>
              <a:t>？ 主要的疑慮為</a:t>
            </a:r>
            <a:r>
              <a:rPr lang="zh-TW" altLang="en-US" sz="3400" dirty="0">
                <a:highlight>
                  <a:srgbClr val="FFFF00"/>
                </a:highlight>
              </a:rPr>
              <a:t>數據隱私與個人資料保護</a:t>
            </a:r>
            <a:r>
              <a:rPr lang="zh-TW" altLang="zh-TW" sz="3400" dirty="0">
                <a:highlight>
                  <a:srgbClr val="FFFF00"/>
                </a:highlight>
              </a:rPr>
              <a:t>，</a:t>
            </a:r>
            <a:r>
              <a:rPr lang="zh-TW" altLang="en-US" sz="3400" dirty="0"/>
              <a:t>這是大數據最核心的疑慮</a:t>
            </a:r>
            <a:r>
              <a:rPr lang="zh-TW" altLang="zh-TW" sz="3400" dirty="0"/>
              <a:t>，</a:t>
            </a:r>
            <a:r>
              <a:rPr lang="zh-TW" altLang="en-US" sz="3400" dirty="0"/>
              <a:t>可分三部分如下： 。</a:t>
            </a:r>
            <a:endParaRPr lang="en-US" altLang="zh-TW" sz="3400" dirty="0"/>
          </a:p>
          <a:p>
            <a:pPr algn="l"/>
            <a:endParaRPr lang="zh-TW" altLang="en-US" sz="3800" dirty="0"/>
          </a:p>
          <a:p>
            <a:pPr marL="514350" indent="-514350" algn="l">
              <a:buAutoNum type="alphaUcPeriod"/>
            </a:pPr>
            <a:r>
              <a:rPr lang="zh-TW" altLang="en-US" sz="3400" dirty="0">
                <a:highlight>
                  <a:srgbClr val="FFFF00"/>
                </a:highlight>
              </a:rPr>
              <a:t>個人身份識別 </a:t>
            </a:r>
            <a:r>
              <a:rPr lang="en-US" altLang="zh-TW" sz="3400" dirty="0">
                <a:highlight>
                  <a:srgbClr val="FFFF00"/>
                </a:highlight>
              </a:rPr>
              <a:t>(Personally Identifiable Information PII</a:t>
            </a:r>
            <a:r>
              <a:rPr lang="en-US" altLang="zh-TW" sz="3400" dirty="0"/>
              <a:t>) </a:t>
            </a:r>
            <a:r>
              <a:rPr lang="zh-TW" altLang="en-US" sz="3400" dirty="0"/>
              <a:t>風險：雖然</a:t>
            </a:r>
            <a:r>
              <a:rPr lang="zh-TW" altLang="en-US" sz="3400" dirty="0">
                <a:highlight>
                  <a:srgbClr val="FFFF00"/>
                </a:highlight>
              </a:rPr>
              <a:t>數據</a:t>
            </a:r>
            <a:r>
              <a:rPr lang="zh-TW" altLang="en-US" sz="3400" dirty="0"/>
              <a:t>可能經過</a:t>
            </a:r>
            <a:r>
              <a:rPr lang="zh-TW" altLang="en-US" sz="3400" dirty="0">
                <a:highlight>
                  <a:srgbClr val="FFFF00"/>
                </a:highlight>
              </a:rPr>
              <a:t>匿名化處理，</a:t>
            </a:r>
            <a:r>
              <a:rPr lang="zh-TW" altLang="en-US" sz="3400" dirty="0"/>
              <a:t>但由於數據量大且來 源廣泛（例</a:t>
            </a:r>
            <a:endParaRPr lang="en-US" altLang="zh-TW" sz="3400" dirty="0"/>
          </a:p>
          <a:p>
            <a:pPr algn="l"/>
            <a:r>
              <a:rPr lang="zh-TW" altLang="en-US" sz="3400" dirty="0"/>
              <a:t>如網路行為、地理位置、交易記錄等），通過</a:t>
            </a:r>
            <a:r>
              <a:rPr lang="zh-TW" altLang="en-US" sz="3400" dirty="0">
                <a:highlight>
                  <a:srgbClr val="FFFF00"/>
                </a:highlight>
              </a:rPr>
              <a:t>推論攻擊（</a:t>
            </a:r>
            <a:r>
              <a:rPr lang="en-US" altLang="zh-TW" sz="3400" dirty="0">
                <a:highlight>
                  <a:srgbClr val="FFFF00"/>
                </a:highlight>
              </a:rPr>
              <a:t>Inference Attacks</a:t>
            </a:r>
            <a:r>
              <a:rPr lang="zh-TW" altLang="en-US" sz="3400" dirty="0">
                <a:highlight>
                  <a:srgbClr val="FFFF00"/>
                </a:highlight>
              </a:rPr>
              <a:t>）或將不同數據集組合起來，仍有可能重新識別出個人</a:t>
            </a:r>
            <a:endParaRPr lang="en-US" altLang="zh-TW" sz="3400" dirty="0">
              <a:highlight>
                <a:srgbClr val="FFFF00"/>
              </a:highlight>
            </a:endParaRPr>
          </a:p>
          <a:p>
            <a:pPr algn="l"/>
            <a:r>
              <a:rPr lang="zh-TW" altLang="en-US" sz="3400" dirty="0">
                <a:highlight>
                  <a:srgbClr val="FFFF00"/>
                </a:highlight>
              </a:rPr>
              <a:t>身份。</a:t>
            </a:r>
            <a:endParaRPr lang="en-US" altLang="zh-TW" sz="3400" dirty="0">
              <a:highlight>
                <a:srgbClr val="FFFF00"/>
              </a:highlight>
            </a:endParaRPr>
          </a:p>
          <a:p>
            <a:pPr algn="l"/>
            <a:endParaRPr lang="en-US" altLang="zh-TW" sz="3800" dirty="0">
              <a:highlight>
                <a:srgbClr val="FFFF00"/>
              </a:highlight>
            </a:endParaRPr>
          </a:p>
          <a:p>
            <a:pPr algn="l"/>
            <a:r>
              <a:rPr lang="en-US" altLang="zh-TW" sz="3400" dirty="0">
                <a:highlight>
                  <a:srgbClr val="FFFF00"/>
                </a:highlight>
              </a:rPr>
              <a:t>1 . </a:t>
            </a:r>
            <a:r>
              <a:rPr lang="zh-TW" altLang="en-US" sz="3400" dirty="0">
                <a:highlight>
                  <a:srgbClr val="FFFF00"/>
                </a:highlight>
              </a:rPr>
              <a:t>核心概念：模型對「訓練數據」的記憶 </a:t>
            </a:r>
            <a:r>
              <a:rPr lang="en-US" altLang="zh-TW" sz="3400" dirty="0">
                <a:highlight>
                  <a:srgbClr val="FFFF00"/>
                </a:highlight>
              </a:rPr>
              <a:t>(Memorization</a:t>
            </a:r>
            <a:r>
              <a:rPr lang="en-US" altLang="zh-TW" sz="3400" dirty="0"/>
              <a:t>)</a:t>
            </a:r>
          </a:p>
          <a:p>
            <a:pPr algn="l"/>
            <a:r>
              <a:rPr lang="zh-TW" altLang="en-US" sz="3400" dirty="0"/>
              <a:t>當一個機器學習模型（特別是深度學習模型）被訓練時，它會努力學習訓練集中的每一個數據點，</a:t>
            </a:r>
            <a:r>
              <a:rPr lang="zh-TW" altLang="en-US" sz="3400" dirty="0">
                <a:highlight>
                  <a:srgbClr val="FFFF00"/>
                </a:highlight>
              </a:rPr>
              <a:t>以便做出準確的預測</a:t>
            </a:r>
            <a:r>
              <a:rPr lang="zh-TW" altLang="en-US" sz="3400" dirty="0"/>
              <a:t>。</a:t>
            </a:r>
            <a:endParaRPr lang="en-US" altLang="zh-TW" sz="3400" dirty="0"/>
          </a:p>
          <a:p>
            <a:pPr algn="l"/>
            <a:r>
              <a:rPr lang="en-US" altLang="zh-TW" sz="3400" dirty="0"/>
              <a:t>    - </a:t>
            </a:r>
            <a:r>
              <a:rPr lang="zh-TW" altLang="en-US" sz="3400" dirty="0">
                <a:highlight>
                  <a:srgbClr val="FFFF00"/>
                </a:highlight>
              </a:rPr>
              <a:t>模型行為</a:t>
            </a:r>
            <a:r>
              <a:rPr lang="zh-TW" altLang="en-US" sz="3400" dirty="0"/>
              <a:t>： </a:t>
            </a:r>
            <a:r>
              <a:rPr lang="zh-TW" altLang="en-US" sz="3400" dirty="0">
                <a:highlight>
                  <a:srgbClr val="FFFF00"/>
                </a:highlight>
              </a:rPr>
              <a:t>模型</a:t>
            </a:r>
            <a:r>
              <a:rPr lang="zh-TW" altLang="en-US" sz="3400" dirty="0"/>
              <a:t>對於它在訓練期間看過的數據點，通常會表現出</a:t>
            </a:r>
            <a:r>
              <a:rPr lang="zh-TW" altLang="en-US" sz="3400" dirty="0">
                <a:highlight>
                  <a:srgbClr val="FFFF00"/>
                </a:highlight>
              </a:rPr>
              <a:t>「過度自信」或「非常極端」</a:t>
            </a:r>
            <a:r>
              <a:rPr lang="zh-TW" altLang="en-US" sz="3400" dirty="0"/>
              <a:t>的輸出。</a:t>
            </a:r>
            <a:endParaRPr lang="en-US" altLang="zh-TW" sz="3400" dirty="0"/>
          </a:p>
          <a:p>
            <a:pPr algn="l"/>
            <a:r>
              <a:rPr lang="zh-TW" altLang="en-US" sz="3400" dirty="0"/>
              <a:t>        </a:t>
            </a:r>
            <a:r>
              <a:rPr lang="zh-TW" altLang="en-US" sz="3400" dirty="0">
                <a:highlight>
                  <a:srgbClr val="FFFF00"/>
                </a:highlight>
              </a:rPr>
              <a:t>訓練過的樣本</a:t>
            </a:r>
            <a:r>
              <a:rPr lang="zh-TW" altLang="en-US" sz="3400" dirty="0"/>
              <a:t>： </a:t>
            </a:r>
            <a:r>
              <a:rPr lang="zh-TW" altLang="en-US" sz="3400" dirty="0">
                <a:highlight>
                  <a:srgbClr val="FFFF00"/>
                </a:highlight>
              </a:rPr>
              <a:t>模型會給出極高的信心分數（例如 </a:t>
            </a:r>
            <a:r>
              <a:rPr lang="en-US" altLang="zh-TW" sz="3400" dirty="0">
                <a:highlight>
                  <a:srgbClr val="FFFF00"/>
                </a:highlight>
              </a:rPr>
              <a:t>99.9% </a:t>
            </a:r>
            <a:r>
              <a:rPr lang="zh-TW" altLang="en-US" sz="3400" dirty="0">
                <a:highlight>
                  <a:srgbClr val="FFFF00"/>
                </a:highlight>
              </a:rPr>
              <a:t>是「陽性</a:t>
            </a:r>
            <a:r>
              <a:rPr lang="zh-TW" altLang="en-US" sz="3400" dirty="0"/>
              <a:t>」）。</a:t>
            </a:r>
            <a:endParaRPr lang="en-US" altLang="zh-TW" sz="3400" dirty="0"/>
          </a:p>
          <a:p>
            <a:pPr algn="l"/>
            <a:r>
              <a:rPr lang="zh-TW" altLang="en-US" sz="3400" dirty="0"/>
              <a:t>      </a:t>
            </a:r>
            <a:r>
              <a:rPr lang="zh-TW" altLang="en-US" sz="3400" dirty="0">
                <a:highlight>
                  <a:srgbClr val="FFFF00"/>
                </a:highlight>
              </a:rPr>
              <a:t> 未訓練過的新樣本</a:t>
            </a:r>
            <a:r>
              <a:rPr lang="zh-TW" altLang="en-US" sz="3400" dirty="0"/>
              <a:t>： 模型會給出相對「中性」或較低的信心分數（例如 </a:t>
            </a:r>
            <a:r>
              <a:rPr lang="en-US" altLang="zh-TW" sz="3400" dirty="0"/>
              <a:t>80% </a:t>
            </a:r>
            <a:r>
              <a:rPr lang="zh-TW" altLang="en-US" sz="3400" dirty="0"/>
              <a:t>是「陽性」）</a:t>
            </a:r>
            <a:r>
              <a:rPr lang="zh-TW" altLang="en-US" sz="3800" dirty="0"/>
              <a:t>。</a:t>
            </a:r>
            <a:endParaRPr lang="en-US" altLang="zh-TW" sz="3800" dirty="0"/>
          </a:p>
          <a:p>
            <a:pPr algn="l"/>
            <a:endParaRPr lang="en-US" altLang="zh-TW" sz="3800" dirty="0">
              <a:highlight>
                <a:srgbClr val="FFFF00"/>
              </a:highlight>
            </a:endParaRPr>
          </a:p>
          <a:p>
            <a:pPr algn="l"/>
            <a:r>
              <a:rPr lang="en-US" altLang="zh-TW" sz="4000" dirty="0"/>
              <a:t>2</a:t>
            </a:r>
            <a:r>
              <a:rPr lang="en-US" altLang="zh-TW" sz="3800" dirty="0"/>
              <a:t>. </a:t>
            </a:r>
            <a:r>
              <a:rPr lang="zh-TW" altLang="en-US" sz="3400" dirty="0"/>
              <a:t>情境設定：罕見疾病模型</a:t>
            </a:r>
            <a:endParaRPr lang="en-US" altLang="zh-TW" sz="3400" dirty="0"/>
          </a:p>
          <a:p>
            <a:pPr algn="l"/>
            <a:r>
              <a:rPr lang="zh-TW" altLang="en-US" sz="3400" dirty="0">
                <a:highlight>
                  <a:srgbClr val="FFFF00"/>
                </a:highlight>
              </a:rPr>
              <a:t>    訓練集 </a:t>
            </a:r>
            <a:r>
              <a:rPr lang="en-US" altLang="zh-TW" sz="3400" dirty="0">
                <a:highlight>
                  <a:srgbClr val="FFFF00"/>
                </a:highlight>
              </a:rPr>
              <a:t>(D)</a:t>
            </a:r>
            <a:r>
              <a:rPr lang="zh-TW" altLang="en-US" sz="3400" dirty="0">
                <a:highlight>
                  <a:srgbClr val="FFFF00"/>
                </a:highlight>
              </a:rPr>
              <a:t>： 包含一組患者的醫療數據，其中有一小部分人患有某種罕見疾病。</a:t>
            </a:r>
            <a:endParaRPr lang="en-US" altLang="zh-TW" sz="2900" dirty="0">
              <a:highlight>
                <a:srgbClr val="FFFF00"/>
              </a:highlight>
            </a:endParaRPr>
          </a:p>
          <a:p>
            <a:pPr algn="l"/>
            <a:r>
              <a:rPr lang="zh-TW" altLang="en-US" sz="3400" dirty="0">
                <a:highlight>
                  <a:srgbClr val="FFFF00"/>
                </a:highlight>
              </a:rPr>
              <a:t>    目標： 訓練一個 </a:t>
            </a:r>
            <a:r>
              <a:rPr lang="en-US" altLang="zh-TW" sz="3400" dirty="0">
                <a:highlight>
                  <a:srgbClr val="FFFF00"/>
                </a:highlight>
              </a:rPr>
              <a:t>AI </a:t>
            </a:r>
            <a:r>
              <a:rPr lang="zh-TW" altLang="en-US" sz="3400" dirty="0">
                <a:highlight>
                  <a:srgbClr val="FFFF00"/>
                </a:highlight>
              </a:rPr>
              <a:t>模型 </a:t>
            </a:r>
            <a:r>
              <a:rPr lang="en-US" altLang="zh-TW" sz="3400" dirty="0">
                <a:highlight>
                  <a:srgbClr val="FFFF00"/>
                </a:highlight>
              </a:rPr>
              <a:t>(F)</a:t>
            </a:r>
            <a:r>
              <a:rPr lang="zh-TW" altLang="en-US" sz="3400" dirty="0">
                <a:highlight>
                  <a:srgbClr val="FFFF00"/>
                </a:highlight>
              </a:rPr>
              <a:t>，輸入患者數據，輸出患病風險分數。</a:t>
            </a:r>
            <a:endParaRPr lang="en-US" altLang="zh-TW" sz="3400" dirty="0">
              <a:highlight>
                <a:srgbClr val="FFFF00"/>
              </a:highlight>
            </a:endParaRPr>
          </a:p>
          <a:p>
            <a:pPr algn="l"/>
            <a:r>
              <a:rPr lang="zh-TW" altLang="en-US" sz="3400" b="1" dirty="0"/>
              <a:t>    關鍵假設</a:t>
            </a:r>
            <a:r>
              <a:rPr lang="zh-TW" altLang="en-US" sz="3400" b="1" dirty="0">
                <a:highlight>
                  <a:srgbClr val="FFFF00"/>
                </a:highlight>
              </a:rPr>
              <a:t>：</a:t>
            </a:r>
            <a:r>
              <a:rPr lang="zh-TW" altLang="en-US" sz="3400" dirty="0">
                <a:highlight>
                  <a:srgbClr val="FFFF00"/>
                </a:highlight>
              </a:rPr>
              <a:t> 由於疾病罕見，訓練集中的「罕見病患者」資料是</a:t>
            </a:r>
            <a:r>
              <a:rPr lang="zh-TW" altLang="en-US" sz="3400" b="1" dirty="0">
                <a:highlight>
                  <a:srgbClr val="FFFF00"/>
                </a:highlight>
              </a:rPr>
              <a:t>極為寶貴</a:t>
            </a:r>
            <a:r>
              <a:rPr lang="zh-TW" altLang="en-US" sz="3400" dirty="0">
                <a:highlight>
                  <a:srgbClr val="FFFF00"/>
                </a:highlight>
              </a:rPr>
              <a:t>且</a:t>
            </a:r>
            <a:r>
              <a:rPr lang="zh-TW" altLang="en-US" sz="3400" b="1" dirty="0">
                <a:highlight>
                  <a:srgbClr val="FFFF00"/>
                </a:highlight>
              </a:rPr>
              <a:t>隱私敏感</a:t>
            </a:r>
            <a:r>
              <a:rPr lang="zh-TW" altLang="en-US" sz="3400" dirty="0">
                <a:highlight>
                  <a:srgbClr val="FFFF00"/>
                </a:highlight>
              </a:rPr>
              <a:t>的</a:t>
            </a:r>
            <a:r>
              <a:rPr lang="zh-TW" altLang="en-US" sz="3400" dirty="0"/>
              <a:t>。</a:t>
            </a:r>
            <a:endParaRPr lang="zh-TW" altLang="en-US" sz="2900" dirty="0"/>
          </a:p>
        </p:txBody>
      </p:sp>
      <p:pic>
        <p:nvPicPr>
          <p:cNvPr id="4" name="圖片 3" descr="Big data to the company">
            <a:extLst>
              <a:ext uri="{FF2B5EF4-FFF2-40B4-BE49-F238E27FC236}">
                <a16:creationId xmlns:a16="http://schemas.microsoft.com/office/drawing/2014/main" id="{21416ABD-702E-29E0-1E3B-951887482A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86564" y="0"/>
            <a:ext cx="728711" cy="544735"/>
          </a:xfrm>
          <a:prstGeom prst="rect">
            <a:avLst/>
          </a:prstGeom>
          <a:noFill/>
          <a:ln>
            <a:noFill/>
          </a:ln>
        </p:spPr>
      </p:pic>
    </p:spTree>
    <p:extLst>
      <p:ext uri="{BB962C8B-B14F-4D97-AF65-F5344CB8AC3E}">
        <p14:creationId xmlns:p14="http://schemas.microsoft.com/office/powerpoint/2010/main" val="2162346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3C806-1EFC-4753-071C-537CCBF9CA2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9C4B890-29C5-782F-A12C-EC38ED98C350}"/>
              </a:ext>
            </a:extLst>
          </p:cNvPr>
          <p:cNvSpPr>
            <a:spLocks noGrp="1"/>
          </p:cNvSpPr>
          <p:nvPr>
            <p:ph type="ctrTitle"/>
          </p:nvPr>
        </p:nvSpPr>
        <p:spPr>
          <a:xfrm>
            <a:off x="1019908" y="102456"/>
            <a:ext cx="9314538" cy="501393"/>
          </a:xfrm>
        </p:spPr>
        <p:txBody>
          <a:bodyPr>
            <a:noAutofit/>
          </a:bodyPr>
          <a:lstStyle/>
          <a:p>
            <a:r>
              <a:rPr lang="en-US" altLang="zh-TW" sz="2400" dirty="0"/>
              <a:t>Big Data Landscape</a:t>
            </a:r>
            <a:endParaRPr lang="zh-TW" altLang="en-US" sz="2400" dirty="0"/>
          </a:p>
        </p:txBody>
      </p:sp>
      <p:sp>
        <p:nvSpPr>
          <p:cNvPr id="3" name="副標題 2">
            <a:extLst>
              <a:ext uri="{FF2B5EF4-FFF2-40B4-BE49-F238E27FC236}">
                <a16:creationId xmlns:a16="http://schemas.microsoft.com/office/drawing/2014/main" id="{FDA39D68-D3B7-3653-4706-874B9CC3E163}"/>
              </a:ext>
            </a:extLst>
          </p:cNvPr>
          <p:cNvSpPr>
            <a:spLocks noGrp="1"/>
          </p:cNvSpPr>
          <p:nvPr>
            <p:ph type="subTitle" idx="1"/>
          </p:nvPr>
        </p:nvSpPr>
        <p:spPr>
          <a:xfrm>
            <a:off x="500332" y="692689"/>
            <a:ext cx="11317857" cy="5866573"/>
          </a:xfrm>
        </p:spPr>
        <p:txBody>
          <a:bodyPr>
            <a:normAutofit/>
          </a:bodyPr>
          <a:lstStyle/>
          <a:p>
            <a:pPr algn="l">
              <a:lnSpc>
                <a:spcPts val="2160"/>
              </a:lnSpc>
              <a:spcBef>
                <a:spcPts val="0"/>
              </a:spcBef>
            </a:pPr>
            <a:r>
              <a:rPr lang="en-US" altLang="zh-TW" sz="20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t>3. </a:t>
            </a:r>
            <a:r>
              <a:rPr lang="zh-TW" altLang="en-US" sz="1800" dirty="0"/>
              <a:t>攻擊者如何進行「</a:t>
            </a:r>
            <a:r>
              <a:rPr lang="zh-TW" altLang="en-US" sz="1800" dirty="0">
                <a:highlight>
                  <a:srgbClr val="FFFF00"/>
                </a:highlight>
              </a:rPr>
              <a:t>成員推論攻擊」 </a:t>
            </a:r>
            <a:r>
              <a:rPr lang="en-US" altLang="zh-TW" sz="1800" dirty="0">
                <a:highlight>
                  <a:srgbClr val="FFFF00"/>
                </a:highlight>
              </a:rPr>
              <a:t>(Membership Inference Attack) </a:t>
            </a:r>
            <a:r>
              <a:rPr lang="zh-TW" altLang="en-US" sz="1800" dirty="0"/>
              <a:t>？</a:t>
            </a:r>
            <a:endParaRPr lang="en-US" altLang="zh-TW" sz="1800" dirty="0"/>
          </a:p>
          <a:p>
            <a:pPr algn="l"/>
            <a:r>
              <a:rPr lang="zh-TW" altLang="en-US" sz="1800" dirty="0"/>
              <a:t>攻擊者的目標是</a:t>
            </a:r>
            <a:r>
              <a:rPr lang="zh-TW" altLang="en-US" sz="1800" dirty="0">
                <a:highlight>
                  <a:srgbClr val="FFFF00"/>
                </a:highlight>
              </a:rPr>
              <a:t>回答一個二元問題</a:t>
            </a:r>
            <a:r>
              <a:rPr lang="zh-TW" altLang="en-US" sz="1800" dirty="0"/>
              <a:t>：「患者 </a:t>
            </a:r>
            <a:r>
              <a:rPr lang="en-US" altLang="zh-TW" sz="1800" dirty="0"/>
              <a:t>X </a:t>
            </a:r>
            <a:r>
              <a:rPr lang="zh-TW" altLang="en-US" sz="1800" dirty="0"/>
              <a:t>的數據是否屬於訓練集 </a:t>
            </a:r>
            <a:r>
              <a:rPr lang="en-US" altLang="zh-TW" sz="1800" dirty="0"/>
              <a:t>D</a:t>
            </a:r>
            <a:r>
              <a:rPr lang="zh-TW" altLang="en-US" sz="1800" dirty="0"/>
              <a:t>？」</a:t>
            </a:r>
            <a:endParaRPr lang="en-US" altLang="zh-TW" sz="1800" dirty="0"/>
          </a:p>
          <a:p>
            <a:pPr algn="l"/>
            <a:endParaRPr lang="en-US" altLang="zh-TW" sz="2000" dirty="0"/>
          </a:p>
          <a:p>
            <a:pPr algn="l"/>
            <a:r>
              <a:rPr lang="zh-TW" altLang="en-US" sz="1800" dirty="0"/>
              <a:t>攻擊步驟：</a:t>
            </a:r>
            <a:endParaRPr lang="en-US" altLang="zh-TW" sz="1800" dirty="0"/>
          </a:p>
          <a:p>
            <a:pPr algn="l"/>
            <a:endParaRPr lang="zh-TW" altLang="en-US" sz="2000" b="1" dirty="0">
              <a:highlight>
                <a:srgbClr val="FFFF00"/>
              </a:highlight>
            </a:endParaRPr>
          </a:p>
          <a:p>
            <a:pPr algn="l"/>
            <a:r>
              <a:rPr lang="en-US" altLang="zh-TW" sz="1800" dirty="0">
                <a:highlight>
                  <a:srgbClr val="FFFF00"/>
                </a:highlight>
              </a:rPr>
              <a:t>1. </a:t>
            </a:r>
            <a:r>
              <a:rPr lang="zh-TW" altLang="en-US" sz="1800" dirty="0">
                <a:highlight>
                  <a:srgbClr val="FFFF00"/>
                </a:highlight>
              </a:rPr>
              <a:t>攻擊者選擇一個目標患者 </a:t>
            </a:r>
            <a:r>
              <a:rPr lang="en-US" altLang="zh-TW" sz="1800" dirty="0">
                <a:highlight>
                  <a:srgbClr val="FFFF00"/>
                </a:highlight>
              </a:rPr>
              <a:t>X</a:t>
            </a:r>
            <a:r>
              <a:rPr lang="zh-TW" altLang="en-US" sz="1800" dirty="0">
                <a:highlight>
                  <a:srgbClr val="FFFF00"/>
                </a:highlight>
              </a:rPr>
              <a:t>。</a:t>
            </a:r>
          </a:p>
          <a:p>
            <a:pPr algn="l"/>
            <a:r>
              <a:rPr lang="en-US" altLang="zh-TW" sz="1800" dirty="0">
                <a:highlight>
                  <a:srgbClr val="FFFF00"/>
                </a:highlight>
              </a:rPr>
              <a:t>2. </a:t>
            </a:r>
            <a:r>
              <a:rPr lang="zh-TW" altLang="en-US" sz="1800" dirty="0">
                <a:highlight>
                  <a:srgbClr val="FFFF00"/>
                </a:highlight>
              </a:rPr>
              <a:t>攻擊者將 </a:t>
            </a:r>
            <a:r>
              <a:rPr lang="en-US" altLang="zh-TW" sz="1800" dirty="0">
                <a:highlight>
                  <a:srgbClr val="FFFF00"/>
                </a:highlight>
              </a:rPr>
              <a:t>X </a:t>
            </a:r>
            <a:r>
              <a:rPr lang="zh-TW" altLang="en-US" sz="1800" dirty="0">
                <a:highlight>
                  <a:srgbClr val="FFFF00"/>
                </a:highlight>
              </a:rPr>
              <a:t>的數據輸入到訓練好的 </a:t>
            </a:r>
            <a:r>
              <a:rPr lang="en-US" altLang="zh-TW" sz="1800" dirty="0">
                <a:highlight>
                  <a:srgbClr val="FFFF00"/>
                </a:highlight>
              </a:rPr>
              <a:t>AI </a:t>
            </a:r>
            <a:r>
              <a:rPr lang="zh-TW" altLang="en-US" sz="1800" dirty="0">
                <a:highlight>
                  <a:srgbClr val="FFFF00"/>
                </a:highlight>
              </a:rPr>
              <a:t>模型 </a:t>
            </a:r>
            <a:r>
              <a:rPr lang="en-US" altLang="zh-TW" sz="1800" dirty="0">
                <a:highlight>
                  <a:srgbClr val="FFFF00"/>
                </a:highlight>
              </a:rPr>
              <a:t>F </a:t>
            </a:r>
            <a:r>
              <a:rPr lang="zh-TW" altLang="en-US" sz="1800" dirty="0">
                <a:highlight>
                  <a:srgbClr val="FFFF00"/>
                </a:highlight>
              </a:rPr>
              <a:t>中，觀察模型的輸出行為（例如：模型給出的風險分數和信心程度）。</a:t>
            </a:r>
          </a:p>
          <a:p>
            <a:pPr algn="l"/>
            <a:r>
              <a:rPr lang="en-US" altLang="zh-TW" sz="1800" dirty="0">
                <a:highlight>
                  <a:srgbClr val="FFFF00"/>
                </a:highlight>
              </a:rPr>
              <a:t>3. </a:t>
            </a:r>
            <a:r>
              <a:rPr lang="zh-TW" altLang="en-US" sz="1800" dirty="0">
                <a:highlight>
                  <a:srgbClr val="FFFF00"/>
                </a:highlight>
              </a:rPr>
              <a:t>如果模型 </a:t>
            </a:r>
            <a:r>
              <a:rPr lang="en-US" altLang="zh-TW" sz="1800" dirty="0">
                <a:highlight>
                  <a:srgbClr val="FFFF00"/>
                </a:highlight>
              </a:rPr>
              <a:t>F </a:t>
            </a:r>
            <a:r>
              <a:rPr lang="zh-TW" altLang="en-US" sz="1800" dirty="0">
                <a:highlight>
                  <a:srgbClr val="FFFF00"/>
                </a:highlight>
              </a:rPr>
              <a:t>對 </a:t>
            </a:r>
            <a:r>
              <a:rPr lang="en-US" altLang="zh-TW" sz="1800" dirty="0">
                <a:highlight>
                  <a:srgbClr val="FFFF00"/>
                </a:highlight>
              </a:rPr>
              <a:t>X </a:t>
            </a:r>
            <a:r>
              <a:rPr lang="zh-TW" altLang="en-US" sz="1800" dirty="0">
                <a:highlight>
                  <a:srgbClr val="FFFF00"/>
                </a:highlight>
              </a:rPr>
              <a:t>的輸出表現出極高的信心（或極端的分數），攻擊者就會推論：「患者 </a:t>
            </a:r>
            <a:r>
              <a:rPr lang="en-US" altLang="zh-TW" sz="1800" dirty="0">
                <a:highlight>
                  <a:srgbClr val="FFFF00"/>
                </a:highlight>
              </a:rPr>
              <a:t>X </a:t>
            </a:r>
            <a:r>
              <a:rPr lang="zh-TW" altLang="en-US" sz="1800" dirty="0">
                <a:highlight>
                  <a:srgbClr val="FFFF00"/>
                </a:highlight>
              </a:rPr>
              <a:t>的數據極可能在訓練集中！」就可以推論（</a:t>
            </a:r>
            <a:r>
              <a:rPr lang="en-US" altLang="zh-TW" sz="1800" dirty="0">
                <a:highlight>
                  <a:srgbClr val="FFFF00"/>
                </a:highlight>
              </a:rPr>
              <a:t>Infer</a:t>
            </a:r>
            <a:r>
              <a:rPr lang="zh-TW" altLang="en-US" sz="1800" dirty="0">
                <a:highlight>
                  <a:srgbClr val="FFFF00"/>
                </a:highlight>
              </a:rPr>
              <a:t>）出 </a:t>
            </a:r>
            <a:r>
              <a:rPr lang="en-US" altLang="zh-TW" sz="1800" dirty="0">
                <a:highlight>
                  <a:srgbClr val="FFFF00"/>
                </a:highlight>
              </a:rPr>
              <a:t>X </a:t>
            </a:r>
            <a:r>
              <a:rPr lang="zh-TW" altLang="en-US" sz="1800" dirty="0">
                <a:highlight>
                  <a:srgbClr val="FFFF00"/>
                </a:highlight>
              </a:rPr>
              <a:t>擁有一個敏感屬性：是罕見疾病研究群體的一員。</a:t>
            </a:r>
            <a:endParaRPr lang="en-US" altLang="zh-TW" sz="1800" dirty="0">
              <a:highlight>
                <a:srgbClr val="FFFF00"/>
              </a:highlight>
            </a:endParaRPr>
          </a:p>
          <a:p>
            <a:pPr algn="l"/>
            <a:r>
              <a:rPr lang="en-US" altLang="zh-TW" sz="1800" dirty="0">
                <a:highlight>
                  <a:srgbClr val="FFFF00"/>
                </a:highlight>
              </a:rPr>
              <a:t>4. </a:t>
            </a:r>
            <a:r>
              <a:rPr lang="zh-TW" altLang="en-US" sz="1800" dirty="0">
                <a:highlight>
                  <a:srgbClr val="FFFF00"/>
                </a:highlight>
              </a:rPr>
              <a:t>洩露的推論結果（</a:t>
            </a:r>
            <a:r>
              <a:rPr lang="en-US" altLang="zh-TW" sz="1800" dirty="0">
                <a:highlight>
                  <a:srgbClr val="FFFF00"/>
                </a:highlight>
              </a:rPr>
              <a:t>Infer</a:t>
            </a:r>
            <a:r>
              <a:rPr lang="zh-TW" altLang="en-US" sz="1800" dirty="0">
                <a:highlight>
                  <a:srgbClr val="FFFF00"/>
                </a:highlight>
              </a:rPr>
              <a:t>）這時，攻擊者並不需要知道患者 </a:t>
            </a:r>
            <a:r>
              <a:rPr lang="en-US" altLang="zh-TW" sz="1800" dirty="0">
                <a:highlight>
                  <a:srgbClr val="FFFF00"/>
                </a:highlight>
              </a:rPr>
              <a:t>X </a:t>
            </a:r>
            <a:r>
              <a:rPr lang="zh-TW" altLang="en-US" sz="1800" dirty="0">
                <a:highlight>
                  <a:srgbClr val="FFFF00"/>
                </a:highlight>
              </a:rPr>
              <a:t>的診斷結果。只需知道 </a:t>
            </a:r>
            <a:r>
              <a:rPr lang="en-US" altLang="zh-TW" sz="1800" dirty="0">
                <a:highlight>
                  <a:srgbClr val="FFFF00"/>
                </a:highlight>
              </a:rPr>
              <a:t>X </a:t>
            </a:r>
            <a:r>
              <a:rPr lang="zh-TW" altLang="en-US" sz="1800" dirty="0">
                <a:highlight>
                  <a:srgbClr val="FFFF00"/>
                </a:highlight>
              </a:rPr>
              <a:t>的數據在訓練集中，就能得出敏感推論：</a:t>
            </a:r>
            <a:endParaRPr lang="en-US" altLang="zh-TW" sz="1800" dirty="0">
              <a:highlight>
                <a:srgbClr val="FFFF00"/>
              </a:highlight>
            </a:endParaRPr>
          </a:p>
          <a:p>
            <a:pPr algn="l"/>
            <a:endParaRPr lang="en-US" altLang="zh-TW" sz="1800" dirty="0">
              <a:highlight>
                <a:srgbClr val="FFFF00"/>
              </a:highlight>
            </a:endParaRPr>
          </a:p>
          <a:p>
            <a:pPr algn="l"/>
            <a:r>
              <a:rPr lang="en-US" altLang="zh-TW" sz="2000" dirty="0"/>
              <a:t>a. </a:t>
            </a:r>
            <a:r>
              <a:rPr lang="zh-TW" altLang="en-US" sz="1800" dirty="0"/>
              <a:t>數據</a:t>
            </a:r>
            <a:r>
              <a:rPr lang="zh-TW" altLang="en-US" sz="1800" dirty="0">
                <a:highlight>
                  <a:srgbClr val="FFFF00"/>
                </a:highlight>
              </a:rPr>
              <a:t>集中已知的背景</a:t>
            </a:r>
            <a:r>
              <a:rPr lang="zh-TW" altLang="en-US" sz="1800" dirty="0"/>
              <a:t> </a:t>
            </a:r>
            <a:r>
              <a:rPr lang="en-US" altLang="zh-TW" sz="1800" dirty="0"/>
              <a:t>: </a:t>
            </a:r>
            <a:r>
              <a:rPr lang="zh-TW" altLang="en-US" sz="1800" dirty="0"/>
              <a:t>該模型是用來「預測罕見疾病發病風險」的。</a:t>
            </a:r>
            <a:r>
              <a:rPr lang="zh-TW" altLang="en-US" sz="1800" dirty="0">
                <a:highlight>
                  <a:srgbClr val="FFFF00"/>
                </a:highlight>
              </a:rPr>
              <a:t>推論出的敏感資訊 </a:t>
            </a:r>
            <a:r>
              <a:rPr lang="en-US" altLang="zh-TW" sz="1800" dirty="0">
                <a:highlight>
                  <a:srgbClr val="FFFF00"/>
                </a:highlight>
              </a:rPr>
              <a:t>: </a:t>
            </a:r>
            <a:r>
              <a:rPr lang="zh-TW" altLang="en-US" sz="1800" dirty="0">
                <a:highlight>
                  <a:srgbClr val="FFFF00"/>
                </a:highlight>
              </a:rPr>
              <a:t>攻擊者推論出 </a:t>
            </a:r>
            <a:r>
              <a:rPr lang="en-US" altLang="zh-TW" sz="1800" dirty="0">
                <a:highlight>
                  <a:srgbClr val="FFFF00"/>
                </a:highlight>
              </a:rPr>
              <a:t>X </a:t>
            </a:r>
            <a:r>
              <a:rPr lang="zh-TW" altLang="en-US" sz="1800" dirty="0">
                <a:highlight>
                  <a:srgbClr val="FFFF00"/>
                </a:highlight>
              </a:rPr>
              <a:t>是罕見疾病群體的成員</a:t>
            </a:r>
            <a:r>
              <a:rPr lang="zh-TW" altLang="en-US" sz="1800" dirty="0"/>
              <a:t>。</a:t>
            </a:r>
            <a:endParaRPr lang="en-US" altLang="zh-TW" sz="1800" dirty="0"/>
          </a:p>
          <a:p>
            <a:pPr algn="l"/>
            <a:r>
              <a:rPr lang="en-US" altLang="zh-TW" sz="1800" dirty="0"/>
              <a:t>b</a:t>
            </a:r>
            <a:r>
              <a:rPr lang="en-US" altLang="zh-TW" sz="1800" dirty="0">
                <a:highlight>
                  <a:srgbClr val="FFFF00"/>
                </a:highlight>
              </a:rPr>
              <a:t>.</a:t>
            </a:r>
            <a:r>
              <a:rPr lang="zh-TW" altLang="en-US" sz="1800" dirty="0">
                <a:highlight>
                  <a:srgbClr val="FFFF00"/>
                </a:highlight>
              </a:rPr>
              <a:t>數據集中已知的背景 </a:t>
            </a:r>
            <a:r>
              <a:rPr lang="en-US" altLang="zh-TW" sz="1800" dirty="0"/>
              <a:t>: X </a:t>
            </a:r>
            <a:r>
              <a:rPr lang="zh-TW" altLang="en-US" sz="1800" dirty="0"/>
              <a:t>的數據在訓練集中。推論出的敏感資訊 </a:t>
            </a:r>
            <a:r>
              <a:rPr lang="en-US" altLang="zh-TW" sz="1800" dirty="0"/>
              <a:t>:</a:t>
            </a:r>
            <a:r>
              <a:rPr lang="zh-TW" altLang="en-US" sz="1800" dirty="0">
                <a:highlight>
                  <a:srgbClr val="FFFF00"/>
                </a:highlight>
              </a:rPr>
              <a:t>攻擊者推論出 </a:t>
            </a:r>
            <a:r>
              <a:rPr lang="en-US" altLang="zh-TW" sz="1800" dirty="0">
                <a:highlight>
                  <a:srgbClr val="FFFF00"/>
                </a:highlight>
              </a:rPr>
              <a:t>X</a:t>
            </a:r>
            <a:r>
              <a:rPr lang="zh-TW" altLang="en-US" sz="1800" dirty="0">
                <a:highlight>
                  <a:srgbClr val="FFFF00"/>
                </a:highlight>
              </a:rPr>
              <a:t>很可能患有（或曾經患有）該罕見疾病。</a:t>
            </a:r>
            <a:endParaRPr lang="en-US" altLang="zh-TW" sz="2000" dirty="0">
              <a:highlight>
                <a:srgbClr val="FFFF00"/>
              </a:highlight>
            </a:endParaRPr>
          </a:p>
          <a:p>
            <a:pPr algn="l"/>
            <a:endParaRPr lang="zh-TW" altLang="en-US" sz="2100" dirty="0"/>
          </a:p>
        </p:txBody>
      </p:sp>
      <p:pic>
        <p:nvPicPr>
          <p:cNvPr id="4" name="圖片 3" descr="Big data to the company">
            <a:extLst>
              <a:ext uri="{FF2B5EF4-FFF2-40B4-BE49-F238E27FC236}">
                <a16:creationId xmlns:a16="http://schemas.microsoft.com/office/drawing/2014/main" id="{ED89E233-AE32-5785-B75D-C8E3B6AB9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1764" y="125205"/>
            <a:ext cx="728711" cy="544735"/>
          </a:xfrm>
          <a:prstGeom prst="rect">
            <a:avLst/>
          </a:prstGeom>
          <a:noFill/>
          <a:ln>
            <a:noFill/>
          </a:ln>
        </p:spPr>
      </p:pic>
    </p:spTree>
    <p:extLst>
      <p:ext uri="{BB962C8B-B14F-4D97-AF65-F5344CB8AC3E}">
        <p14:creationId xmlns:p14="http://schemas.microsoft.com/office/powerpoint/2010/main" val="1898135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0636C-A931-9E84-E269-95FE43DD7E4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12440C1-9F8A-C8B9-206F-DEA9614B9F4C}"/>
              </a:ext>
            </a:extLst>
          </p:cNvPr>
          <p:cNvSpPr>
            <a:spLocks noGrp="1"/>
          </p:cNvSpPr>
          <p:nvPr>
            <p:ph type="ctrTitle"/>
          </p:nvPr>
        </p:nvSpPr>
        <p:spPr>
          <a:xfrm>
            <a:off x="1019908" y="102456"/>
            <a:ext cx="9314538" cy="501393"/>
          </a:xfrm>
        </p:spPr>
        <p:txBody>
          <a:bodyPr>
            <a:noAutofit/>
          </a:bodyPr>
          <a:lstStyle/>
          <a:p>
            <a:r>
              <a:rPr lang="en-US" altLang="zh-TW" sz="2400" dirty="0"/>
              <a:t>Big Data Landscape</a:t>
            </a:r>
            <a:endParaRPr lang="zh-TW" altLang="en-US" sz="2400" dirty="0"/>
          </a:p>
        </p:txBody>
      </p:sp>
      <p:sp>
        <p:nvSpPr>
          <p:cNvPr id="3" name="副標題 2">
            <a:extLst>
              <a:ext uri="{FF2B5EF4-FFF2-40B4-BE49-F238E27FC236}">
                <a16:creationId xmlns:a16="http://schemas.microsoft.com/office/drawing/2014/main" id="{A9C3444D-2A83-977E-59EB-7F5D1C4D9FD7}"/>
              </a:ext>
            </a:extLst>
          </p:cNvPr>
          <p:cNvSpPr>
            <a:spLocks noGrp="1"/>
          </p:cNvSpPr>
          <p:nvPr>
            <p:ph type="subTitle" idx="1"/>
          </p:nvPr>
        </p:nvSpPr>
        <p:spPr>
          <a:xfrm>
            <a:off x="539547" y="1645220"/>
            <a:ext cx="11309553" cy="3618673"/>
          </a:xfrm>
        </p:spPr>
        <p:txBody>
          <a:bodyPr>
            <a:normAutofit/>
          </a:bodyPr>
          <a:lstStyle/>
          <a:p>
            <a:pPr algn="l">
              <a:lnSpc>
                <a:spcPts val="2160"/>
              </a:lnSpc>
              <a:spcBef>
                <a:spcPts val="0"/>
              </a:spcBef>
            </a:pPr>
            <a:r>
              <a:rPr lang="zh-TW" altLang="en-US" sz="1800" dirty="0"/>
              <a:t>大數據應用有無安全上的疑慮？ 主要的疑慮為</a:t>
            </a:r>
            <a:r>
              <a:rPr lang="zh-TW" altLang="en-US" sz="1800" dirty="0">
                <a:highlight>
                  <a:srgbClr val="FFFF00"/>
                </a:highlight>
              </a:rPr>
              <a:t>數據隱私與個人資料保護，</a:t>
            </a:r>
            <a:r>
              <a:rPr lang="zh-TW" altLang="en-US" sz="1800" dirty="0"/>
              <a:t>這是大數據最核心的疑慮。</a:t>
            </a:r>
            <a:r>
              <a:rPr lang="en-US" altLang="zh-TW" sz="1800" dirty="0"/>
              <a:t>(</a:t>
            </a:r>
            <a:r>
              <a:rPr lang="zh-TW" altLang="en-US" sz="1800" dirty="0"/>
              <a:t>續</a:t>
            </a:r>
            <a:r>
              <a:rPr lang="en-US" altLang="zh-TW" sz="1800" dirty="0"/>
              <a:t>)</a:t>
            </a:r>
          </a:p>
          <a:p>
            <a:pPr algn="l">
              <a:lnSpc>
                <a:spcPts val="2160"/>
              </a:lnSpc>
              <a:spcBef>
                <a:spcPts val="0"/>
              </a:spcBef>
            </a:pPr>
            <a:endParaRPr lang="zh-TW" altLang="en-US" sz="3800" dirty="0">
              <a:highlight>
                <a:srgbClr val="FFFF00"/>
              </a:highlight>
            </a:endParaRPr>
          </a:p>
          <a:p>
            <a:pPr algn="l"/>
            <a:r>
              <a:rPr lang="en-US" altLang="zh-TW" sz="1800" dirty="0"/>
              <a:t>B. </a:t>
            </a:r>
            <a:r>
              <a:rPr lang="zh-TW" altLang="en-US" sz="1800" dirty="0">
                <a:highlight>
                  <a:srgbClr val="FFFF00"/>
                </a:highlight>
              </a:rPr>
              <a:t>數據濫用與歧視</a:t>
            </a:r>
            <a:r>
              <a:rPr lang="zh-TW" altLang="en-US" sz="1800" dirty="0"/>
              <a:t>：企業或政府可能利用分析結果</a:t>
            </a:r>
            <a:r>
              <a:rPr lang="zh-TW" altLang="en-US" sz="1800" dirty="0">
                <a:highlight>
                  <a:srgbClr val="FFFF00"/>
                </a:highlight>
              </a:rPr>
              <a:t>進行不當的</a:t>
            </a:r>
            <a:r>
              <a:rPr lang="zh-TW" altLang="en-US" sz="1800" b="1" dirty="0">
                <a:highlight>
                  <a:srgbClr val="FFFF00"/>
                </a:highlight>
              </a:rPr>
              <a:t>個人化定價、信用評估，甚至導致算法歧視</a:t>
            </a:r>
            <a:r>
              <a:rPr lang="zh-TW" altLang="en-US" sz="1800" dirty="0">
                <a:highlight>
                  <a:srgbClr val="FFFF00"/>
                </a:highlight>
              </a:rPr>
              <a:t>，影響特定群體的權益</a:t>
            </a:r>
            <a:r>
              <a:rPr lang="zh-TW" altLang="en-US" sz="1800" dirty="0"/>
              <a:t>。</a:t>
            </a:r>
            <a:endParaRPr lang="en-US" altLang="zh-TW" sz="1800" dirty="0"/>
          </a:p>
          <a:p>
            <a:pPr algn="l"/>
            <a:endParaRPr lang="zh-TW" altLang="en-US" sz="1800" dirty="0"/>
          </a:p>
          <a:p>
            <a:pPr algn="l"/>
            <a:r>
              <a:rPr lang="en-US" altLang="zh-TW" sz="1800" dirty="0">
                <a:highlight>
                  <a:srgbClr val="FFFF00"/>
                </a:highlight>
              </a:rPr>
              <a:t>C. </a:t>
            </a:r>
            <a:r>
              <a:rPr lang="zh-TW" altLang="en-US" sz="1800" dirty="0">
                <a:highlight>
                  <a:srgbClr val="FFFF00"/>
                </a:highlight>
              </a:rPr>
              <a:t>跨國數據傳輸</a:t>
            </a:r>
            <a:r>
              <a:rPr lang="zh-TW" altLang="en-US" sz="1800" dirty="0"/>
              <a:t>：數據在全球範圍內流動，</a:t>
            </a:r>
            <a:r>
              <a:rPr lang="zh-TW" altLang="en-US" sz="1800" dirty="0">
                <a:highlight>
                  <a:srgbClr val="FFFF00"/>
                </a:highlight>
              </a:rPr>
              <a:t>涉及不同國家和地區的</a:t>
            </a:r>
            <a:r>
              <a:rPr lang="zh-TW" altLang="en-US" sz="1800" b="1" dirty="0">
                <a:highlight>
                  <a:srgbClr val="FFFF00"/>
                </a:highlight>
              </a:rPr>
              <a:t>隱私法規（如歐盟的 </a:t>
            </a:r>
            <a:r>
              <a:rPr lang="en-US" altLang="zh-TW" sz="1800" b="1" dirty="0">
                <a:highlight>
                  <a:srgbClr val="FFFF00"/>
                </a:highlight>
              </a:rPr>
              <a:t>GDPR</a:t>
            </a:r>
            <a:r>
              <a:rPr lang="zh-TW" altLang="en-US" sz="1800" b="1" dirty="0">
                <a:highlight>
                  <a:srgbClr val="FFFF00"/>
                </a:highlight>
              </a:rPr>
              <a:t>），增加了合規的複雜性</a:t>
            </a:r>
            <a:r>
              <a:rPr lang="zh-TW" altLang="en-US" sz="1800" b="1" dirty="0"/>
              <a:t>和數據主權</a:t>
            </a:r>
            <a:r>
              <a:rPr lang="zh-TW" altLang="en-US" sz="1800" dirty="0"/>
              <a:t>的風險。</a:t>
            </a:r>
          </a:p>
        </p:txBody>
      </p:sp>
      <p:pic>
        <p:nvPicPr>
          <p:cNvPr id="4" name="圖片 3" descr="Big data to the company">
            <a:extLst>
              <a:ext uri="{FF2B5EF4-FFF2-40B4-BE49-F238E27FC236}">
                <a16:creationId xmlns:a16="http://schemas.microsoft.com/office/drawing/2014/main" id="{44B6042E-E921-40CE-10B7-4C1A2509F6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1764" y="125205"/>
            <a:ext cx="728711" cy="544735"/>
          </a:xfrm>
          <a:prstGeom prst="rect">
            <a:avLst/>
          </a:prstGeom>
          <a:noFill/>
          <a:ln>
            <a:noFill/>
          </a:ln>
        </p:spPr>
      </p:pic>
    </p:spTree>
    <p:extLst>
      <p:ext uri="{BB962C8B-B14F-4D97-AF65-F5344CB8AC3E}">
        <p14:creationId xmlns:p14="http://schemas.microsoft.com/office/powerpoint/2010/main" val="2695299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A406EB56-9921-4985-AC34-DFFC654F123C}"/>
              </a:ext>
            </a:extLst>
          </p:cNvPr>
          <p:cNvSpPr>
            <a:spLocks noGrp="1" noChangeArrowheads="1"/>
          </p:cNvSpPr>
          <p:nvPr>
            <p:ph type="title"/>
          </p:nvPr>
        </p:nvSpPr>
        <p:spPr>
          <a:xfrm>
            <a:off x="61659" y="47763"/>
            <a:ext cx="11968977" cy="585788"/>
          </a:xfrm>
          <a:solidFill>
            <a:srgbClr val="08045C"/>
          </a:solidFill>
        </p:spPr>
        <p:txBody>
          <a:bodyPr>
            <a:noAutofit/>
          </a:bodyPr>
          <a:lstStyle/>
          <a:p>
            <a:r>
              <a:rPr lang="en-US" altLang="zh-TW" sz="1800" dirty="0">
                <a:solidFill>
                  <a:schemeClr val="bg1"/>
                </a:solidFill>
              </a:rPr>
              <a:t>B2C </a:t>
            </a:r>
            <a:r>
              <a:rPr lang="zh-TW" altLang="en-US" sz="1800" dirty="0">
                <a:solidFill>
                  <a:schemeClr val="bg1"/>
                </a:solidFill>
              </a:rPr>
              <a:t>模式的虛擬商家（</a:t>
            </a:r>
            <a:r>
              <a:rPr lang="en-US" altLang="zh-TW" sz="1800" dirty="0">
                <a:solidFill>
                  <a:schemeClr val="bg1"/>
                </a:solidFill>
              </a:rPr>
              <a:t>Virtual Merchant</a:t>
            </a:r>
            <a:r>
              <a:rPr lang="zh-TW" altLang="en-US" sz="1800" dirty="0">
                <a:solidFill>
                  <a:schemeClr val="bg1"/>
                </a:solidFill>
              </a:rPr>
              <a:t>），運作於行動平台上，透過 </a:t>
            </a:r>
            <a:r>
              <a:rPr lang="en-US" altLang="zh-TW" sz="1800" dirty="0">
                <a:solidFill>
                  <a:schemeClr val="bg1"/>
                </a:solidFill>
              </a:rPr>
              <a:t>Freemium + IAP </a:t>
            </a:r>
            <a:r>
              <a:rPr lang="zh-TW" altLang="en-US" sz="1800" dirty="0">
                <a:solidFill>
                  <a:schemeClr val="bg1"/>
                </a:solidFill>
              </a:rPr>
              <a:t>（</a:t>
            </a:r>
            <a:r>
              <a:rPr lang="en-US" altLang="zh-TW" sz="1800" dirty="0">
                <a:solidFill>
                  <a:schemeClr val="bg1"/>
                </a:solidFill>
              </a:rPr>
              <a:t>In-App Purchase, </a:t>
            </a:r>
            <a:r>
              <a:rPr lang="zh-TW" altLang="en-US" sz="1800" dirty="0">
                <a:solidFill>
                  <a:schemeClr val="bg1"/>
                </a:solidFill>
              </a:rPr>
              <a:t>應用程式內購買）模式獲利。</a:t>
            </a:r>
            <a:r>
              <a:rPr lang="en-US" altLang="zh-TW" sz="1800" dirty="0">
                <a:solidFill>
                  <a:schemeClr val="bg1"/>
                </a:solidFill>
              </a:rPr>
              <a:t> + </a:t>
            </a:r>
            <a:r>
              <a:rPr lang="zh-TW" altLang="en-US" sz="1600" dirty="0">
                <a:solidFill>
                  <a:schemeClr val="bg1"/>
                </a:solidFill>
                <a:ea typeface="新細明體" panose="02020500000000000000" pitchFamily="18" charset="-120"/>
              </a:rPr>
              <a:t>「市場創造者」之實</a:t>
            </a:r>
            <a:r>
              <a:rPr lang="zh-TW" altLang="en-US" sz="1600" dirty="0">
                <a:solidFill>
                  <a:schemeClr val="bg1"/>
                </a:solidFill>
              </a:rPr>
              <a:t>。</a:t>
            </a:r>
            <a:r>
              <a:rPr lang="en-US" altLang="zh-TW" sz="1600" dirty="0">
                <a:solidFill>
                  <a:schemeClr val="bg1"/>
                </a:solidFill>
                <a:ea typeface="新細明體" panose="02020500000000000000" pitchFamily="18" charset="-120"/>
              </a:rPr>
              <a:t> </a:t>
            </a:r>
            <a:endParaRPr lang="en-US" altLang="zh-TW" sz="2800" dirty="0">
              <a:solidFill>
                <a:schemeClr val="bg1"/>
              </a:solidFill>
              <a:ea typeface="新細明體" panose="02020500000000000000" pitchFamily="18" charset="-120"/>
            </a:endParaRPr>
          </a:p>
        </p:txBody>
      </p:sp>
      <p:sp>
        <p:nvSpPr>
          <p:cNvPr id="55299" name="Rectangle 3">
            <a:extLst>
              <a:ext uri="{FF2B5EF4-FFF2-40B4-BE49-F238E27FC236}">
                <a16:creationId xmlns:a16="http://schemas.microsoft.com/office/drawing/2014/main" id="{6AC29D81-8D08-40D8-9CF6-3D910F401C3B}"/>
              </a:ext>
            </a:extLst>
          </p:cNvPr>
          <p:cNvSpPr>
            <a:spLocks noGrp="1" noChangeArrowheads="1"/>
          </p:cNvSpPr>
          <p:nvPr>
            <p:ph idx="1"/>
          </p:nvPr>
        </p:nvSpPr>
        <p:spPr>
          <a:xfrm>
            <a:off x="61659" y="685799"/>
            <a:ext cx="11807612" cy="2398059"/>
          </a:xfrm>
        </p:spPr>
        <p:txBody>
          <a:bodyPr>
            <a:normAutofit fontScale="92500" lnSpcReduction="20000"/>
          </a:bodyPr>
          <a:lstStyle/>
          <a:p>
            <a:pPr marL="0" indent="0">
              <a:spcAft>
                <a:spcPts val="1200"/>
              </a:spcAft>
              <a:buNone/>
              <a:defRPr/>
            </a:pPr>
            <a:r>
              <a:rPr lang="en-US" altLang="zh-TW" sz="1800" b="1" dirty="0">
                <a:solidFill>
                  <a:srgbClr val="003399"/>
                </a:solidFill>
              </a:rPr>
              <a:t>(0919.16)</a:t>
            </a:r>
            <a:r>
              <a:rPr lang="en-US" altLang="zh-TW" sz="1400" b="1" dirty="0">
                <a:solidFill>
                  <a:srgbClr val="003399"/>
                </a:solidFill>
              </a:rPr>
              <a:t> </a:t>
            </a:r>
            <a:r>
              <a:rPr lang="zh-TW" altLang="en-US" sz="1800" b="1" dirty="0">
                <a:solidFill>
                  <a:srgbClr val="003399"/>
                </a:solidFill>
                <a:highlight>
                  <a:srgbClr val="FFFF00"/>
                </a:highlight>
              </a:rPr>
              <a:t>熱潮已過 風光不再！調查發現</a:t>
            </a:r>
            <a:r>
              <a:rPr lang="en-US" altLang="zh-TW" sz="1800" b="1" dirty="0">
                <a:solidFill>
                  <a:srgbClr val="003399"/>
                </a:solidFill>
                <a:highlight>
                  <a:srgbClr val="FFFF00"/>
                </a:highlight>
              </a:rPr>
              <a:t>《</a:t>
            </a:r>
            <a:r>
              <a:rPr lang="en-US" altLang="zh-TW" sz="1800" b="1" dirty="0" err="1">
                <a:solidFill>
                  <a:srgbClr val="003399"/>
                </a:solidFill>
                <a:highlight>
                  <a:srgbClr val="FFFF00"/>
                </a:highlight>
              </a:rPr>
              <a:t>Pokemon</a:t>
            </a:r>
            <a:r>
              <a:rPr lang="en-US" altLang="zh-TW" sz="1800" b="1" dirty="0">
                <a:solidFill>
                  <a:srgbClr val="003399"/>
                </a:solidFill>
                <a:highlight>
                  <a:srgbClr val="FFFF00"/>
                </a:highlight>
              </a:rPr>
              <a:t> GO》</a:t>
            </a:r>
            <a:r>
              <a:rPr lang="zh-TW" altLang="en-US" sz="1800" b="1" dirty="0">
                <a:solidFill>
                  <a:srgbClr val="003399"/>
                </a:solidFill>
                <a:highlight>
                  <a:srgbClr val="FFFF00"/>
                </a:highlight>
              </a:rPr>
              <a:t>已流失 </a:t>
            </a:r>
            <a:r>
              <a:rPr lang="en-US" altLang="zh-TW" sz="1800" b="1" dirty="0">
                <a:solidFill>
                  <a:srgbClr val="003399"/>
                </a:solidFill>
                <a:highlight>
                  <a:srgbClr val="FFFF00"/>
                </a:highlight>
              </a:rPr>
              <a:t>8 </a:t>
            </a:r>
            <a:r>
              <a:rPr lang="zh-TW" altLang="en-US" sz="1800" b="1" dirty="0">
                <a:solidFill>
                  <a:srgbClr val="003399"/>
                </a:solidFill>
                <a:highlight>
                  <a:srgbClr val="FFFF00"/>
                </a:highlight>
              </a:rPr>
              <a:t>成課金玩家</a:t>
            </a:r>
            <a:r>
              <a:rPr lang="zh-TW" altLang="en-US" sz="1800" b="1" dirty="0">
                <a:solidFill>
                  <a:srgbClr val="003399"/>
                </a:solidFill>
              </a:rPr>
              <a:t> </a:t>
            </a:r>
            <a:r>
              <a:rPr lang="en-US" altLang="zh-TW" sz="1800" b="1" dirty="0">
                <a:solidFill>
                  <a:srgbClr val="003399"/>
                </a:solidFill>
              </a:rPr>
              <a:t>Pokémon Go's money train is running out of steam</a:t>
            </a:r>
            <a:endParaRPr lang="en-US" altLang="zh-TW" sz="7200" b="1" dirty="0">
              <a:solidFill>
                <a:srgbClr val="003399"/>
              </a:solidFill>
            </a:endParaRPr>
          </a:p>
          <a:p>
            <a:pPr lvl="1">
              <a:spcBef>
                <a:spcPts val="0"/>
              </a:spcBef>
              <a:buNone/>
              <a:defRPr/>
            </a:pPr>
            <a:endParaRPr lang="en-US" altLang="zh-TW" sz="1600" b="1" dirty="0">
              <a:solidFill>
                <a:srgbClr val="003399"/>
              </a:solidFill>
            </a:endParaRPr>
          </a:p>
          <a:p>
            <a:pPr marL="0" lvl="1">
              <a:spcBef>
                <a:spcPts val="0"/>
              </a:spcBef>
              <a:buNone/>
              <a:defRPr/>
            </a:pPr>
            <a:r>
              <a:rPr lang="en-US" altLang="zh-TW" sz="1600" b="1" dirty="0">
                <a:solidFill>
                  <a:srgbClr val="003399"/>
                </a:solidFill>
              </a:rPr>
              <a:t>         </a:t>
            </a:r>
            <a:r>
              <a:rPr lang="zh-TW" altLang="zh-TW" sz="1600" b="1" dirty="0">
                <a:solidFill>
                  <a:srgbClr val="003399"/>
                </a:solidFill>
              </a:rPr>
              <a:t>研究機構</a:t>
            </a:r>
            <a:r>
              <a:rPr lang="en-US" altLang="zh-TW" sz="1600" b="1" dirty="0">
                <a:solidFill>
                  <a:srgbClr val="003399"/>
                </a:solidFill>
              </a:rPr>
              <a:t> </a:t>
            </a:r>
            <a:r>
              <a:rPr lang="en-US" altLang="zh-TW" sz="1600" b="1" dirty="0" err="1">
                <a:solidFill>
                  <a:srgbClr val="003399"/>
                </a:solidFill>
              </a:rPr>
              <a:t>SurveyMonkey</a:t>
            </a:r>
            <a:r>
              <a:rPr lang="en-US" altLang="zh-TW" sz="1600" b="1" dirty="0">
                <a:solidFill>
                  <a:srgbClr val="003399"/>
                </a:solidFill>
              </a:rPr>
              <a:t> Intelligence </a:t>
            </a:r>
            <a:r>
              <a:rPr lang="zh-TW" altLang="zh-TW" sz="1600" b="1" dirty="0">
                <a:solidFill>
                  <a:srgbClr val="003399"/>
                </a:solidFill>
              </a:rPr>
              <a:t>同時亦公開了《</a:t>
            </a:r>
            <a:r>
              <a:rPr lang="en-US" altLang="zh-TW" sz="1600" b="1" dirty="0" err="1">
                <a:solidFill>
                  <a:srgbClr val="003399"/>
                </a:solidFill>
              </a:rPr>
              <a:t>Pokemon</a:t>
            </a:r>
            <a:r>
              <a:rPr lang="en-US" altLang="zh-TW" sz="1600" b="1" dirty="0">
                <a:solidFill>
                  <a:srgbClr val="003399"/>
                </a:solidFill>
              </a:rPr>
              <a:t> GO</a:t>
            </a:r>
            <a:r>
              <a:rPr lang="zh-TW" altLang="zh-TW" sz="1600" b="1" dirty="0">
                <a:solidFill>
                  <a:srgbClr val="003399"/>
                </a:solidFill>
              </a:rPr>
              <a:t>》北美每週活躍玩家人數的最新情況，可以發現</a:t>
            </a:r>
            <a:r>
              <a:rPr lang="zh-TW" altLang="zh-TW" sz="1600" b="1" dirty="0">
                <a:solidFill>
                  <a:srgbClr val="003399"/>
                </a:solidFill>
                <a:highlight>
                  <a:srgbClr val="FFFF00"/>
                </a:highlight>
              </a:rPr>
              <a:t>自從</a:t>
            </a:r>
            <a:r>
              <a:rPr lang="en-US" altLang="zh-TW" sz="1600" b="1" dirty="0">
                <a:solidFill>
                  <a:srgbClr val="003399"/>
                </a:solidFill>
                <a:highlight>
                  <a:srgbClr val="FFFF00"/>
                </a:highlight>
              </a:rPr>
              <a:t> 7 </a:t>
            </a:r>
            <a:r>
              <a:rPr lang="zh-TW" altLang="zh-TW" sz="1600" b="1" dirty="0">
                <a:solidFill>
                  <a:srgbClr val="003399"/>
                </a:solidFill>
                <a:highlight>
                  <a:srgbClr val="FFFF00"/>
                </a:highlight>
              </a:rPr>
              <a:t>月</a:t>
            </a:r>
            <a:r>
              <a:rPr lang="en-US" altLang="zh-TW" sz="1600" b="1" dirty="0">
                <a:solidFill>
                  <a:srgbClr val="003399"/>
                </a:solidFill>
                <a:highlight>
                  <a:srgbClr val="FFFF00"/>
                </a:highlight>
              </a:rPr>
              <a:t> 23 </a:t>
            </a:r>
          </a:p>
          <a:p>
            <a:pPr marL="0" lvl="1">
              <a:spcBef>
                <a:spcPts val="0"/>
              </a:spcBef>
              <a:buNone/>
              <a:defRPr/>
            </a:pPr>
            <a:endParaRPr lang="en-US" altLang="zh-TW" sz="1600" b="1" dirty="0">
              <a:solidFill>
                <a:srgbClr val="003399"/>
              </a:solidFill>
              <a:highlight>
                <a:srgbClr val="FFFF00"/>
              </a:highlight>
            </a:endParaRPr>
          </a:p>
          <a:p>
            <a:pPr marL="0" lvl="1">
              <a:spcBef>
                <a:spcPts val="0"/>
              </a:spcBef>
              <a:buNone/>
              <a:defRPr/>
            </a:pPr>
            <a:r>
              <a:rPr lang="zh-TW" altLang="zh-TW" sz="1600" b="1" dirty="0">
                <a:solidFill>
                  <a:srgbClr val="003399"/>
                </a:solidFill>
                <a:highlight>
                  <a:srgbClr val="FFFF00"/>
                </a:highlight>
              </a:rPr>
              <a:t>日之後，玩家人數便持續減少。</a:t>
            </a:r>
            <a:r>
              <a:rPr lang="zh-TW" altLang="zh-TW" sz="1600" b="1" dirty="0">
                <a:solidFill>
                  <a:srgbClr val="003399"/>
                </a:solidFill>
              </a:rPr>
              <a:t>到底</a:t>
            </a:r>
            <a:r>
              <a:rPr lang="zh-TW" altLang="zh-TW" sz="1600" b="1" dirty="0">
                <a:solidFill>
                  <a:srgbClr val="003399"/>
                </a:solidFill>
                <a:highlight>
                  <a:srgbClr val="FFFF00"/>
                </a:highlight>
              </a:rPr>
              <a:t>為何玩家人數及課金人數都雙雙下跌</a:t>
            </a:r>
            <a:r>
              <a:rPr lang="zh-TW" altLang="zh-TW" sz="1600" b="1" dirty="0">
                <a:solidFill>
                  <a:srgbClr val="003399"/>
                </a:solidFill>
              </a:rPr>
              <a:t>呢？一來早</a:t>
            </a:r>
            <a:r>
              <a:rPr lang="zh-TW" altLang="zh-TW" sz="1600" b="1" dirty="0">
                <a:solidFill>
                  <a:srgbClr val="003399"/>
                </a:solidFill>
                <a:highlight>
                  <a:srgbClr val="FFFF00"/>
                </a:highlight>
              </a:rPr>
              <a:t>前的大規模封帳號行動</a:t>
            </a:r>
            <a:r>
              <a:rPr lang="zh-TW" altLang="zh-TW" sz="1600" b="1" dirty="0">
                <a:solidFill>
                  <a:srgbClr val="003399"/>
                </a:solidFill>
              </a:rPr>
              <a:t>是原因之一，二來不少</a:t>
            </a:r>
            <a:endParaRPr lang="en-US" altLang="zh-TW" sz="1600" b="1" dirty="0">
              <a:solidFill>
                <a:srgbClr val="003399"/>
              </a:solidFill>
            </a:endParaRPr>
          </a:p>
          <a:p>
            <a:pPr marL="0" lvl="1">
              <a:spcBef>
                <a:spcPts val="0"/>
              </a:spcBef>
              <a:buNone/>
              <a:defRPr/>
            </a:pPr>
            <a:endParaRPr lang="en-US" altLang="zh-TW" sz="1600" b="1" dirty="0">
              <a:solidFill>
                <a:srgbClr val="003399"/>
              </a:solidFill>
            </a:endParaRPr>
          </a:p>
          <a:p>
            <a:pPr marL="0" lvl="1">
              <a:spcBef>
                <a:spcPts val="0"/>
              </a:spcBef>
              <a:buNone/>
              <a:defRPr/>
            </a:pPr>
            <a:r>
              <a:rPr lang="zh-TW" altLang="zh-TW" sz="1600" b="1" dirty="0">
                <a:solidFill>
                  <a:srgbClr val="003399"/>
                </a:solidFill>
              </a:rPr>
              <a:t>人亦</a:t>
            </a:r>
            <a:r>
              <a:rPr lang="zh-TW" altLang="zh-TW" sz="1600" b="1" dirty="0">
                <a:solidFill>
                  <a:srgbClr val="003399"/>
                </a:solidFill>
                <a:highlight>
                  <a:srgbClr val="FFFF00"/>
                </a:highlight>
              </a:rPr>
              <a:t>埋怨遊戲玩法太過單調</a:t>
            </a:r>
            <a:r>
              <a:rPr lang="zh-TW" altLang="zh-TW" sz="1600" b="1" dirty="0">
                <a:solidFill>
                  <a:srgbClr val="003399"/>
                </a:solidFill>
              </a:rPr>
              <a:t>，不是</a:t>
            </a:r>
            <a:r>
              <a:rPr lang="zh-TW" altLang="zh-TW" sz="1600" b="1" dirty="0">
                <a:solidFill>
                  <a:srgbClr val="003399"/>
                </a:solidFill>
                <a:highlight>
                  <a:srgbClr val="FFFF00"/>
                </a:highlight>
              </a:rPr>
              <a:t>捉小精靈就是打道館</a:t>
            </a:r>
            <a:r>
              <a:rPr lang="zh-TW" altLang="zh-TW" sz="1600" b="1" dirty="0">
                <a:solidFill>
                  <a:srgbClr val="003399"/>
                </a:solidFill>
              </a:rPr>
              <a:t>，而推出兩個多月後仍未加入其他新玩法，比如最多人期待的</a:t>
            </a:r>
            <a:r>
              <a:rPr lang="zh-TW" altLang="zh-TW" sz="1600" b="1" dirty="0">
                <a:solidFill>
                  <a:srgbClr val="003399"/>
                </a:solidFill>
                <a:highlight>
                  <a:srgbClr val="FFFF00"/>
                </a:highlight>
              </a:rPr>
              <a:t>玩家對戰及交易元素</a:t>
            </a:r>
            <a:r>
              <a:rPr lang="zh-TW" altLang="zh-TW" sz="1600" b="1" dirty="0">
                <a:solidFill>
                  <a:srgbClr val="003399"/>
                </a:solidFill>
              </a:rPr>
              <a:t>等，</a:t>
            </a:r>
            <a:endParaRPr lang="en-US" altLang="zh-TW" sz="1600" b="1" dirty="0">
              <a:solidFill>
                <a:srgbClr val="003399"/>
              </a:solidFill>
            </a:endParaRPr>
          </a:p>
          <a:p>
            <a:pPr marL="0" lvl="1">
              <a:spcBef>
                <a:spcPts val="0"/>
              </a:spcBef>
              <a:buNone/>
              <a:defRPr/>
            </a:pPr>
            <a:endParaRPr lang="en-US" altLang="zh-TW" sz="1600" b="1" dirty="0">
              <a:solidFill>
                <a:srgbClr val="003399"/>
              </a:solidFill>
            </a:endParaRPr>
          </a:p>
          <a:p>
            <a:pPr marL="0" lvl="1">
              <a:spcBef>
                <a:spcPts val="0"/>
              </a:spcBef>
              <a:buNone/>
              <a:defRPr/>
            </a:pPr>
            <a:r>
              <a:rPr lang="zh-TW" altLang="zh-TW" sz="1600" b="1" dirty="0">
                <a:solidFill>
                  <a:srgbClr val="003399"/>
                </a:solidFill>
              </a:rPr>
              <a:t>實在難怪不少人會棄</a:t>
            </a:r>
            <a:r>
              <a:rPr lang="en-US" altLang="zh-TW" sz="1600" b="1" dirty="0">
                <a:solidFill>
                  <a:srgbClr val="003399"/>
                </a:solidFill>
              </a:rPr>
              <a:t> Game </a:t>
            </a:r>
            <a:r>
              <a:rPr lang="zh-TW" altLang="zh-TW" sz="1600" b="1" dirty="0">
                <a:solidFill>
                  <a:srgbClr val="003399"/>
                </a:solidFill>
              </a:rPr>
              <a:t>而去。</a:t>
            </a:r>
            <a:endParaRPr lang="en-US" altLang="zh-TW" sz="1600" b="1" dirty="0">
              <a:solidFill>
                <a:srgbClr val="003399"/>
              </a:solidFill>
            </a:endParaRPr>
          </a:p>
          <a:p>
            <a:pPr marL="0" lvl="1">
              <a:spcBef>
                <a:spcPts val="0"/>
              </a:spcBef>
              <a:buNone/>
              <a:defRPr/>
            </a:pPr>
            <a:endParaRPr lang="en-US" altLang="zh-TW" sz="1500" b="1" dirty="0">
              <a:solidFill>
                <a:srgbClr val="003399"/>
              </a:solidFill>
              <a:ea typeface="新細明體" pitchFamily="18" charset="-120"/>
            </a:endParaRPr>
          </a:p>
          <a:p>
            <a:pPr marL="0" lvl="1">
              <a:spcBef>
                <a:spcPts val="0"/>
              </a:spcBef>
              <a:buNone/>
              <a:defRPr/>
            </a:pPr>
            <a:r>
              <a:rPr lang="zh-TW" altLang="en-US" sz="1700" b="1" dirty="0"/>
              <a:t>     </a:t>
            </a:r>
            <a:r>
              <a:rPr lang="zh-TW" altLang="zh-TW" sz="1700" b="1" dirty="0"/>
              <a:t>事實上，《</a:t>
            </a:r>
            <a:r>
              <a:rPr lang="en-US" altLang="zh-TW" sz="1700" b="1" dirty="0"/>
              <a:t>Pokémon GO</a:t>
            </a:r>
            <a:r>
              <a:rPr lang="zh-TW" altLang="zh-TW" sz="1700" b="1" dirty="0"/>
              <a:t>》在</a:t>
            </a:r>
            <a:r>
              <a:rPr lang="zh-TW" altLang="zh-TW" sz="1700" b="1" dirty="0">
                <a:highlight>
                  <a:srgbClr val="FFFF00"/>
                </a:highlight>
              </a:rPr>
              <a:t>後續幾年持續推新功能</a:t>
            </a:r>
            <a:r>
              <a:rPr lang="zh-TW" altLang="zh-TW" sz="1700" b="1" dirty="0"/>
              <a:t>、舉辦活動，收入反而在一些</a:t>
            </a:r>
            <a:r>
              <a:rPr lang="zh-TW" altLang="zh-TW" sz="1700" b="1" dirty="0">
                <a:highlight>
                  <a:srgbClr val="FFFF00"/>
                </a:highlight>
              </a:rPr>
              <a:t>年度刷新紀錄</a:t>
            </a:r>
            <a:r>
              <a:rPr lang="zh-TW" altLang="zh-TW" sz="1700" b="1" dirty="0"/>
              <a:t>。</a:t>
            </a:r>
            <a:endParaRPr lang="zh-TW" altLang="en-US" sz="1100" b="1" dirty="0">
              <a:solidFill>
                <a:srgbClr val="003399"/>
              </a:solidFill>
              <a:ea typeface="新細明體" pitchFamily="18" charset="-120"/>
            </a:endParaRPr>
          </a:p>
        </p:txBody>
      </p:sp>
      <p:pic>
        <p:nvPicPr>
          <p:cNvPr id="30724" name="圖片 1">
            <a:extLst>
              <a:ext uri="{FF2B5EF4-FFF2-40B4-BE49-F238E27FC236}">
                <a16:creationId xmlns:a16="http://schemas.microsoft.com/office/drawing/2014/main" id="{02D9FC10-93D4-4637-B23D-359935C747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115" y="3340310"/>
            <a:ext cx="5168857" cy="283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字方塊 1">
            <a:extLst>
              <a:ext uri="{FF2B5EF4-FFF2-40B4-BE49-F238E27FC236}">
                <a16:creationId xmlns:a16="http://schemas.microsoft.com/office/drawing/2014/main" id="{A9749549-0883-45FF-A51A-BC99A6F642A4}"/>
              </a:ext>
            </a:extLst>
          </p:cNvPr>
          <p:cNvSpPr txBox="1">
            <a:spLocks noChangeArrowheads="1"/>
          </p:cNvSpPr>
          <p:nvPr/>
        </p:nvSpPr>
        <p:spPr bwMode="auto">
          <a:xfrm>
            <a:off x="3841211" y="3891934"/>
            <a:ext cx="18737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400" b="1" dirty="0">
                <a:highlight>
                  <a:srgbClr val="FFFF00"/>
                </a:highlight>
              </a:rPr>
              <a:t>所有其他手機遊戲</a:t>
            </a:r>
            <a:endParaRPr lang="zh-TW" altLang="en-US" sz="1400" b="1" dirty="0">
              <a:highlight>
                <a:srgbClr val="FFFF00"/>
              </a:highlight>
              <a:ea typeface="新細明體" panose="02020500000000000000" pitchFamily="18" charset="-120"/>
            </a:endParaRPr>
          </a:p>
        </p:txBody>
      </p:sp>
      <p:sp>
        <p:nvSpPr>
          <p:cNvPr id="30726" name="文字方塊 2">
            <a:extLst>
              <a:ext uri="{FF2B5EF4-FFF2-40B4-BE49-F238E27FC236}">
                <a16:creationId xmlns:a16="http://schemas.microsoft.com/office/drawing/2014/main" id="{D65D13E2-2C3E-4347-91A8-4F149FD08A63}"/>
              </a:ext>
            </a:extLst>
          </p:cNvPr>
          <p:cNvSpPr txBox="1">
            <a:spLocks noChangeArrowheads="1"/>
          </p:cNvSpPr>
          <p:nvPr/>
        </p:nvSpPr>
        <p:spPr bwMode="auto">
          <a:xfrm>
            <a:off x="3962401" y="5105401"/>
            <a:ext cx="1319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400" b="1" dirty="0" err="1">
                <a:highlight>
                  <a:srgbClr val="FFFF00"/>
                </a:highlight>
                <a:ea typeface="新細明體" panose="02020500000000000000" pitchFamily="18" charset="-120"/>
              </a:rPr>
              <a:t>Pokemon</a:t>
            </a:r>
            <a:r>
              <a:rPr lang="en-US" altLang="zh-TW" sz="1400" b="1" dirty="0">
                <a:highlight>
                  <a:srgbClr val="FFFF00"/>
                </a:highlight>
                <a:ea typeface="新細明體" panose="02020500000000000000" pitchFamily="18" charset="-120"/>
              </a:rPr>
              <a:t> GO</a:t>
            </a:r>
            <a:endParaRPr lang="zh-TW" altLang="en-US" sz="1400" b="1" dirty="0">
              <a:highlight>
                <a:srgbClr val="FFFF00"/>
              </a:highlight>
              <a:ea typeface="新細明體" panose="02020500000000000000" pitchFamily="18" charset="-120"/>
            </a:endParaRPr>
          </a:p>
        </p:txBody>
      </p:sp>
    </p:spTree>
    <p:extLst>
      <p:ext uri="{BB962C8B-B14F-4D97-AF65-F5344CB8AC3E}">
        <p14:creationId xmlns:p14="http://schemas.microsoft.com/office/powerpoint/2010/main" val="3678107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278ED6-45C9-4DE5-B5C0-D68F12DCFF3C}"/>
              </a:ext>
            </a:extLst>
          </p:cNvPr>
          <p:cNvSpPr>
            <a:spLocks noGrp="1"/>
          </p:cNvSpPr>
          <p:nvPr>
            <p:ph type="title"/>
          </p:nvPr>
        </p:nvSpPr>
        <p:spPr>
          <a:xfrm>
            <a:off x="413657" y="181292"/>
            <a:ext cx="1423307" cy="561160"/>
          </a:xfrm>
        </p:spPr>
        <p:txBody>
          <a:bodyPr>
            <a:normAutofit/>
          </a:bodyPr>
          <a:lstStyle/>
          <a:p>
            <a:r>
              <a:rPr lang="zh-TW" altLang="en-US" sz="1800" b="1" dirty="0">
                <a:solidFill>
                  <a:srgbClr val="003399"/>
                </a:solidFill>
                <a:latin typeface="+mn-lt"/>
                <a:ea typeface="+mn-ea"/>
                <a:cs typeface="+mn-cs"/>
              </a:rPr>
              <a:t>相關性</a:t>
            </a:r>
            <a:r>
              <a:rPr lang="zh-TW" altLang="en-US" sz="2800" dirty="0">
                <a:highlight>
                  <a:srgbClr val="00FF00"/>
                </a:highlight>
              </a:rPr>
              <a:t> </a:t>
            </a:r>
            <a:endParaRPr lang="zh-TW" altLang="en-US" sz="2400" dirty="0"/>
          </a:p>
        </p:txBody>
      </p:sp>
      <p:pic>
        <p:nvPicPr>
          <p:cNvPr id="5" name="內容版面配置區 4" descr="一張含有 食物 的圖片&#10;&#10;自動產生的描述">
            <a:extLst>
              <a:ext uri="{FF2B5EF4-FFF2-40B4-BE49-F238E27FC236}">
                <a16:creationId xmlns:a16="http://schemas.microsoft.com/office/drawing/2014/main" id="{98909163-7921-4816-A69E-396F6F493F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304" y="1236127"/>
            <a:ext cx="1867723" cy="2821334"/>
          </a:xfrm>
        </p:spPr>
      </p:pic>
      <p:sp>
        <p:nvSpPr>
          <p:cNvPr id="6" name="文字方塊 5">
            <a:extLst>
              <a:ext uri="{FF2B5EF4-FFF2-40B4-BE49-F238E27FC236}">
                <a16:creationId xmlns:a16="http://schemas.microsoft.com/office/drawing/2014/main" id="{6B819735-EF4D-4BC5-80A4-500CB5C1270F}"/>
              </a:ext>
            </a:extLst>
          </p:cNvPr>
          <p:cNvSpPr txBox="1"/>
          <p:nvPr/>
        </p:nvSpPr>
        <p:spPr>
          <a:xfrm>
            <a:off x="3769743" y="1127013"/>
            <a:ext cx="8314937" cy="4924425"/>
          </a:xfrm>
          <a:prstGeom prst="rect">
            <a:avLst/>
          </a:prstGeom>
          <a:noFill/>
        </p:spPr>
        <p:txBody>
          <a:bodyPr wrap="square" rtlCol="0">
            <a:spAutoFit/>
          </a:bodyPr>
          <a:lstStyle/>
          <a:p>
            <a:r>
              <a:rPr lang="en-US" altLang="zh-TW" b="1" dirty="0"/>
              <a:t> </a:t>
            </a:r>
            <a:r>
              <a:rPr lang="en-US" altLang="zh-TW" sz="1600" dirty="0">
                <a:solidFill>
                  <a:srgbClr val="003399"/>
                </a:solidFill>
              </a:rPr>
              <a:t>GREG LINDEN WAS 24 years old in 1997 when he took time off  from his PhD research in</a:t>
            </a:r>
            <a:r>
              <a:rPr lang="zh-TW" altLang="en-US" sz="1600" dirty="0">
                <a:solidFill>
                  <a:srgbClr val="003399"/>
                </a:solidFill>
              </a:rPr>
              <a:t> </a:t>
            </a:r>
            <a:r>
              <a:rPr lang="en-US" altLang="zh-TW" sz="1600" dirty="0">
                <a:solidFill>
                  <a:srgbClr val="003399"/>
                </a:solidFill>
              </a:rPr>
              <a:t>AI</a:t>
            </a:r>
            <a:r>
              <a:rPr lang="zh-TW" altLang="en-US" sz="1600" dirty="0">
                <a:solidFill>
                  <a:srgbClr val="003399"/>
                </a:solidFill>
              </a:rPr>
              <a:t>  </a:t>
            </a:r>
            <a:r>
              <a:rPr lang="en-US" altLang="zh-TW" sz="1600" dirty="0">
                <a:solidFill>
                  <a:srgbClr val="003399"/>
                </a:solidFill>
              </a:rPr>
              <a:t>at</a:t>
            </a:r>
            <a:r>
              <a:rPr lang="zh-TW" altLang="en-US" sz="1600" dirty="0">
                <a:solidFill>
                  <a:srgbClr val="003399"/>
                </a:solidFill>
              </a:rPr>
              <a:t>  </a:t>
            </a:r>
            <a:r>
              <a:rPr lang="en-US" altLang="zh-TW" sz="1600" dirty="0">
                <a:solidFill>
                  <a:srgbClr val="003399"/>
                </a:solidFill>
              </a:rPr>
              <a:t>U. of Washington</a:t>
            </a:r>
            <a:r>
              <a:rPr lang="zh-TW" altLang="en-US" sz="1600" dirty="0">
                <a:solidFill>
                  <a:srgbClr val="003399"/>
                </a:solidFill>
              </a:rPr>
              <a:t>  </a:t>
            </a:r>
            <a:r>
              <a:rPr lang="en-US" altLang="zh-TW" sz="1600" dirty="0">
                <a:solidFill>
                  <a:srgbClr val="003399"/>
                </a:solidFill>
              </a:rPr>
              <a:t>to work at a local Internet startup ...employed  a dozen or so book critics and editors to write reviews and suggest new titles . They were responsible for what was called </a:t>
            </a:r>
            <a:r>
              <a:rPr lang="en-US" altLang="zh-TW" sz="1600" dirty="0">
                <a:solidFill>
                  <a:srgbClr val="003399"/>
                </a:solidFill>
                <a:highlight>
                  <a:srgbClr val="FFFF00"/>
                </a:highlight>
              </a:rPr>
              <a:t>“the Amazon voice” </a:t>
            </a:r>
            <a:r>
              <a:rPr lang="zh-TW" altLang="en-US" sz="1600" dirty="0">
                <a:solidFill>
                  <a:srgbClr val="003399"/>
                </a:solidFill>
                <a:highlight>
                  <a:srgbClr val="FFFF00"/>
                </a:highlight>
              </a:rPr>
              <a:t>    </a:t>
            </a:r>
            <a:endParaRPr lang="en-US" altLang="zh-TW" sz="1600" dirty="0">
              <a:solidFill>
                <a:srgbClr val="003399"/>
              </a:solidFill>
              <a:highlight>
                <a:srgbClr val="FFFF00"/>
              </a:highlight>
            </a:endParaRPr>
          </a:p>
          <a:p>
            <a:endParaRPr lang="en-US" altLang="zh-TW" sz="1600" dirty="0">
              <a:solidFill>
                <a:srgbClr val="003399"/>
              </a:solidFill>
              <a:highlight>
                <a:srgbClr val="FFFF00"/>
              </a:highlight>
            </a:endParaRPr>
          </a:p>
          <a:p>
            <a:r>
              <a:rPr lang="en-US" altLang="zh-TW" sz="1600" dirty="0">
                <a:solidFill>
                  <a:srgbClr val="003399"/>
                </a:solidFill>
              </a:rPr>
              <a:t>1997</a:t>
            </a:r>
            <a:r>
              <a:rPr lang="zh-TW" altLang="en-US" sz="1600" dirty="0">
                <a:solidFill>
                  <a:srgbClr val="003399"/>
                </a:solidFill>
              </a:rPr>
              <a:t>年 </a:t>
            </a:r>
            <a:r>
              <a:rPr lang="en-US" altLang="zh-TW" sz="1600" dirty="0">
                <a:solidFill>
                  <a:srgbClr val="003399"/>
                </a:solidFill>
              </a:rPr>
              <a:t>U. of Washington</a:t>
            </a:r>
            <a:r>
              <a:rPr lang="zh-TW" altLang="en-US" sz="1600" dirty="0">
                <a:solidFill>
                  <a:srgbClr val="003399"/>
                </a:solidFill>
              </a:rPr>
              <a:t> </a:t>
            </a:r>
            <a:r>
              <a:rPr lang="en-US" altLang="zh-TW" sz="1600" dirty="0">
                <a:solidFill>
                  <a:srgbClr val="003399"/>
                </a:solidFill>
                <a:highlight>
                  <a:srgbClr val="FFFF00"/>
                </a:highlight>
              </a:rPr>
              <a:t>AI</a:t>
            </a:r>
            <a:r>
              <a:rPr lang="zh-TW" altLang="en-US" sz="1600" dirty="0">
                <a:solidFill>
                  <a:srgbClr val="003399"/>
                </a:solidFill>
                <a:highlight>
                  <a:srgbClr val="FFFF00"/>
                </a:highlight>
              </a:rPr>
              <a:t> </a:t>
            </a:r>
            <a:r>
              <a:rPr lang="zh-TW" altLang="en-US" sz="1600" dirty="0">
                <a:solidFill>
                  <a:srgbClr val="003399"/>
                </a:solidFill>
              </a:rPr>
              <a:t>博士生格雷格</a:t>
            </a:r>
            <a:r>
              <a:rPr lang="en-US" altLang="zh-TW" sz="1600" dirty="0">
                <a:solidFill>
                  <a:srgbClr val="003399"/>
                </a:solidFill>
              </a:rPr>
              <a:t>·</a:t>
            </a:r>
            <a:r>
              <a:rPr lang="zh-TW" altLang="en-US" sz="1600" dirty="0">
                <a:solidFill>
                  <a:srgbClr val="003399"/>
                </a:solidFill>
              </a:rPr>
              <a:t>林登 </a:t>
            </a:r>
            <a:r>
              <a:rPr lang="en-US" altLang="zh-TW" sz="1600" dirty="0">
                <a:solidFill>
                  <a:srgbClr val="003399"/>
                </a:solidFill>
              </a:rPr>
              <a:t>(Greg Linden )</a:t>
            </a:r>
            <a:r>
              <a:rPr lang="zh-TW" altLang="en-US" sz="1600" dirty="0">
                <a:solidFill>
                  <a:srgbClr val="003399"/>
                </a:solidFill>
              </a:rPr>
              <a:t>當時年僅 </a:t>
            </a:r>
            <a:r>
              <a:rPr lang="en-US" altLang="zh-TW" sz="1600" dirty="0">
                <a:solidFill>
                  <a:srgbClr val="003399"/>
                </a:solidFill>
              </a:rPr>
              <a:t>24</a:t>
            </a:r>
            <a:r>
              <a:rPr lang="zh-TW" altLang="en-US" sz="1600" dirty="0">
                <a:solidFill>
                  <a:srgbClr val="003399"/>
                </a:solidFill>
              </a:rPr>
              <a:t>歲 ，休學轉而在一家線上書商工作 ，很</a:t>
            </a:r>
            <a:r>
              <a:rPr lang="zh-TW" altLang="en-US" sz="1600" dirty="0">
                <a:solidFill>
                  <a:srgbClr val="003399"/>
                </a:solidFill>
                <a:highlight>
                  <a:srgbClr val="FFFF00"/>
                </a:highlight>
              </a:rPr>
              <a:t>喜歡幫人找到有興趣閱讀的書 </a:t>
            </a:r>
            <a:r>
              <a:rPr lang="zh-TW" altLang="en-US" sz="1600" dirty="0">
                <a:solidFill>
                  <a:srgbClr val="003399"/>
                </a:solidFill>
              </a:rPr>
              <a:t>，當時公司已僱用</a:t>
            </a:r>
            <a:r>
              <a:rPr lang="zh-TW" altLang="en-US" sz="1600" dirty="0">
                <a:solidFill>
                  <a:srgbClr val="003399"/>
                </a:solidFill>
                <a:highlight>
                  <a:srgbClr val="FFFF00"/>
                </a:highlight>
              </a:rPr>
              <a:t>十多位書評和編輯</a:t>
            </a:r>
            <a:r>
              <a:rPr lang="zh-TW" altLang="en-US" sz="1600" dirty="0">
                <a:solidFill>
                  <a:srgbClr val="003399"/>
                </a:solidFill>
              </a:rPr>
              <a:t>，</a:t>
            </a:r>
            <a:r>
              <a:rPr lang="en-US" altLang="zh-TW" sz="1600" dirty="0">
                <a:solidFill>
                  <a:srgbClr val="003399"/>
                </a:solidFill>
              </a:rPr>
              <a:t>WSJ</a:t>
            </a:r>
            <a:r>
              <a:rPr lang="zh-TW" altLang="en-US" sz="1600" dirty="0">
                <a:solidFill>
                  <a:srgbClr val="003399"/>
                </a:solidFill>
              </a:rPr>
              <a:t> 稱之為「</a:t>
            </a:r>
            <a:r>
              <a:rPr lang="zh-TW" altLang="en-US" sz="1600" dirty="0">
                <a:solidFill>
                  <a:srgbClr val="003399"/>
                </a:solidFill>
                <a:highlight>
                  <a:srgbClr val="FFFF00"/>
                </a:highlight>
              </a:rPr>
              <a:t>亞馬遜的聲音</a:t>
            </a:r>
            <a:r>
              <a:rPr lang="zh-TW" altLang="en-US" sz="1600" dirty="0">
                <a:solidFill>
                  <a:srgbClr val="003399"/>
                </a:solidFill>
              </a:rPr>
              <a:t>」 。</a:t>
            </a:r>
            <a:endParaRPr lang="en-US" altLang="zh-TW" sz="1600" dirty="0">
              <a:solidFill>
                <a:srgbClr val="003399"/>
              </a:solidFill>
              <a:highlight>
                <a:srgbClr val="FFFF00"/>
              </a:highlight>
            </a:endParaRPr>
          </a:p>
          <a:p>
            <a:endParaRPr lang="en-US" altLang="zh-TW" sz="1600" dirty="0">
              <a:solidFill>
                <a:srgbClr val="003399"/>
              </a:solidFill>
            </a:endParaRPr>
          </a:p>
          <a:p>
            <a:r>
              <a:rPr lang="en-US" altLang="zh-TW" sz="1600" dirty="0">
                <a:solidFill>
                  <a:srgbClr val="003399"/>
                </a:solidFill>
              </a:rPr>
              <a:t>“the Amazon voice” — considered </a:t>
            </a:r>
            <a:r>
              <a:rPr lang="en-US" altLang="zh-TW" sz="1600" dirty="0">
                <a:solidFill>
                  <a:srgbClr val="003399"/>
                </a:solidFill>
                <a:highlight>
                  <a:srgbClr val="FFFF00"/>
                </a:highlight>
              </a:rPr>
              <a:t>one of the company‘s crown jewels</a:t>
            </a:r>
            <a:r>
              <a:rPr lang="zh-TW" altLang="en-US" sz="1600" dirty="0">
                <a:solidFill>
                  <a:srgbClr val="003399"/>
                </a:solidFill>
                <a:highlight>
                  <a:srgbClr val="FFFF00"/>
                </a:highlight>
              </a:rPr>
              <a:t> </a:t>
            </a:r>
            <a:r>
              <a:rPr lang="en-US" altLang="zh-TW" sz="1600" dirty="0">
                <a:solidFill>
                  <a:srgbClr val="003399"/>
                </a:solidFill>
              </a:rPr>
              <a:t>and a </a:t>
            </a:r>
            <a:r>
              <a:rPr lang="en-US" altLang="zh-TW" sz="1600" dirty="0">
                <a:solidFill>
                  <a:srgbClr val="003399"/>
                </a:solidFill>
                <a:highlight>
                  <a:srgbClr val="FFFF00"/>
                </a:highlight>
              </a:rPr>
              <a:t>source</a:t>
            </a:r>
            <a:r>
              <a:rPr lang="en-US" altLang="zh-TW" sz="1600" dirty="0">
                <a:solidFill>
                  <a:srgbClr val="003399"/>
                </a:solidFill>
              </a:rPr>
              <a:t> of its competitive advantage. An article in the Wall Street Journal around that time feted them as the nation’s most influential</a:t>
            </a:r>
            <a:r>
              <a:rPr lang="zh-TW" altLang="en-US" sz="1600" dirty="0">
                <a:solidFill>
                  <a:srgbClr val="003399"/>
                </a:solidFill>
              </a:rPr>
              <a:t> </a:t>
            </a:r>
            <a:r>
              <a:rPr lang="en-US" altLang="zh-TW" sz="1600" dirty="0">
                <a:solidFill>
                  <a:srgbClr val="003399"/>
                </a:solidFill>
              </a:rPr>
              <a:t> book critics, </a:t>
            </a:r>
            <a:r>
              <a:rPr lang="en-US" altLang="zh-TW" sz="1600" dirty="0">
                <a:solidFill>
                  <a:srgbClr val="003399"/>
                </a:solidFill>
                <a:highlight>
                  <a:srgbClr val="FFFF00"/>
                </a:highlight>
              </a:rPr>
              <a:t>since they drove so many sales. </a:t>
            </a:r>
            <a:r>
              <a:rPr lang="zh-TW" altLang="en-US" sz="1600" dirty="0">
                <a:solidFill>
                  <a:srgbClr val="003399"/>
                </a:solidFill>
              </a:rPr>
              <a:t>“</a:t>
            </a:r>
            <a:endParaRPr lang="en-US" altLang="zh-TW" sz="1600" dirty="0">
              <a:solidFill>
                <a:srgbClr val="003399"/>
              </a:solidFill>
            </a:endParaRPr>
          </a:p>
          <a:p>
            <a:endParaRPr lang="en-US" altLang="zh-TW" sz="1600" dirty="0">
              <a:solidFill>
                <a:srgbClr val="003399"/>
              </a:solidFill>
            </a:endParaRPr>
          </a:p>
          <a:p>
            <a:r>
              <a:rPr lang="zh-TW" altLang="en-US" sz="1600" dirty="0">
                <a:solidFill>
                  <a:srgbClr val="003399"/>
                </a:solidFill>
              </a:rPr>
              <a:t>「</a:t>
            </a:r>
            <a:r>
              <a:rPr lang="zh-TW" altLang="en-US" sz="1600" dirty="0">
                <a:solidFill>
                  <a:srgbClr val="003399"/>
                </a:solidFill>
                <a:highlight>
                  <a:srgbClr val="FFFF00"/>
                </a:highlight>
              </a:rPr>
              <a:t>亞馬遜的聲音</a:t>
            </a:r>
            <a:r>
              <a:rPr lang="zh-TW" altLang="en-US" sz="1600" dirty="0">
                <a:solidFill>
                  <a:srgbClr val="003399"/>
                </a:solidFill>
              </a:rPr>
              <a:t>」</a:t>
            </a:r>
            <a:r>
              <a:rPr lang="en-US" altLang="zh-TW" sz="1600" dirty="0">
                <a:solidFill>
                  <a:srgbClr val="003399"/>
                </a:solidFill>
              </a:rPr>
              <a:t>—</a:t>
            </a:r>
            <a:r>
              <a:rPr lang="zh-TW" altLang="en-US" sz="1600" dirty="0">
                <a:solidFill>
                  <a:srgbClr val="003399"/>
                </a:solidFill>
              </a:rPr>
              <a:t> 被視為</a:t>
            </a:r>
            <a:r>
              <a:rPr lang="zh-TW" altLang="en-US" sz="1600" dirty="0">
                <a:solidFill>
                  <a:srgbClr val="003399"/>
                </a:solidFill>
                <a:highlight>
                  <a:srgbClr val="FFFF00"/>
                </a:highlight>
              </a:rPr>
              <a:t>公司皇冠上的寶石</a:t>
            </a:r>
            <a:r>
              <a:rPr lang="zh-TW" altLang="en-US" sz="1600" dirty="0">
                <a:solidFill>
                  <a:srgbClr val="003399"/>
                </a:solidFill>
              </a:rPr>
              <a:t>之一 ，及其</a:t>
            </a:r>
            <a:r>
              <a:rPr lang="zh-TW" altLang="en-US" sz="1600" dirty="0">
                <a:solidFill>
                  <a:srgbClr val="003399"/>
                </a:solidFill>
                <a:highlight>
                  <a:srgbClr val="FFFF00"/>
                </a:highlight>
              </a:rPr>
              <a:t>競爭優勢的來源</a:t>
            </a:r>
            <a:r>
              <a:rPr lang="zh-TW" altLang="en-US" sz="1600" dirty="0">
                <a:solidFill>
                  <a:srgbClr val="003399"/>
                </a:solidFill>
              </a:rPr>
              <a:t>。 </a:t>
            </a:r>
            <a:r>
              <a:rPr lang="en-US" altLang="zh-TW" sz="1600" dirty="0">
                <a:solidFill>
                  <a:srgbClr val="003399"/>
                </a:solidFill>
              </a:rPr>
              <a:t>WSJ </a:t>
            </a:r>
            <a:r>
              <a:rPr lang="zh-TW" altLang="en-US" sz="1600" dirty="0">
                <a:solidFill>
                  <a:srgbClr val="003399"/>
                </a:solidFill>
              </a:rPr>
              <a:t>當時的 一篇報導， 稱讚他們是美國</a:t>
            </a:r>
            <a:r>
              <a:rPr lang="zh-TW" altLang="en-US" sz="1600" dirty="0">
                <a:solidFill>
                  <a:srgbClr val="003399"/>
                </a:solidFill>
                <a:highlight>
                  <a:srgbClr val="FFFF00"/>
                </a:highlight>
              </a:rPr>
              <a:t>最有影響力的圖書評論家</a:t>
            </a:r>
            <a:r>
              <a:rPr lang="zh-TW" altLang="en-US" sz="1600" dirty="0">
                <a:solidFill>
                  <a:srgbClr val="003399"/>
                </a:solidFill>
              </a:rPr>
              <a:t>，因為他們推動如此多的銷售。</a:t>
            </a:r>
            <a:endParaRPr lang="en-US" altLang="zh-TW" sz="1600" dirty="0">
              <a:solidFill>
                <a:srgbClr val="003399"/>
              </a:solidFill>
            </a:endParaRPr>
          </a:p>
          <a:p>
            <a:endParaRPr lang="en-US" altLang="zh-TW" sz="1600" dirty="0">
              <a:highlight>
                <a:srgbClr val="FFFF00"/>
              </a:highlight>
            </a:endParaRPr>
          </a:p>
          <a:p>
            <a:r>
              <a:rPr lang="en-US" altLang="zh-TW" sz="1600" dirty="0">
                <a:solidFill>
                  <a:srgbClr val="003399"/>
                </a:solidFill>
              </a:rPr>
              <a:t>In 1998, Amazon's </a:t>
            </a:r>
            <a:r>
              <a:rPr lang="en-US" altLang="zh-TW" sz="1600" dirty="0">
                <a:solidFill>
                  <a:srgbClr val="003399"/>
                </a:solidFill>
                <a:highlight>
                  <a:srgbClr val="FFFF00"/>
                </a:highlight>
              </a:rPr>
              <a:t>patent on item-to-item collaborative </a:t>
            </a:r>
            <a:r>
              <a:rPr lang="en-US" altLang="zh-TW" sz="1600" dirty="0">
                <a:solidFill>
                  <a:srgbClr val="003399"/>
                </a:solidFill>
              </a:rPr>
              <a:t>filtering.                                                       1998</a:t>
            </a:r>
            <a:r>
              <a:rPr lang="zh-TW" altLang="en-US" sz="1600" dirty="0">
                <a:solidFill>
                  <a:srgbClr val="003399"/>
                </a:solidFill>
              </a:rPr>
              <a:t>年，亞馬遜獲得了</a:t>
            </a:r>
            <a:r>
              <a:rPr lang="zh-TW" altLang="en-US" sz="1600" dirty="0">
                <a:solidFill>
                  <a:srgbClr val="003399"/>
                </a:solidFill>
                <a:highlight>
                  <a:srgbClr val="FFFF00"/>
                </a:highlight>
              </a:rPr>
              <a:t>商品到商品協同過濾</a:t>
            </a:r>
            <a:r>
              <a:rPr lang="zh-TW" altLang="en-US" sz="1600" dirty="0">
                <a:solidFill>
                  <a:srgbClr val="003399"/>
                </a:solidFill>
              </a:rPr>
              <a:t>的專利。</a:t>
            </a:r>
            <a:endParaRPr lang="en-US" altLang="zh-TW" sz="1600" dirty="0">
              <a:solidFill>
                <a:srgbClr val="003399"/>
              </a:solidFill>
            </a:endParaRPr>
          </a:p>
          <a:p>
            <a:endParaRPr lang="zh-TW" altLang="en-US" b="1" dirty="0">
              <a:highlight>
                <a:srgbClr val="FFFF00"/>
              </a:highlight>
            </a:endParaRPr>
          </a:p>
        </p:txBody>
      </p:sp>
      <p:sp>
        <p:nvSpPr>
          <p:cNvPr id="4" name="文字方塊 3">
            <a:extLst>
              <a:ext uri="{FF2B5EF4-FFF2-40B4-BE49-F238E27FC236}">
                <a16:creationId xmlns:a16="http://schemas.microsoft.com/office/drawing/2014/main" id="{D4225055-BE50-4806-ADF0-3189A4739C49}"/>
              </a:ext>
            </a:extLst>
          </p:cNvPr>
          <p:cNvSpPr txBox="1"/>
          <p:nvPr/>
        </p:nvSpPr>
        <p:spPr>
          <a:xfrm>
            <a:off x="169415" y="4168953"/>
            <a:ext cx="2958887" cy="646331"/>
          </a:xfrm>
          <a:prstGeom prst="rect">
            <a:avLst/>
          </a:prstGeom>
          <a:noFill/>
        </p:spPr>
        <p:txBody>
          <a:bodyPr wrap="none" rtlCol="0">
            <a:spAutoFit/>
          </a:bodyPr>
          <a:lstStyle/>
          <a:p>
            <a:r>
              <a:rPr lang="en-US" altLang="zh-TW" b="1" dirty="0"/>
              <a:t> </a:t>
            </a:r>
            <a:r>
              <a:rPr lang="en-US" altLang="zh-TW" sz="1600" b="1" dirty="0">
                <a:solidFill>
                  <a:srgbClr val="003399"/>
                </a:solidFill>
              </a:rPr>
              <a:t>Amazon’s </a:t>
            </a:r>
            <a:r>
              <a:rPr lang="en-US" altLang="zh-TW" sz="1600" b="1" dirty="0">
                <a:solidFill>
                  <a:srgbClr val="003399"/>
                </a:solidFill>
                <a:highlight>
                  <a:srgbClr val="FFFF00"/>
                </a:highlight>
              </a:rPr>
              <a:t>1-click buying </a:t>
            </a:r>
            <a:r>
              <a:rPr lang="en-US" altLang="zh-TW" sz="1600" b="1" dirty="0">
                <a:solidFill>
                  <a:srgbClr val="003399"/>
                </a:solidFill>
              </a:rPr>
              <a:t>patent  </a:t>
            </a:r>
            <a:endParaRPr lang="en-US" altLang="zh-TW" b="1" dirty="0">
              <a:solidFill>
                <a:srgbClr val="003399"/>
              </a:solidFill>
            </a:endParaRPr>
          </a:p>
          <a:p>
            <a:endParaRPr lang="zh-TW" altLang="en-US" dirty="0"/>
          </a:p>
        </p:txBody>
      </p:sp>
      <p:sp>
        <p:nvSpPr>
          <p:cNvPr id="7" name="文字方塊 6">
            <a:extLst>
              <a:ext uri="{FF2B5EF4-FFF2-40B4-BE49-F238E27FC236}">
                <a16:creationId xmlns:a16="http://schemas.microsoft.com/office/drawing/2014/main" id="{B8D2ABE5-CF5B-4BAB-8A10-63257C79278A}"/>
              </a:ext>
            </a:extLst>
          </p:cNvPr>
          <p:cNvSpPr txBox="1"/>
          <p:nvPr/>
        </p:nvSpPr>
        <p:spPr>
          <a:xfrm>
            <a:off x="169415" y="4483010"/>
            <a:ext cx="3704104" cy="2062103"/>
          </a:xfrm>
          <a:prstGeom prst="rect">
            <a:avLst/>
          </a:prstGeom>
          <a:noFill/>
        </p:spPr>
        <p:txBody>
          <a:bodyPr wrap="square" rtlCol="0">
            <a:spAutoFit/>
          </a:bodyPr>
          <a:lstStyle/>
          <a:p>
            <a:r>
              <a:rPr lang="en-US" altLang="zh-TW" sz="1600" dirty="0">
                <a:solidFill>
                  <a:srgbClr val="003399"/>
                </a:solidFill>
              </a:rPr>
              <a:t>Amazon filed a patent infringement</a:t>
            </a:r>
          </a:p>
          <a:p>
            <a:r>
              <a:rPr lang="en-US" altLang="zh-TW" sz="1600" dirty="0">
                <a:solidFill>
                  <a:srgbClr val="003399"/>
                </a:solidFill>
              </a:rPr>
              <a:t> lawsuit in October 1999 in response </a:t>
            </a:r>
          </a:p>
          <a:p>
            <a:r>
              <a:rPr lang="en-US" altLang="zh-TW" sz="1600" dirty="0">
                <a:solidFill>
                  <a:srgbClr val="003399"/>
                </a:solidFill>
              </a:rPr>
              <a:t>to  Barnes &amp; Noble's offering a 1-Click </a:t>
            </a:r>
          </a:p>
          <a:p>
            <a:r>
              <a:rPr lang="en-US" altLang="zh-TW" sz="1600" dirty="0">
                <a:solidFill>
                  <a:srgbClr val="003399"/>
                </a:solidFill>
              </a:rPr>
              <a:t>ordering option called </a:t>
            </a:r>
            <a:r>
              <a:rPr lang="en-US" altLang="zh-TW" sz="1600" dirty="0">
                <a:solidFill>
                  <a:srgbClr val="003399"/>
                </a:solidFill>
                <a:highlight>
                  <a:srgbClr val="FFFF00"/>
                </a:highlight>
              </a:rPr>
              <a:t>"Express Lane</a:t>
            </a:r>
            <a:r>
              <a:rPr lang="en-US" altLang="zh-TW" sz="1600" dirty="0">
                <a:solidFill>
                  <a:srgbClr val="003399"/>
                </a:solidFill>
              </a:rPr>
              <a:t>". </a:t>
            </a:r>
          </a:p>
          <a:p>
            <a:r>
              <a:rPr lang="zh-TW" altLang="en-US" sz="1600" dirty="0">
                <a:solidFill>
                  <a:srgbClr val="003399"/>
                </a:solidFill>
              </a:rPr>
              <a:t>亞馬遜提起</a:t>
            </a:r>
            <a:r>
              <a:rPr lang="zh-TW" altLang="en-US" sz="1600" dirty="0">
                <a:solidFill>
                  <a:srgbClr val="003399"/>
                </a:solidFill>
                <a:highlight>
                  <a:srgbClr val="FFFF00"/>
                </a:highlight>
              </a:rPr>
              <a:t>專利侵權訴訟  </a:t>
            </a:r>
            <a:r>
              <a:rPr lang="en-US" altLang="zh-TW" sz="1600" dirty="0">
                <a:solidFill>
                  <a:srgbClr val="003399"/>
                </a:solidFill>
              </a:rPr>
              <a:t>1999</a:t>
            </a:r>
            <a:r>
              <a:rPr lang="zh-TW" altLang="en-US" sz="1600" dirty="0">
                <a:solidFill>
                  <a:srgbClr val="003399"/>
                </a:solidFill>
              </a:rPr>
              <a:t>年                     </a:t>
            </a:r>
            <a:r>
              <a:rPr lang="en-US" altLang="zh-TW" sz="1600" dirty="0">
                <a:solidFill>
                  <a:srgbClr val="003399"/>
                </a:solidFill>
              </a:rPr>
              <a:t>10</a:t>
            </a:r>
            <a:r>
              <a:rPr lang="zh-TW" altLang="en-US" sz="1600" dirty="0">
                <a:solidFill>
                  <a:srgbClr val="003399"/>
                </a:solidFill>
              </a:rPr>
              <a:t>月提起訴訟回應</a:t>
            </a:r>
            <a:r>
              <a:rPr lang="en-US" altLang="zh-TW" sz="1600" dirty="0">
                <a:solidFill>
                  <a:srgbClr val="003399"/>
                </a:solidFill>
              </a:rPr>
              <a:t>Barnes &amp; Noble</a:t>
            </a:r>
            <a:r>
              <a:rPr lang="zh-TW" altLang="en-US" sz="1600" dirty="0">
                <a:solidFill>
                  <a:srgbClr val="003399"/>
                </a:solidFill>
              </a:rPr>
              <a:t>                    </a:t>
            </a:r>
            <a:r>
              <a:rPr lang="en-US" altLang="zh-TW" sz="1600" dirty="0">
                <a:solidFill>
                  <a:srgbClr val="003399"/>
                </a:solidFill>
              </a:rPr>
              <a:t> </a:t>
            </a:r>
            <a:r>
              <a:rPr lang="zh-TW" altLang="en-US" sz="1600" dirty="0">
                <a:solidFill>
                  <a:srgbClr val="003399"/>
                </a:solidFill>
              </a:rPr>
              <a:t>提供 </a:t>
            </a:r>
            <a:r>
              <a:rPr lang="en-US" altLang="zh-TW" sz="1600" dirty="0">
                <a:solidFill>
                  <a:srgbClr val="003399"/>
                </a:solidFill>
              </a:rPr>
              <a:t>1-Click </a:t>
            </a:r>
            <a:r>
              <a:rPr lang="zh-TW" altLang="en-US" sz="1600" dirty="0">
                <a:solidFill>
                  <a:srgbClr val="003399"/>
                </a:solidFill>
              </a:rPr>
              <a:t>服務訂購選項稱為</a:t>
            </a:r>
            <a:endParaRPr lang="en-US" altLang="zh-TW" sz="1600" dirty="0">
              <a:solidFill>
                <a:srgbClr val="003399"/>
              </a:solidFill>
            </a:endParaRPr>
          </a:p>
          <a:p>
            <a:r>
              <a:rPr lang="zh-TW" altLang="en-US" sz="1600" dirty="0">
                <a:solidFill>
                  <a:srgbClr val="003399"/>
                </a:solidFill>
              </a:rPr>
              <a:t>“</a:t>
            </a:r>
            <a:r>
              <a:rPr lang="en-US" altLang="zh-TW" sz="1600" dirty="0">
                <a:solidFill>
                  <a:srgbClr val="003399"/>
                </a:solidFill>
                <a:highlight>
                  <a:srgbClr val="FFFF00"/>
                </a:highlight>
              </a:rPr>
              <a:t>Express Lane”</a:t>
            </a:r>
            <a:r>
              <a:rPr lang="zh-TW" altLang="en-US" sz="1600" dirty="0">
                <a:solidFill>
                  <a:srgbClr val="003399"/>
                </a:solidFill>
                <a:highlight>
                  <a:srgbClr val="FFFF00"/>
                </a:highlight>
              </a:rPr>
              <a:t> </a:t>
            </a:r>
            <a:r>
              <a:rPr lang="zh-TW" altLang="en-US" sz="1600" b="1" dirty="0">
                <a:solidFill>
                  <a:srgbClr val="003399"/>
                </a:solidFill>
              </a:rPr>
              <a:t>。</a:t>
            </a:r>
            <a:r>
              <a:rPr lang="en-US" altLang="zh-TW" sz="1600" dirty="0"/>
              <a:t> </a:t>
            </a:r>
            <a:endParaRPr lang="zh-TW" altLang="en-US" sz="1600" dirty="0"/>
          </a:p>
        </p:txBody>
      </p:sp>
    </p:spTree>
    <p:extLst>
      <p:ext uri="{BB962C8B-B14F-4D97-AF65-F5344CB8AC3E}">
        <p14:creationId xmlns:p14="http://schemas.microsoft.com/office/powerpoint/2010/main" val="2471373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1C4005-D759-40F8-81F5-18631F5E296C}"/>
              </a:ext>
            </a:extLst>
          </p:cNvPr>
          <p:cNvSpPr>
            <a:spLocks noGrp="1"/>
          </p:cNvSpPr>
          <p:nvPr>
            <p:ph type="title"/>
          </p:nvPr>
        </p:nvSpPr>
        <p:spPr>
          <a:xfrm>
            <a:off x="305707" y="648511"/>
            <a:ext cx="11333665" cy="1052101"/>
          </a:xfrm>
        </p:spPr>
        <p:txBody>
          <a:bodyPr>
            <a:normAutofit/>
          </a:bodyPr>
          <a:lstStyle/>
          <a:p>
            <a:r>
              <a:rPr lang="en-US" altLang="zh-TW" sz="2000" b="1" dirty="0">
                <a:solidFill>
                  <a:srgbClr val="003399"/>
                </a:solidFill>
              </a:rPr>
              <a:t>         </a:t>
            </a:r>
            <a:r>
              <a:rPr lang="en-US" altLang="zh-TW" sz="1800" b="1" dirty="0">
                <a:solidFill>
                  <a:srgbClr val="003399"/>
                </a:solidFill>
              </a:rPr>
              <a:t>Correlation Matter ! </a:t>
            </a:r>
            <a:r>
              <a:rPr lang="zh-TW" altLang="en-US" sz="1800" b="1" dirty="0">
                <a:solidFill>
                  <a:srgbClr val="003399"/>
                </a:solidFill>
                <a:highlight>
                  <a:srgbClr val="FFFF00"/>
                </a:highlight>
              </a:rPr>
              <a:t>電腦產生的内容</a:t>
            </a:r>
            <a:r>
              <a:rPr lang="en-US" altLang="zh-TW" sz="1800" b="1" dirty="0">
                <a:solidFill>
                  <a:srgbClr val="003399"/>
                </a:solidFill>
                <a:highlight>
                  <a:srgbClr val="FFFF00"/>
                </a:highlight>
              </a:rPr>
              <a:t>(computer-generated content</a:t>
            </a:r>
            <a:r>
              <a:rPr lang="zh-TW" altLang="en-US" sz="1800" b="1" dirty="0">
                <a:solidFill>
                  <a:srgbClr val="003399"/>
                </a:solidFill>
              </a:rPr>
              <a:t>，遠勝</a:t>
            </a:r>
            <a:r>
              <a:rPr lang="zh-TW" altLang="en-US" sz="1800" b="1" dirty="0">
                <a:solidFill>
                  <a:srgbClr val="003399"/>
                </a:solidFill>
                <a:highlight>
                  <a:srgbClr val="FFFF00"/>
                </a:highlight>
              </a:rPr>
              <a:t>人工書評</a:t>
            </a:r>
            <a:r>
              <a:rPr lang="en-US" altLang="zh-TW" sz="1800" b="1" dirty="0">
                <a:solidFill>
                  <a:srgbClr val="003399"/>
                </a:solidFill>
                <a:highlight>
                  <a:srgbClr val="FFFF00"/>
                </a:highlight>
              </a:rPr>
              <a:t>(human editor) </a:t>
            </a:r>
            <a:r>
              <a:rPr lang="en-US" altLang="zh-TW" sz="1800" b="1" dirty="0">
                <a:solidFill>
                  <a:srgbClr val="003399"/>
                </a:solidFill>
              </a:rPr>
              <a:t>…</a:t>
            </a:r>
            <a:r>
              <a:rPr lang="zh-TW" altLang="en-US" sz="1800" b="1" dirty="0">
                <a:solidFill>
                  <a:srgbClr val="003399"/>
                </a:solidFill>
              </a:rPr>
              <a:t>書評團隊最後終告解散。</a:t>
            </a:r>
            <a:endParaRPr lang="zh-TW" altLang="en-US" sz="2000" b="1" dirty="0">
              <a:solidFill>
                <a:srgbClr val="003399"/>
              </a:solidFill>
            </a:endParaRPr>
          </a:p>
        </p:txBody>
      </p:sp>
      <p:pic>
        <p:nvPicPr>
          <p:cNvPr id="4" name="圖片 3">
            <a:extLst>
              <a:ext uri="{FF2B5EF4-FFF2-40B4-BE49-F238E27FC236}">
                <a16:creationId xmlns:a16="http://schemas.microsoft.com/office/drawing/2014/main" id="{934BE05B-9089-4283-B871-00BCD2032902}"/>
              </a:ext>
            </a:extLst>
          </p:cNvPr>
          <p:cNvPicPr>
            <a:picLocks noChangeAspect="1"/>
          </p:cNvPicPr>
          <p:nvPr/>
        </p:nvPicPr>
        <p:blipFill>
          <a:blip r:embed="rId2"/>
          <a:stretch>
            <a:fillRect/>
          </a:stretch>
        </p:blipFill>
        <p:spPr>
          <a:xfrm>
            <a:off x="1058151" y="2243676"/>
            <a:ext cx="5312229" cy="2988129"/>
          </a:xfrm>
          <a:prstGeom prst="rect">
            <a:avLst/>
          </a:prstGeom>
        </p:spPr>
      </p:pic>
      <p:sp>
        <p:nvSpPr>
          <p:cNvPr id="5" name="標題 1">
            <a:extLst>
              <a:ext uri="{FF2B5EF4-FFF2-40B4-BE49-F238E27FC236}">
                <a16:creationId xmlns:a16="http://schemas.microsoft.com/office/drawing/2014/main" id="{D1CB44EC-D086-6D10-B7FE-F70B2FDFD7F0}"/>
              </a:ext>
            </a:extLst>
          </p:cNvPr>
          <p:cNvSpPr txBox="1">
            <a:spLocks/>
          </p:cNvSpPr>
          <p:nvPr/>
        </p:nvSpPr>
        <p:spPr>
          <a:xfrm>
            <a:off x="464932" y="124542"/>
            <a:ext cx="1423307" cy="561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003399"/>
                </a:solidFill>
                <a:latin typeface="+mn-lt"/>
                <a:ea typeface="+mn-ea"/>
                <a:cs typeface="+mn-cs"/>
              </a:rPr>
              <a:t>相關性</a:t>
            </a:r>
            <a:r>
              <a:rPr lang="zh-TW" altLang="en-US" sz="2800" dirty="0">
                <a:highlight>
                  <a:srgbClr val="00FF00"/>
                </a:highlight>
              </a:rPr>
              <a:t> </a:t>
            </a:r>
            <a:endParaRPr lang="zh-TW" altLang="en-US" sz="2400" dirty="0"/>
          </a:p>
        </p:txBody>
      </p:sp>
    </p:spTree>
    <p:extLst>
      <p:ext uri="{BB962C8B-B14F-4D97-AF65-F5344CB8AC3E}">
        <p14:creationId xmlns:p14="http://schemas.microsoft.com/office/powerpoint/2010/main" val="3171514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1C4005-D759-40F8-81F5-18631F5E296C}"/>
              </a:ext>
            </a:extLst>
          </p:cNvPr>
          <p:cNvSpPr>
            <a:spLocks noGrp="1"/>
          </p:cNvSpPr>
          <p:nvPr>
            <p:ph type="title"/>
          </p:nvPr>
        </p:nvSpPr>
        <p:spPr>
          <a:xfrm>
            <a:off x="374073" y="434868"/>
            <a:ext cx="11538743" cy="1033034"/>
          </a:xfrm>
        </p:spPr>
        <p:txBody>
          <a:bodyPr>
            <a:normAutofit/>
          </a:bodyPr>
          <a:lstStyle/>
          <a:p>
            <a:r>
              <a:rPr lang="en-US" altLang="zh-TW" sz="2000" b="1" dirty="0">
                <a:solidFill>
                  <a:srgbClr val="003399"/>
                </a:solidFill>
                <a:highlight>
                  <a:srgbClr val="FFFF00"/>
                </a:highlight>
              </a:rPr>
              <a:t>Correlation Matter ! </a:t>
            </a:r>
            <a:r>
              <a:rPr lang="zh-TW" altLang="en-US" sz="2000" b="1" dirty="0">
                <a:solidFill>
                  <a:srgbClr val="003399"/>
                </a:solidFill>
                <a:highlight>
                  <a:srgbClr val="FFFF00"/>
                </a:highlight>
              </a:rPr>
              <a:t>電腦產生的内容</a:t>
            </a:r>
            <a:r>
              <a:rPr lang="en-US" altLang="zh-TW" sz="2000" b="1" dirty="0">
                <a:solidFill>
                  <a:srgbClr val="003399"/>
                </a:solidFill>
                <a:highlight>
                  <a:srgbClr val="FFFF00"/>
                </a:highlight>
              </a:rPr>
              <a:t>(computer-generated content)</a:t>
            </a:r>
            <a:r>
              <a:rPr lang="zh-TW" altLang="en-US" sz="2000" b="1" dirty="0">
                <a:solidFill>
                  <a:srgbClr val="003399"/>
                </a:solidFill>
                <a:highlight>
                  <a:srgbClr val="FFFF00"/>
                </a:highlight>
              </a:rPr>
              <a:t>，遠勝人工書評</a:t>
            </a:r>
            <a:r>
              <a:rPr lang="en-US" altLang="zh-TW" sz="2000" b="1" dirty="0">
                <a:solidFill>
                  <a:srgbClr val="003399"/>
                </a:solidFill>
                <a:highlight>
                  <a:srgbClr val="FFFF00"/>
                </a:highlight>
              </a:rPr>
              <a:t>(human editor) </a:t>
            </a:r>
            <a:r>
              <a:rPr lang="en-US" altLang="zh-TW" sz="2000" b="1" dirty="0">
                <a:solidFill>
                  <a:srgbClr val="003399"/>
                </a:solidFill>
              </a:rPr>
              <a:t>…</a:t>
            </a:r>
            <a:r>
              <a:rPr lang="zh-TW" altLang="en-US" sz="2000" b="1" dirty="0">
                <a:solidFill>
                  <a:srgbClr val="003399"/>
                </a:solidFill>
              </a:rPr>
              <a:t>書評團隊最後終告解散。</a:t>
            </a:r>
          </a:p>
        </p:txBody>
      </p:sp>
      <p:sp>
        <p:nvSpPr>
          <p:cNvPr id="3" name="矩形 2">
            <a:extLst>
              <a:ext uri="{FF2B5EF4-FFF2-40B4-BE49-F238E27FC236}">
                <a16:creationId xmlns:a16="http://schemas.microsoft.com/office/drawing/2014/main" id="{AEBDD239-9204-4855-95DC-583B0DE1FC2D}"/>
              </a:ext>
            </a:extLst>
          </p:cNvPr>
          <p:cNvSpPr/>
          <p:nvPr/>
        </p:nvSpPr>
        <p:spPr>
          <a:xfrm>
            <a:off x="279183" y="100530"/>
            <a:ext cx="1310102" cy="369332"/>
          </a:xfrm>
          <a:prstGeom prst="rect">
            <a:avLst/>
          </a:prstGeom>
        </p:spPr>
        <p:txBody>
          <a:bodyPr wrap="none">
            <a:spAutoFit/>
          </a:bodyPr>
          <a:lstStyle/>
          <a:p>
            <a:r>
              <a:rPr lang="zh-TW" altLang="en-US" dirty="0">
                <a:highlight>
                  <a:srgbClr val="00FF00"/>
                </a:highlight>
              </a:rPr>
              <a:t> </a:t>
            </a:r>
            <a:r>
              <a:rPr lang="en-US" altLang="zh-TW" b="1" dirty="0">
                <a:highlight>
                  <a:srgbClr val="00FF00"/>
                </a:highlight>
              </a:rPr>
              <a:t>Correlation</a:t>
            </a:r>
            <a:endParaRPr lang="zh-TW" altLang="en-US" dirty="0"/>
          </a:p>
        </p:txBody>
      </p:sp>
      <p:pic>
        <p:nvPicPr>
          <p:cNvPr id="6" name="圖片 5">
            <a:extLst>
              <a:ext uri="{FF2B5EF4-FFF2-40B4-BE49-F238E27FC236}">
                <a16:creationId xmlns:a16="http://schemas.microsoft.com/office/drawing/2014/main" id="{6D13E9B2-86CE-4286-96F0-A744E50E899B}"/>
              </a:ext>
            </a:extLst>
          </p:cNvPr>
          <p:cNvPicPr>
            <a:picLocks noChangeAspect="1"/>
          </p:cNvPicPr>
          <p:nvPr/>
        </p:nvPicPr>
        <p:blipFill rotWithShape="1">
          <a:blip r:embed="rId2"/>
          <a:srcRect l="7053" t="19684" r="9464" b="4761"/>
          <a:stretch/>
        </p:blipFill>
        <p:spPr>
          <a:xfrm>
            <a:off x="1110287" y="1760430"/>
            <a:ext cx="9731829" cy="4954387"/>
          </a:xfrm>
          <a:prstGeom prst="rect">
            <a:avLst/>
          </a:prstGeom>
        </p:spPr>
      </p:pic>
      <p:sp>
        <p:nvSpPr>
          <p:cNvPr id="4" name="文字方塊 3">
            <a:extLst>
              <a:ext uri="{FF2B5EF4-FFF2-40B4-BE49-F238E27FC236}">
                <a16:creationId xmlns:a16="http://schemas.microsoft.com/office/drawing/2014/main" id="{C4ECD1C2-79C9-44B3-8A49-6D3911AB86D6}"/>
              </a:ext>
            </a:extLst>
          </p:cNvPr>
          <p:cNvSpPr txBox="1"/>
          <p:nvPr/>
        </p:nvSpPr>
        <p:spPr>
          <a:xfrm>
            <a:off x="6749732" y="1167536"/>
            <a:ext cx="5257974" cy="2339102"/>
          </a:xfrm>
          <a:prstGeom prst="rect">
            <a:avLst/>
          </a:prstGeom>
          <a:noFill/>
        </p:spPr>
        <p:txBody>
          <a:bodyPr wrap="square" rtlCol="0">
            <a:spAutoFit/>
          </a:bodyPr>
          <a:lstStyle/>
          <a:p>
            <a:r>
              <a:rPr lang="zh-TW" altLang="en-US" sz="1600" b="1" kern="0" spc="75" dirty="0">
                <a:solidFill>
                  <a:srgbClr val="003399"/>
                </a:solidFill>
                <a:effectLst/>
                <a:latin typeface="Calibri" panose="020F0502020204030204" pitchFamily="34" charset="0"/>
                <a:ea typeface="微軟正黑體" panose="020B0604030504040204" pitchFamily="34" charset="-120"/>
                <a:cs typeface="新細明體" panose="02020500000000000000" pitchFamily="18" charset="-120"/>
              </a:rPr>
              <a:t>       </a:t>
            </a:r>
            <a:r>
              <a:rPr lang="zh-TW" altLang="zh-TW" sz="1600" b="1" kern="0" spc="75" dirty="0">
                <a:solidFill>
                  <a:srgbClr val="003399"/>
                </a:solidFill>
                <a:effectLst/>
                <a:latin typeface="Calibri" panose="020F0502020204030204" pitchFamily="34" charset="0"/>
                <a:ea typeface="微軟正黑體" panose="020B0604030504040204" pitchFamily="34" charset="-120"/>
                <a:cs typeface="新細明體" panose="02020500000000000000" pitchFamily="18" charset="-120"/>
              </a:rPr>
              <a:t>推薦系統也可基於</a:t>
            </a:r>
            <a:r>
              <a:rPr lang="zh-TW" altLang="zh-TW" sz="1600" b="1" kern="0" spc="75" dirty="0">
                <a:solidFill>
                  <a:srgbClr val="003399"/>
                </a:solidFill>
                <a:effectLst/>
                <a:highlight>
                  <a:srgbClr val="FFFF00"/>
                </a:highlight>
                <a:latin typeface="Calibri" panose="020F0502020204030204" pitchFamily="34" charset="0"/>
                <a:ea typeface="微軟正黑體" panose="020B0604030504040204" pitchFamily="34" charset="-120"/>
                <a:cs typeface="新細明體" panose="02020500000000000000" pitchFamily="18" charset="-120"/>
              </a:rPr>
              <a:t>物品屬性的吻合度</a:t>
            </a:r>
            <a:r>
              <a:rPr lang="zh-TW" altLang="zh-TW" sz="1600" b="1" kern="0" spc="75" dirty="0">
                <a:solidFill>
                  <a:srgbClr val="003399"/>
                </a:solidFill>
                <a:effectLst/>
                <a:latin typeface="Calibri" panose="020F0502020204030204" pitchFamily="34" charset="0"/>
                <a:ea typeface="微軟正黑體" panose="020B0604030504040204" pitchFamily="34" charset="-120"/>
                <a:cs typeface="新細明體" panose="02020500000000000000" pitchFamily="18" charset="-120"/>
              </a:rPr>
              <a:t>，推薦屬性相似的物品。例如，《尼羅河謀殺案》是</a:t>
            </a:r>
            <a:r>
              <a:rPr lang="zh-TW" altLang="zh-TW" sz="1600" b="1" kern="0" spc="75" dirty="0">
                <a:solidFill>
                  <a:srgbClr val="003399"/>
                </a:solidFill>
                <a:effectLst/>
                <a:highlight>
                  <a:srgbClr val="00FF00"/>
                </a:highlight>
                <a:latin typeface="Calibri" panose="020F0502020204030204" pitchFamily="34" charset="0"/>
                <a:ea typeface="微軟正黑體" panose="020B0604030504040204" pitchFamily="34" charset="-120"/>
                <a:cs typeface="新細明體" panose="02020500000000000000" pitchFamily="18" charset="-120"/>
              </a:rPr>
              <a:t>謀殺天后</a:t>
            </a:r>
            <a:r>
              <a:rPr lang="zh-TW" altLang="zh-TW" sz="1600" b="1" kern="0" spc="75" dirty="0">
                <a:solidFill>
                  <a:srgbClr val="003399"/>
                </a:solidFill>
                <a:effectLst/>
                <a:latin typeface="Calibri" panose="020F0502020204030204" pitchFamily="34" charset="0"/>
                <a:ea typeface="微軟正黑體" panose="020B0604030504040204" pitchFamily="34" charset="-120"/>
                <a:cs typeface="新細明體" panose="02020500000000000000" pitchFamily="18" charset="-120"/>
              </a:rPr>
              <a:t>阿嘉莎．克莉絲蒂創作的偵探小說，它的屬性包括</a:t>
            </a:r>
            <a:r>
              <a:rPr lang="zh-TW" altLang="zh-TW" sz="1600" b="1" kern="0" spc="75" dirty="0">
                <a:solidFill>
                  <a:srgbClr val="003399"/>
                </a:solidFill>
                <a:highlight>
                  <a:srgbClr val="00FF00"/>
                </a:highlight>
                <a:latin typeface="Calibri" panose="020F0502020204030204" pitchFamily="34" charset="0"/>
                <a:ea typeface="微軟正黑體" panose="020B0604030504040204" pitchFamily="34" charset="-120"/>
              </a:rPr>
              <a:t>懸疑、</a:t>
            </a:r>
            <a:r>
              <a:rPr lang="zh-TW" altLang="en-US" sz="1600" b="1" kern="0" spc="75" dirty="0">
                <a:solidFill>
                  <a:srgbClr val="003399"/>
                </a:solidFill>
                <a:highlight>
                  <a:srgbClr val="00FF00"/>
                </a:highlight>
                <a:latin typeface="Calibri" panose="020F0502020204030204" pitchFamily="34" charset="0"/>
                <a:ea typeface="微軟正黑體" panose="020B0604030504040204" pitchFamily="34" charset="-120"/>
              </a:rPr>
              <a:t>推理</a:t>
            </a:r>
            <a:r>
              <a:rPr lang="zh-TW" altLang="zh-TW" sz="1600" b="1" kern="0" spc="75" dirty="0">
                <a:solidFill>
                  <a:srgbClr val="003399"/>
                </a:solidFill>
                <a:highlight>
                  <a:srgbClr val="00FF00"/>
                </a:highlight>
                <a:latin typeface="Calibri" panose="020F0502020204030204" pitchFamily="34" charset="0"/>
                <a:ea typeface="微軟正黑體" panose="020B0604030504040204" pitchFamily="34" charset="-120"/>
              </a:rPr>
              <a:t>、</a:t>
            </a:r>
            <a:r>
              <a:rPr lang="zh-TW" altLang="zh-TW" sz="1600" b="1" kern="0" spc="75" dirty="0">
                <a:solidFill>
                  <a:srgbClr val="003399"/>
                </a:solidFill>
                <a:effectLst/>
                <a:highlight>
                  <a:srgbClr val="00FF00"/>
                </a:highlight>
                <a:latin typeface="Calibri" panose="020F0502020204030204" pitchFamily="34" charset="0"/>
                <a:ea typeface="微軟正黑體" panose="020B0604030504040204" pitchFamily="34" charset="-120"/>
                <a:cs typeface="新細明體" panose="02020500000000000000" pitchFamily="18" charset="-120"/>
              </a:rPr>
              <a:t>犯罪、小說</a:t>
            </a:r>
            <a:r>
              <a:rPr lang="zh-TW" altLang="zh-TW" sz="1600" b="1" kern="0" spc="75" dirty="0">
                <a:solidFill>
                  <a:srgbClr val="003399"/>
                </a:solidFill>
                <a:effectLst/>
                <a:latin typeface="Calibri" panose="020F0502020204030204" pitchFamily="34" charset="0"/>
                <a:ea typeface="微軟正黑體" panose="020B0604030504040204" pitchFamily="34" charset="-120"/>
                <a:cs typeface="新細明體" panose="02020500000000000000" pitchFamily="18" charset="-120"/>
              </a:rPr>
              <a:t>、白羅、克莉絲蒂等，點選該物品的用戶，同時</a:t>
            </a:r>
            <a:r>
              <a:rPr lang="zh-TW" altLang="zh-TW" sz="1600" b="1" kern="0" spc="75" dirty="0">
                <a:solidFill>
                  <a:srgbClr val="003399"/>
                </a:solidFill>
                <a:effectLst/>
                <a:highlight>
                  <a:srgbClr val="00FF00"/>
                </a:highlight>
                <a:latin typeface="Calibri" panose="020F0502020204030204" pitchFamily="34" charset="0"/>
                <a:ea typeface="微軟正黑體" panose="020B0604030504040204" pitchFamily="34" charset="-120"/>
                <a:cs typeface="新細明體" panose="02020500000000000000" pitchFamily="18" charset="-120"/>
              </a:rPr>
              <a:t>可能被推薦屬性相近的推理小說《東方快車謀殺案》、《一個都不留》、《名偵探福爾摩斯》、《怪盜亞森．羅蘋》</a:t>
            </a:r>
            <a:r>
              <a:rPr lang="zh-TW" altLang="zh-TW" sz="1600" b="1" kern="0" spc="75" dirty="0">
                <a:solidFill>
                  <a:srgbClr val="003399"/>
                </a:solidFill>
                <a:effectLst/>
                <a:latin typeface="Calibri" panose="020F0502020204030204" pitchFamily="34" charset="0"/>
                <a:ea typeface="微軟正黑體" panose="020B0604030504040204" pitchFamily="34" charset="-120"/>
                <a:cs typeface="新細明體" panose="02020500000000000000" pitchFamily="18" charset="-120"/>
              </a:rPr>
              <a:t>或年底即將上映的同名電影等。</a:t>
            </a:r>
            <a:endPar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8647424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D29B9081-2B5D-48B4-A64C-5B332CE8AC46}"/>
              </a:ext>
            </a:extLst>
          </p:cNvPr>
          <p:cNvPicPr>
            <a:picLocks noChangeAspect="1"/>
          </p:cNvPicPr>
          <p:nvPr/>
        </p:nvPicPr>
        <p:blipFill rotWithShape="1">
          <a:blip r:embed="rId2"/>
          <a:srcRect l="18326" t="22725" r="22142" b="4048"/>
          <a:stretch/>
        </p:blipFill>
        <p:spPr>
          <a:xfrm>
            <a:off x="95736" y="1396408"/>
            <a:ext cx="4886462" cy="3381032"/>
          </a:xfrm>
          <a:prstGeom prst="rect">
            <a:avLst/>
          </a:prstGeom>
        </p:spPr>
      </p:pic>
      <p:sp>
        <p:nvSpPr>
          <p:cNvPr id="3" name="矩形 2">
            <a:extLst>
              <a:ext uri="{FF2B5EF4-FFF2-40B4-BE49-F238E27FC236}">
                <a16:creationId xmlns:a16="http://schemas.microsoft.com/office/drawing/2014/main" id="{E0C8687E-BC10-4547-AD52-6AAD25483F58}"/>
              </a:ext>
            </a:extLst>
          </p:cNvPr>
          <p:cNvSpPr/>
          <p:nvPr/>
        </p:nvSpPr>
        <p:spPr>
          <a:xfrm>
            <a:off x="209598" y="112991"/>
            <a:ext cx="1257204" cy="369332"/>
          </a:xfrm>
          <a:prstGeom prst="rect">
            <a:avLst/>
          </a:prstGeom>
        </p:spPr>
        <p:txBody>
          <a:bodyPr wrap="none">
            <a:spAutoFit/>
          </a:bodyPr>
          <a:lstStyle/>
          <a:p>
            <a:r>
              <a:rPr lang="en-US" altLang="zh-TW" b="1" dirty="0">
                <a:highlight>
                  <a:srgbClr val="00FF00"/>
                </a:highlight>
              </a:rPr>
              <a:t>Correlation</a:t>
            </a:r>
            <a:endParaRPr lang="zh-TW" altLang="en-US" dirty="0"/>
          </a:p>
        </p:txBody>
      </p:sp>
      <p:sp>
        <p:nvSpPr>
          <p:cNvPr id="4" name="文字方塊 3">
            <a:extLst>
              <a:ext uri="{FF2B5EF4-FFF2-40B4-BE49-F238E27FC236}">
                <a16:creationId xmlns:a16="http://schemas.microsoft.com/office/drawing/2014/main" id="{169B9CA9-36E8-46B7-B08C-F6110CED3B73}"/>
              </a:ext>
            </a:extLst>
          </p:cNvPr>
          <p:cNvSpPr txBox="1"/>
          <p:nvPr/>
        </p:nvSpPr>
        <p:spPr>
          <a:xfrm>
            <a:off x="5386698" y="584547"/>
            <a:ext cx="6361979" cy="4739759"/>
          </a:xfrm>
          <a:prstGeom prst="rect">
            <a:avLst/>
          </a:prstGeom>
          <a:noFill/>
        </p:spPr>
        <p:txBody>
          <a:bodyPr wrap="square" rtlCol="0">
            <a:spAutoFit/>
          </a:bodyPr>
          <a:lstStyle/>
          <a:p>
            <a:r>
              <a:rPr lang="en-US" altLang="zh-TW" sz="1600" dirty="0">
                <a:highlight>
                  <a:srgbClr val="FFFF00"/>
                </a:highlight>
              </a:rPr>
              <a:t>Recommendation algorithms</a:t>
            </a:r>
            <a:r>
              <a:rPr lang="en-US" altLang="zh-TW" sz="1600" dirty="0"/>
              <a:t> are best known for their use on e-commerce Web sites,  where they use </a:t>
            </a:r>
            <a:r>
              <a:rPr lang="en-US" altLang="zh-TW" sz="1600" dirty="0">
                <a:highlight>
                  <a:srgbClr val="FFFF00"/>
                </a:highlight>
              </a:rPr>
              <a:t>input about a customer’s interests to generate a list of recommended items</a:t>
            </a:r>
            <a:r>
              <a:rPr lang="en-US" altLang="zh-TW" sz="1600" dirty="0"/>
              <a:t>. Many applications use only the items that customers purchase and explicitly rate to represent their interests, but they </a:t>
            </a:r>
            <a:r>
              <a:rPr lang="en-US" altLang="zh-TW" sz="1600" dirty="0">
                <a:highlight>
                  <a:srgbClr val="FFFF00"/>
                </a:highlight>
              </a:rPr>
              <a:t>can also </a:t>
            </a:r>
          </a:p>
          <a:p>
            <a:r>
              <a:rPr lang="en-US" altLang="zh-TW" sz="1600" dirty="0">
                <a:highlight>
                  <a:srgbClr val="FFFF00"/>
                </a:highlight>
              </a:rPr>
              <a:t>use other attributes</a:t>
            </a:r>
            <a:r>
              <a:rPr lang="en-US" altLang="zh-TW" sz="1600" dirty="0"/>
              <a:t>, </a:t>
            </a:r>
            <a:r>
              <a:rPr lang="en-US" altLang="zh-TW" sz="1600" dirty="0">
                <a:solidFill>
                  <a:srgbClr val="FF0000"/>
                </a:solidFill>
              </a:rPr>
              <a:t>including items viewed, demographic data, subject interests, and favorite</a:t>
            </a:r>
            <a:r>
              <a:rPr lang="zh-TW" altLang="en-US" sz="1600" dirty="0">
                <a:solidFill>
                  <a:srgbClr val="FF0000"/>
                </a:solidFill>
              </a:rPr>
              <a:t> </a:t>
            </a:r>
            <a:r>
              <a:rPr lang="en-US" altLang="zh-TW" sz="1600" dirty="0">
                <a:solidFill>
                  <a:srgbClr val="FF0000"/>
                </a:solidFill>
              </a:rPr>
              <a:t>artists. </a:t>
            </a:r>
            <a:r>
              <a:rPr lang="en-US" altLang="zh-TW" dirty="0">
                <a:solidFill>
                  <a:srgbClr val="FF0000"/>
                </a:solidFill>
              </a:rPr>
              <a:t> </a:t>
            </a:r>
            <a:r>
              <a:rPr lang="zh-TW" altLang="en-US" dirty="0">
                <a:solidFill>
                  <a:srgbClr val="FF0000"/>
                </a:solidFill>
              </a:rPr>
              <a:t>                                                                      </a:t>
            </a:r>
            <a:endParaRPr lang="en-US" altLang="zh-TW" dirty="0">
              <a:solidFill>
                <a:srgbClr val="FF0000"/>
              </a:solidFill>
            </a:endParaRPr>
          </a:p>
          <a:p>
            <a:r>
              <a:rPr lang="en-US" altLang="zh-TW" sz="1600" b="1" dirty="0">
                <a:solidFill>
                  <a:srgbClr val="003399"/>
                </a:solidFill>
              </a:rPr>
              <a:t>        </a:t>
            </a:r>
            <a:r>
              <a:rPr lang="zh-TW" altLang="en-US" sz="1600" b="1" dirty="0">
                <a:solidFill>
                  <a:srgbClr val="003399"/>
                </a:solidFill>
                <a:highlight>
                  <a:srgbClr val="00FF00"/>
                </a:highlight>
              </a:rPr>
              <a:t>推薦演算法</a:t>
            </a:r>
            <a:r>
              <a:rPr lang="zh-TW" altLang="en-US" sz="1600" b="1" dirty="0">
                <a:solidFill>
                  <a:srgbClr val="003399"/>
                </a:solidFill>
              </a:rPr>
              <a:t>最出名的是它們在</a:t>
            </a:r>
            <a:r>
              <a:rPr lang="en-US" altLang="zh-TW" sz="1600" dirty="0">
                <a:solidFill>
                  <a:srgbClr val="003399"/>
                </a:solidFill>
              </a:rPr>
              <a:t>e-commerce</a:t>
            </a:r>
            <a:r>
              <a:rPr lang="zh-TW" altLang="en-US" sz="1600" dirty="0">
                <a:solidFill>
                  <a:srgbClr val="003399"/>
                </a:solidFill>
              </a:rPr>
              <a:t> </a:t>
            </a:r>
            <a:r>
              <a:rPr lang="zh-TW" altLang="en-US" sz="1600" b="1" dirty="0">
                <a:solidFill>
                  <a:srgbClr val="003399"/>
                </a:solidFill>
              </a:rPr>
              <a:t>網站上的使用</a:t>
            </a:r>
            <a:r>
              <a:rPr lang="zh-TW" altLang="en-US" sz="1600" b="1" dirty="0">
                <a:solidFill>
                  <a:srgbClr val="003399"/>
                </a:solidFill>
                <a:highlight>
                  <a:srgbClr val="FFFF00"/>
                </a:highlight>
              </a:rPr>
              <a:t>客戶有興趣的輸入，來產生推薦項目清單</a:t>
            </a:r>
            <a:r>
              <a:rPr lang="zh-TW" altLang="en-US" sz="1600" b="1" dirty="0">
                <a:solidFill>
                  <a:srgbClr val="003399"/>
                </a:solidFill>
              </a:rPr>
              <a:t>。除</a:t>
            </a:r>
            <a:r>
              <a:rPr lang="zh-TW" altLang="zh-TW" sz="1600" b="1" dirty="0">
                <a:solidFill>
                  <a:srgbClr val="003399"/>
                </a:solidFill>
              </a:rPr>
              <a:t>客戶購買的商品</a:t>
            </a:r>
            <a:r>
              <a:rPr lang="zh-TW" altLang="en-US" sz="1600" b="1" dirty="0">
                <a:solidFill>
                  <a:srgbClr val="003399"/>
                </a:solidFill>
              </a:rPr>
              <a:t>外</a:t>
            </a:r>
            <a:r>
              <a:rPr lang="zh-TW" altLang="zh-TW" sz="1600" b="1" dirty="0">
                <a:solidFill>
                  <a:srgbClr val="003399"/>
                </a:solidFill>
              </a:rPr>
              <a:t> </a:t>
            </a:r>
            <a:r>
              <a:rPr lang="zh-TW" altLang="en-US" sz="1600" b="1" dirty="0">
                <a:solidFill>
                  <a:srgbClr val="003399"/>
                </a:solidFill>
              </a:rPr>
              <a:t>，</a:t>
            </a:r>
            <a:r>
              <a:rPr lang="zh-TW" altLang="zh-TW" sz="1600" b="1" dirty="0">
                <a:solidFill>
                  <a:srgbClr val="003399"/>
                </a:solidFill>
              </a:rPr>
              <a:t>也可以</a:t>
            </a:r>
            <a:r>
              <a:rPr lang="zh-TW" altLang="zh-TW" sz="1600" b="1" dirty="0">
                <a:solidFill>
                  <a:srgbClr val="003399"/>
                </a:solidFill>
                <a:highlight>
                  <a:srgbClr val="FFFF00"/>
                </a:highlight>
              </a:rPr>
              <a:t>其他屬性</a:t>
            </a:r>
            <a:r>
              <a:rPr lang="zh-TW" altLang="en-US" sz="1600" b="1" dirty="0">
                <a:solidFill>
                  <a:srgbClr val="003399"/>
                </a:solidFill>
              </a:rPr>
              <a:t>，</a:t>
            </a:r>
            <a:r>
              <a:rPr lang="zh-TW" altLang="zh-TW" sz="1600" b="1" dirty="0">
                <a:solidFill>
                  <a:srgbClr val="003399"/>
                </a:solidFill>
              </a:rPr>
              <a:t>包括看過的項目、人口統計變數、興趣主題和最心儀藝術家。</a:t>
            </a:r>
          </a:p>
          <a:p>
            <a:endParaRPr lang="en-US" altLang="zh-TW" dirty="0"/>
          </a:p>
          <a:p>
            <a:r>
              <a:rPr lang="en-US" altLang="zh-TW" dirty="0"/>
              <a:t>At Amazon.com, we </a:t>
            </a:r>
            <a:r>
              <a:rPr lang="en-US" altLang="zh-TW" dirty="0">
                <a:solidFill>
                  <a:srgbClr val="FF0000"/>
                </a:solidFill>
              </a:rPr>
              <a:t>use recommendation algorithms</a:t>
            </a:r>
            <a:r>
              <a:rPr lang="en-US" altLang="zh-TW" dirty="0"/>
              <a:t> to personalize the online store for each</a:t>
            </a:r>
            <a:r>
              <a:rPr lang="zh-TW" altLang="en-US" dirty="0"/>
              <a:t> </a:t>
            </a:r>
            <a:r>
              <a:rPr lang="en-US" altLang="zh-TW" dirty="0"/>
              <a:t>customer. </a:t>
            </a:r>
            <a:r>
              <a:rPr lang="en-US" altLang="zh-TW" dirty="0">
                <a:highlight>
                  <a:srgbClr val="FFFF00"/>
                </a:highlight>
              </a:rPr>
              <a:t>The store radically changes based on customer interests</a:t>
            </a:r>
            <a:r>
              <a:rPr lang="en-US" altLang="zh-TW" dirty="0"/>
              <a:t>, showing  programming titles to a software engineer  and </a:t>
            </a:r>
            <a:r>
              <a:rPr lang="en-US" altLang="zh-TW" dirty="0">
                <a:highlight>
                  <a:srgbClr val="FFFF00"/>
                </a:highlight>
              </a:rPr>
              <a:t>baby  toys to a new mother</a:t>
            </a:r>
            <a:r>
              <a:rPr lang="en-US" altLang="zh-TW" dirty="0"/>
              <a:t>.</a:t>
            </a:r>
            <a:r>
              <a:rPr lang="zh-TW" altLang="en-US" dirty="0"/>
              <a:t> </a:t>
            </a:r>
            <a:endParaRPr lang="en-US" altLang="zh-TW" dirty="0"/>
          </a:p>
          <a:p>
            <a:r>
              <a:rPr lang="zh-TW" altLang="en-US" sz="1600" b="1" dirty="0">
                <a:solidFill>
                  <a:srgbClr val="003399"/>
                </a:solidFill>
              </a:rPr>
              <a:t>        在 </a:t>
            </a:r>
            <a:r>
              <a:rPr lang="en-US" altLang="zh-TW" sz="1600" b="1" dirty="0">
                <a:solidFill>
                  <a:srgbClr val="003399"/>
                </a:solidFill>
              </a:rPr>
              <a:t>Amazon.com</a:t>
            </a:r>
            <a:r>
              <a:rPr lang="zh-TW" altLang="en-US" sz="1600" b="1" dirty="0">
                <a:solidFill>
                  <a:srgbClr val="003399"/>
                </a:solidFill>
              </a:rPr>
              <a:t>，我們使用</a:t>
            </a:r>
            <a:r>
              <a:rPr lang="zh-TW" altLang="en-US" sz="1600" b="1" dirty="0">
                <a:solidFill>
                  <a:srgbClr val="003399"/>
                </a:solidFill>
                <a:highlight>
                  <a:srgbClr val="FFFF00"/>
                </a:highlight>
              </a:rPr>
              <a:t>推薦演算法</a:t>
            </a:r>
            <a:r>
              <a:rPr lang="zh-TW" altLang="en-US" sz="1600" b="1" dirty="0">
                <a:solidFill>
                  <a:srgbClr val="003399"/>
                </a:solidFill>
              </a:rPr>
              <a:t>為每位客戶提供個人化的線上商店。商店</a:t>
            </a:r>
            <a:r>
              <a:rPr lang="zh-TW" altLang="en-US" sz="1600" b="1" dirty="0">
                <a:solidFill>
                  <a:srgbClr val="003399"/>
                </a:solidFill>
                <a:highlight>
                  <a:srgbClr val="FFFF00"/>
                </a:highlight>
              </a:rPr>
              <a:t>根據顧客興趣進行徹底改變，向軟體工程師展示程式設計標題，向新手媽媽展示嬰兒玩具</a:t>
            </a:r>
            <a:r>
              <a:rPr lang="zh-TW" altLang="en-US" sz="1600" b="1" dirty="0">
                <a:solidFill>
                  <a:srgbClr val="003399"/>
                </a:solidFill>
              </a:rPr>
              <a:t>。</a:t>
            </a:r>
            <a:r>
              <a:rPr lang="zh-TW" altLang="en-US" b="1" dirty="0">
                <a:solidFill>
                  <a:srgbClr val="003399"/>
                </a:solidFill>
              </a:rPr>
              <a:t> </a:t>
            </a:r>
          </a:p>
        </p:txBody>
      </p:sp>
      <p:sp>
        <p:nvSpPr>
          <p:cNvPr id="6" name="文字方塊 5">
            <a:extLst>
              <a:ext uri="{FF2B5EF4-FFF2-40B4-BE49-F238E27FC236}">
                <a16:creationId xmlns:a16="http://schemas.microsoft.com/office/drawing/2014/main" id="{ED6FE508-BA74-4108-B375-1E4DDE6C1BD5}"/>
              </a:ext>
            </a:extLst>
          </p:cNvPr>
          <p:cNvSpPr txBox="1"/>
          <p:nvPr/>
        </p:nvSpPr>
        <p:spPr>
          <a:xfrm>
            <a:off x="442511" y="5976781"/>
            <a:ext cx="11185897" cy="523220"/>
          </a:xfrm>
          <a:prstGeom prst="rect">
            <a:avLst/>
          </a:prstGeom>
          <a:noFill/>
        </p:spPr>
        <p:txBody>
          <a:bodyPr wrap="square" rtlCol="0">
            <a:spAutoFit/>
          </a:bodyPr>
          <a:lstStyle/>
          <a:p>
            <a:r>
              <a:rPr lang="en-US" altLang="zh-TW" sz="1400" dirty="0">
                <a:solidFill>
                  <a:srgbClr val="003399"/>
                </a:solidFill>
              </a:rPr>
              <a:t>Linden, G., Smith, B., &amp; York, J. (2003). Amazon. com recommendations: Item-to-item collaborative filtering</a:t>
            </a:r>
            <a:r>
              <a:rPr lang="zh-TW" altLang="en-US" sz="1400" dirty="0">
                <a:solidFill>
                  <a:srgbClr val="003399"/>
                </a:solidFill>
              </a:rPr>
              <a:t> </a:t>
            </a:r>
            <a:r>
              <a:rPr lang="en-US" altLang="zh-TW" sz="1400" i="1" dirty="0">
                <a:solidFill>
                  <a:srgbClr val="003399"/>
                </a:solidFill>
              </a:rPr>
              <a:t>IEEE Internet computing</a:t>
            </a:r>
            <a:r>
              <a:rPr lang="en-US" altLang="zh-TW" sz="1400" dirty="0">
                <a:solidFill>
                  <a:srgbClr val="003399"/>
                </a:solidFill>
              </a:rPr>
              <a:t>, </a:t>
            </a:r>
            <a:r>
              <a:rPr lang="en-US" altLang="zh-TW" sz="1400" i="1" dirty="0">
                <a:solidFill>
                  <a:srgbClr val="003399"/>
                </a:solidFill>
              </a:rPr>
              <a:t>7</a:t>
            </a:r>
            <a:r>
              <a:rPr lang="en-US" altLang="zh-TW" sz="1400" dirty="0">
                <a:solidFill>
                  <a:srgbClr val="003399"/>
                </a:solidFill>
              </a:rPr>
              <a:t>(1), 76-80.  up to 5.15.2020  </a:t>
            </a:r>
            <a:r>
              <a:rPr lang="zh-TW" altLang="en-US" sz="1400" dirty="0">
                <a:solidFill>
                  <a:srgbClr val="003399"/>
                </a:solidFill>
              </a:rPr>
              <a:t>被引用 </a:t>
            </a:r>
            <a:r>
              <a:rPr lang="en-US" altLang="zh-TW" sz="1400" dirty="0">
                <a:solidFill>
                  <a:srgbClr val="003399"/>
                </a:solidFill>
              </a:rPr>
              <a:t>6433 </a:t>
            </a:r>
            <a:r>
              <a:rPr lang="zh-TW" altLang="en-US" sz="1400" dirty="0">
                <a:solidFill>
                  <a:srgbClr val="003399"/>
                </a:solidFill>
              </a:rPr>
              <a:t>次</a:t>
            </a:r>
          </a:p>
        </p:txBody>
      </p:sp>
    </p:spTree>
    <p:extLst>
      <p:ext uri="{BB962C8B-B14F-4D97-AF65-F5344CB8AC3E}">
        <p14:creationId xmlns:p14="http://schemas.microsoft.com/office/powerpoint/2010/main" val="2134923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98884" y="128711"/>
            <a:ext cx="10515600" cy="610235"/>
          </a:xfrm>
        </p:spPr>
        <p:txBody>
          <a:bodyPr>
            <a:no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endParaRPr lang="zh-TW" altLang="en-US" sz="2400" dirty="0">
              <a:solidFill>
                <a:srgbClr val="003399"/>
              </a:solidFill>
            </a:endParaRPr>
          </a:p>
        </p:txBody>
      </p:sp>
      <p:sp>
        <p:nvSpPr>
          <p:cNvPr id="3" name="內容版面配置區 2"/>
          <p:cNvSpPr>
            <a:spLocks noGrp="1"/>
          </p:cNvSpPr>
          <p:nvPr>
            <p:ph idx="1"/>
          </p:nvPr>
        </p:nvSpPr>
        <p:spPr>
          <a:xfrm>
            <a:off x="547396" y="863126"/>
            <a:ext cx="11184529" cy="5561045"/>
          </a:xfrm>
        </p:spPr>
        <p:txBody>
          <a:bodyPr>
            <a:normAutofit lnSpcReduction="10000"/>
          </a:bodyPr>
          <a:lstStyle/>
          <a:p>
            <a:pPr marL="514350" indent="-514350">
              <a:buFont typeface="+mj-lt"/>
              <a:buAutoNum type="arabicPeriod" startAt="4"/>
            </a:pPr>
            <a:r>
              <a:rPr lang="zh-TW" altLang="en-US" sz="2000" b="1" dirty="0">
                <a:solidFill>
                  <a:srgbClr val="003399"/>
                </a:solidFill>
                <a:ea typeface="華康中黑體" pitchFamily="49" charset="-120"/>
              </a:rPr>
              <a:t>人工智慧</a:t>
            </a:r>
            <a:endParaRPr lang="en-US" altLang="zh-TW" sz="2000" b="1" dirty="0">
              <a:solidFill>
                <a:srgbClr val="003399"/>
              </a:solidFill>
              <a:ea typeface="華康中黑體" pitchFamily="49" charset="-120"/>
            </a:endParaRPr>
          </a:p>
          <a:p>
            <a:pPr marL="0" indent="0">
              <a:buNone/>
            </a:pPr>
            <a:endParaRPr lang="zh-TW" altLang="en-US" sz="2400" b="1" dirty="0">
              <a:ea typeface="華康中黑體" pitchFamily="49" charset="-120"/>
            </a:endParaRPr>
          </a:p>
          <a:p>
            <a:pPr marL="457200" lvl="1" indent="0">
              <a:buNone/>
            </a:pPr>
            <a:r>
              <a:rPr lang="zh-TW" altLang="en-US" sz="1800" b="1" dirty="0">
                <a:solidFill>
                  <a:srgbClr val="003399"/>
                </a:solidFill>
                <a:ea typeface="華康中黑體" pitchFamily="49" charset="-120"/>
              </a:rPr>
              <a:t>      人工智慧是一項</a:t>
            </a:r>
            <a:r>
              <a:rPr lang="zh-TW" altLang="en-US" sz="1800" b="1" dirty="0">
                <a:solidFill>
                  <a:srgbClr val="003399"/>
                </a:solidFill>
                <a:highlight>
                  <a:srgbClr val="FFFF00"/>
                </a:highlight>
                <a:ea typeface="華康中黑體" pitchFamily="49" charset="-120"/>
              </a:rPr>
              <a:t>模擬人類認知和智慧</a:t>
            </a:r>
            <a:r>
              <a:rPr lang="zh-TW" altLang="en-US" sz="1800" b="1" dirty="0">
                <a:solidFill>
                  <a:srgbClr val="003399"/>
                </a:solidFill>
                <a:ea typeface="華康中黑體" pitchFamily="49" charset="-120"/>
              </a:rPr>
              <a:t>的研究。</a:t>
            </a:r>
            <a:endParaRPr lang="en-US" altLang="zh-TW" sz="1800" b="1" dirty="0">
              <a:solidFill>
                <a:srgbClr val="003399"/>
              </a:solidFill>
              <a:ea typeface="華康中黑體" pitchFamily="49" charset="-120"/>
            </a:endParaRPr>
          </a:p>
          <a:p>
            <a:pPr marL="457200" lvl="1" indent="0">
              <a:buNone/>
            </a:pPr>
            <a:endParaRPr lang="en-US" altLang="zh-TW" sz="1800" b="1" dirty="0">
              <a:solidFill>
                <a:srgbClr val="003399"/>
              </a:solidFill>
              <a:ea typeface="華康中黑體" pitchFamily="49" charset="-120"/>
            </a:endParaRPr>
          </a:p>
          <a:p>
            <a:pPr marL="457200" lvl="1" indent="0">
              <a:buNone/>
            </a:pPr>
            <a:r>
              <a:rPr lang="zh-TW" altLang="en-US" sz="1800" b="1" dirty="0">
                <a:solidFill>
                  <a:srgbClr val="003399"/>
                </a:solidFill>
                <a:ea typeface="華康中黑體" pitchFamily="49" charset="-120"/>
              </a:rPr>
              <a:t>        是指透過</a:t>
            </a:r>
            <a:r>
              <a:rPr lang="zh-TW" altLang="en-US" sz="1800" b="1" dirty="0">
                <a:solidFill>
                  <a:srgbClr val="003399"/>
                </a:solidFill>
                <a:highlight>
                  <a:srgbClr val="FFFF00"/>
                </a:highlight>
                <a:ea typeface="華康中黑體" pitchFamily="49" charset="-120"/>
              </a:rPr>
              <a:t>深度學習 </a:t>
            </a:r>
            <a:r>
              <a:rPr lang="en-US" altLang="zh-TW" sz="1800" b="1" dirty="0">
                <a:solidFill>
                  <a:srgbClr val="003399"/>
                </a:solidFill>
                <a:highlight>
                  <a:srgbClr val="FFFF00"/>
                </a:highlight>
                <a:ea typeface="華康中黑體" pitchFamily="49" charset="-120"/>
              </a:rPr>
              <a:t>(Deep Learning)</a:t>
            </a:r>
            <a:r>
              <a:rPr lang="zh-TW" altLang="en-US" sz="1800" b="1" dirty="0">
                <a:solidFill>
                  <a:srgbClr val="003399"/>
                </a:solidFill>
                <a:ea typeface="華康中黑體" pitchFamily="49" charset="-120"/>
              </a:rPr>
              <a:t>，能讓機器表現出具有思考力、</a:t>
            </a:r>
            <a:r>
              <a:rPr lang="zh-TW" altLang="en-US" sz="1800" b="1" dirty="0">
                <a:solidFill>
                  <a:srgbClr val="003399"/>
                </a:solidFill>
                <a:highlight>
                  <a:srgbClr val="FFFF00"/>
                </a:highlight>
                <a:ea typeface="華康中黑體" pitchFamily="49" charset="-120"/>
              </a:rPr>
              <a:t>能夠自動完成特定的工作事項</a:t>
            </a:r>
            <a:r>
              <a:rPr lang="zh-TW" altLang="en-US" sz="1800" b="1" dirty="0">
                <a:solidFill>
                  <a:srgbClr val="003399"/>
                </a:solidFill>
                <a:ea typeface="華康中黑體" pitchFamily="49" charset="-120"/>
              </a:rPr>
              <a:t>，像是運用資料、推演模型、演算法等來產出資料，</a:t>
            </a:r>
            <a:r>
              <a:rPr lang="zh-TW" altLang="en-US" sz="1800" b="1" dirty="0">
                <a:solidFill>
                  <a:srgbClr val="003399"/>
                </a:solidFill>
                <a:highlight>
                  <a:srgbClr val="FFFF00"/>
                </a:highlight>
                <a:ea typeface="華康中黑體" pitchFamily="49" charset="-120"/>
              </a:rPr>
              <a:t>能夠理解人類輸入的指令，理解後做出判斷</a:t>
            </a:r>
            <a:r>
              <a:rPr lang="zh-TW" altLang="zh-TW" sz="1800" b="1" dirty="0">
                <a:solidFill>
                  <a:srgbClr val="0033CC"/>
                </a:solidFill>
                <a:latin typeface="helvetica neue"/>
                <a:ea typeface="新細明體" panose="02020500000000000000" pitchFamily="18" charset="-120"/>
              </a:rPr>
              <a:t>。</a:t>
            </a:r>
            <a:endParaRPr lang="en-US" altLang="zh-TW" sz="1800" b="1" dirty="0">
              <a:solidFill>
                <a:srgbClr val="003399"/>
              </a:solidFill>
              <a:ea typeface="華康中黑體" pitchFamily="49" charset="-120"/>
            </a:endParaRPr>
          </a:p>
          <a:p>
            <a:pPr lvl="1">
              <a:buFont typeface="Arial" panose="020B0604020202020204" pitchFamily="34" charset="0"/>
              <a:buChar char="•"/>
            </a:pPr>
            <a:endParaRPr lang="en-US" altLang="zh-TW" sz="1800" b="1" dirty="0">
              <a:solidFill>
                <a:srgbClr val="003399"/>
              </a:solidFill>
              <a:ea typeface="華康中黑體" pitchFamily="49" charset="-120"/>
            </a:endParaRPr>
          </a:p>
          <a:p>
            <a:pPr marL="457200" lvl="1" indent="0">
              <a:buNone/>
            </a:pPr>
            <a:r>
              <a:rPr lang="zh-TW" altLang="en-US" sz="1800" b="1" dirty="0">
                <a:solidFill>
                  <a:srgbClr val="003399"/>
                </a:solidFill>
                <a:ea typeface="華康中黑體" pitchFamily="49" charset="-120"/>
              </a:rPr>
              <a:t>      隨著</a:t>
            </a:r>
            <a:r>
              <a:rPr lang="zh-TW" altLang="en-US" sz="1800" b="1" dirty="0">
                <a:solidFill>
                  <a:srgbClr val="003399"/>
                </a:solidFill>
                <a:highlight>
                  <a:srgbClr val="FFFF00"/>
                </a:highlight>
                <a:ea typeface="華康中黑體" pitchFamily="49" charset="-120"/>
              </a:rPr>
              <a:t>數據</a:t>
            </a:r>
            <a:r>
              <a:rPr lang="zh-TW" altLang="en-US" sz="1800" b="1" dirty="0">
                <a:solidFill>
                  <a:srgbClr val="003399"/>
                </a:solidFill>
                <a:ea typeface="華康中黑體" pitchFamily="49" charset="-120"/>
              </a:rPr>
              <a:t>越來越多，機器逐漸能夠根據輸入的資料</a:t>
            </a:r>
            <a:r>
              <a:rPr lang="zh-TW" altLang="en-US" sz="1800" b="1" dirty="0">
                <a:solidFill>
                  <a:srgbClr val="003399"/>
                </a:solidFill>
                <a:highlight>
                  <a:srgbClr val="FFFF00"/>
                </a:highlight>
                <a:ea typeface="華康中黑體" pitchFamily="49" charset="-120"/>
              </a:rPr>
              <a:t>進行學習，不需要人類輸入任何指令</a:t>
            </a:r>
            <a:r>
              <a:rPr lang="zh-TW" altLang="en-US" sz="1800" b="1" dirty="0">
                <a:solidFill>
                  <a:srgbClr val="003399"/>
                </a:solidFill>
                <a:ea typeface="華康中黑體" pitchFamily="49" charset="-120"/>
              </a:rPr>
              <a:t>就能自行判斷後續行動</a:t>
            </a:r>
            <a:r>
              <a:rPr lang="zh-TW" altLang="zh-TW" sz="1800" b="1" dirty="0">
                <a:solidFill>
                  <a:srgbClr val="0033CC"/>
                </a:solidFill>
                <a:latin typeface="helvetica neue"/>
                <a:ea typeface="新細明體" panose="02020500000000000000" pitchFamily="18" charset="-120"/>
              </a:rPr>
              <a:t>。</a:t>
            </a:r>
            <a:endParaRPr lang="en-US" altLang="zh-TW" sz="1800" b="1" dirty="0">
              <a:solidFill>
                <a:srgbClr val="0033CC"/>
              </a:solidFill>
              <a:latin typeface="helvetica neue"/>
              <a:ea typeface="新細明體" panose="02020500000000000000" pitchFamily="18" charset="-120"/>
            </a:endParaRPr>
          </a:p>
          <a:p>
            <a:pPr marL="457200" lvl="1" indent="0">
              <a:buNone/>
            </a:pPr>
            <a:endParaRPr lang="en-US" altLang="zh-TW" sz="1800" b="1" dirty="0">
              <a:solidFill>
                <a:srgbClr val="003399"/>
              </a:solidFill>
              <a:ea typeface="華康中黑體" pitchFamily="49" charset="-120"/>
            </a:endParaRPr>
          </a:p>
          <a:p>
            <a:pPr marL="457200" lvl="1" indent="0">
              <a:buNone/>
            </a:pPr>
            <a:r>
              <a:rPr lang="en-US" altLang="zh-TW" sz="1800" b="1" dirty="0">
                <a:solidFill>
                  <a:srgbClr val="003399"/>
                </a:solidFill>
                <a:ea typeface="華康中黑體" pitchFamily="49" charset="-120"/>
              </a:rPr>
              <a:t>        AI </a:t>
            </a:r>
            <a:r>
              <a:rPr lang="zh-TW" altLang="en-US" sz="1800" b="1" dirty="0">
                <a:solidFill>
                  <a:srgbClr val="003399"/>
                </a:solidFill>
                <a:ea typeface="華康中黑體" pitchFamily="49" charset="-120"/>
              </a:rPr>
              <a:t>最常見的用例，是在使用大</a:t>
            </a:r>
            <a:r>
              <a:rPr lang="zh-TW" altLang="en-US" sz="1800" b="1" dirty="0">
                <a:solidFill>
                  <a:srgbClr val="003399"/>
                </a:solidFill>
                <a:highlight>
                  <a:srgbClr val="FFFF00"/>
                </a:highlight>
                <a:ea typeface="華康中黑體" pitchFamily="49" charset="-120"/>
              </a:rPr>
              <a:t>數據</a:t>
            </a:r>
            <a:r>
              <a:rPr lang="zh-TW" altLang="en-US" sz="1800" b="1" dirty="0">
                <a:solidFill>
                  <a:srgbClr val="003399"/>
                </a:solidFill>
                <a:ea typeface="華康中黑體" pitchFamily="49" charset="-120"/>
              </a:rPr>
              <a:t> 的系統中利用深度學習，</a:t>
            </a:r>
            <a:r>
              <a:rPr lang="zh-TW" altLang="en-US" sz="1800" b="1" dirty="0">
                <a:solidFill>
                  <a:srgbClr val="003399"/>
                </a:solidFill>
                <a:highlight>
                  <a:srgbClr val="FFFF00"/>
                </a:highlight>
                <a:ea typeface="華康中黑體" pitchFamily="49" charset="-120"/>
              </a:rPr>
              <a:t>優化與商業意圖相一致的目標函數，以做出更好的決策、預測和分類。</a:t>
            </a:r>
            <a:r>
              <a:rPr lang="zh-TW" altLang="en-US" sz="1800" b="1" dirty="0">
                <a:solidFill>
                  <a:srgbClr val="003399"/>
                </a:solidFill>
                <a:ea typeface="華康中黑體" pitchFamily="49" charset="-120"/>
              </a:rPr>
              <a:t>企業可以利用</a:t>
            </a:r>
            <a:r>
              <a:rPr lang="zh-TW" altLang="en-US" sz="1800" b="1" dirty="0">
                <a:solidFill>
                  <a:srgbClr val="003399"/>
                </a:solidFill>
                <a:highlight>
                  <a:srgbClr val="FFFF00"/>
                </a:highlight>
                <a:ea typeface="華康中黑體" pitchFamily="49" charset="-120"/>
              </a:rPr>
              <a:t>深度學習來預測未來的銷量和股價，或對物體及語音進行識別和分類。</a:t>
            </a:r>
            <a:endParaRPr lang="en-US" altLang="zh-TW" sz="1800" b="1" dirty="0">
              <a:solidFill>
                <a:srgbClr val="003399"/>
              </a:solidFill>
              <a:highlight>
                <a:srgbClr val="FFFF00"/>
              </a:highlight>
              <a:ea typeface="華康中黑體" pitchFamily="49" charset="-120"/>
            </a:endParaRPr>
          </a:p>
          <a:p>
            <a:pPr marL="457200" lvl="1" indent="0">
              <a:buNone/>
            </a:pPr>
            <a:endParaRPr lang="en-US" altLang="zh-TW" sz="1800" b="1" dirty="0">
              <a:solidFill>
                <a:srgbClr val="0033CC"/>
              </a:solidFill>
              <a:latin typeface="helvetica neue"/>
              <a:ea typeface="新細明體" panose="02020500000000000000" pitchFamily="18" charset="-120"/>
            </a:endParaRPr>
          </a:p>
          <a:p>
            <a:pPr marL="457200" lvl="1" indent="0">
              <a:buNone/>
            </a:pPr>
            <a:r>
              <a:rPr lang="en-US" altLang="zh-TW" sz="1800" b="1" dirty="0">
                <a:solidFill>
                  <a:srgbClr val="003399"/>
                </a:solidFill>
                <a:ea typeface="華康中黑體" pitchFamily="49" charset="-120"/>
              </a:rPr>
              <a:t>        2019</a:t>
            </a:r>
            <a:r>
              <a:rPr lang="zh-TW" altLang="en-US" sz="1800" b="1" dirty="0">
                <a:solidFill>
                  <a:srgbClr val="003399"/>
                </a:solidFill>
                <a:ea typeface="華康中黑體" pitchFamily="49" charset="-120"/>
              </a:rPr>
              <a:t>年</a:t>
            </a:r>
            <a:r>
              <a:rPr lang="en-US" altLang="zh-TW" sz="1800" b="1" dirty="0">
                <a:solidFill>
                  <a:srgbClr val="003399"/>
                </a:solidFill>
                <a:ea typeface="華康中黑體" pitchFamily="49" charset="-120"/>
              </a:rPr>
              <a:t>Amazon.com </a:t>
            </a:r>
            <a:r>
              <a:rPr lang="zh-TW" altLang="en-US" sz="1800" b="1" dirty="0">
                <a:solidFill>
                  <a:srgbClr val="003399"/>
                </a:solidFill>
                <a:ea typeface="華康中黑體" pitchFamily="49" charset="-120"/>
              </a:rPr>
              <a:t>建構出一套可追踪倉儲部門員工工作效率的</a:t>
            </a:r>
            <a:r>
              <a:rPr lang="en-US" altLang="zh-TW" sz="1800" b="1" dirty="0">
                <a:solidFill>
                  <a:srgbClr val="003399"/>
                </a:solidFill>
                <a:ea typeface="華康中黑體" pitchFamily="49" charset="-120"/>
              </a:rPr>
              <a:t>AI</a:t>
            </a:r>
            <a:r>
              <a:rPr lang="zh-TW" altLang="en-US" sz="1800" b="1" dirty="0">
                <a:solidFill>
                  <a:srgbClr val="003399"/>
                </a:solidFill>
                <a:ea typeface="華康中黑體" pitchFamily="49" charset="-120"/>
              </a:rPr>
              <a:t>系統，其能根據員工的摸魚時間</a:t>
            </a:r>
            <a:r>
              <a:rPr lang="en-US" altLang="zh-TW" sz="1800" b="1" dirty="0">
                <a:solidFill>
                  <a:srgbClr val="003399"/>
                </a:solidFill>
                <a:ea typeface="華康中黑體" pitchFamily="49" charset="-120"/>
              </a:rPr>
              <a:t>(Time Off Task</a:t>
            </a:r>
            <a:r>
              <a:rPr lang="zh-TW" altLang="en-US" sz="1800" b="1" dirty="0">
                <a:solidFill>
                  <a:srgbClr val="003399"/>
                </a:solidFill>
                <a:ea typeface="華康中黑體" pitchFamily="49" charset="-120"/>
              </a:rPr>
              <a:t> ，自動產生解雇結構指令。</a:t>
            </a:r>
            <a:endParaRPr lang="en-US" altLang="zh-TW" sz="1800" b="1" dirty="0">
              <a:solidFill>
                <a:srgbClr val="003399"/>
              </a:solidFill>
              <a:ea typeface="華康中黑體" pitchFamily="49" charset="-120"/>
            </a:endParaRPr>
          </a:p>
          <a:p>
            <a:pPr marL="457200" lvl="1" indent="0">
              <a:buNone/>
            </a:pPr>
            <a:endParaRPr lang="en-US" altLang="zh-TW" sz="1800" b="1" dirty="0">
              <a:solidFill>
                <a:srgbClr val="003399"/>
              </a:solidFill>
              <a:ea typeface="華康中黑體" pitchFamily="49" charset="-120"/>
            </a:endParaRPr>
          </a:p>
          <a:p>
            <a:pPr marL="457200" lvl="1" indent="0">
              <a:buNone/>
            </a:pPr>
            <a:r>
              <a:rPr lang="en-US" altLang="zh-TW" sz="1800" b="1" dirty="0">
                <a:solidFill>
                  <a:srgbClr val="003399"/>
                </a:solidFill>
                <a:ea typeface="華康中黑體" pitchFamily="49" charset="-120"/>
              </a:rPr>
              <a:t>         AI </a:t>
            </a:r>
            <a:r>
              <a:rPr lang="zh-TW" altLang="en-US" sz="1800" b="1" dirty="0">
                <a:solidFill>
                  <a:srgbClr val="003399"/>
                </a:solidFill>
                <a:ea typeface="華康中黑體" pitchFamily="49" charset="-120"/>
              </a:rPr>
              <a:t>對</a:t>
            </a:r>
            <a:r>
              <a:rPr lang="zh-TW" altLang="en-US" sz="1800" b="1" dirty="0">
                <a:solidFill>
                  <a:srgbClr val="003399"/>
                </a:solidFill>
                <a:highlight>
                  <a:srgbClr val="FFFF00"/>
                </a:highlight>
                <a:ea typeface="華康中黑體" pitchFamily="49" charset="-120"/>
              </a:rPr>
              <a:t>電子商務</a:t>
            </a:r>
            <a:r>
              <a:rPr lang="zh-TW" altLang="en-US" sz="1800" b="1" dirty="0">
                <a:solidFill>
                  <a:srgbClr val="003399"/>
                </a:solidFill>
                <a:ea typeface="華康中黑體" pitchFamily="49" charset="-120"/>
              </a:rPr>
              <a:t>的幾個主要影響方面： </a:t>
            </a:r>
            <a:r>
              <a:rPr lang="zh-TW" altLang="en-US" sz="1800" b="1" dirty="0">
                <a:solidFill>
                  <a:srgbClr val="003399"/>
                </a:solidFill>
                <a:highlight>
                  <a:srgbClr val="FFFF00"/>
                </a:highlight>
                <a:ea typeface="華康中黑體" pitchFamily="49" charset="-120"/>
              </a:rPr>
              <a:t>個人化和推薦系統、預測分析和庫存管理、 客戶服務和自動化、  市場分析和價格優化、機器學習應用於供應鏈管理、 可視化和擴增實境（</a:t>
            </a:r>
            <a:r>
              <a:rPr lang="en-US" altLang="zh-TW" sz="1800" b="1" dirty="0">
                <a:solidFill>
                  <a:srgbClr val="003399"/>
                </a:solidFill>
                <a:highlight>
                  <a:srgbClr val="FFFF00"/>
                </a:highlight>
                <a:ea typeface="華康中黑體" pitchFamily="49" charset="-120"/>
              </a:rPr>
              <a:t>AR</a:t>
            </a:r>
            <a:r>
              <a:rPr lang="zh-TW" altLang="en-US" sz="1800" b="1" dirty="0">
                <a:solidFill>
                  <a:srgbClr val="003399"/>
                </a:solidFill>
                <a:highlight>
                  <a:srgbClr val="FFFF00"/>
                </a:highlight>
                <a:ea typeface="華康中黑體" pitchFamily="49" charset="-120"/>
              </a:rPr>
              <a:t>）</a:t>
            </a:r>
            <a:r>
              <a:rPr lang="en-US" altLang="zh-TW" sz="1800" b="1" dirty="0">
                <a:solidFill>
                  <a:srgbClr val="003399"/>
                </a:solidFill>
                <a:highlight>
                  <a:srgbClr val="FFFF00"/>
                </a:highlight>
                <a:ea typeface="華康中黑體" pitchFamily="49" charset="-120"/>
              </a:rPr>
              <a:t>/</a:t>
            </a:r>
            <a:r>
              <a:rPr lang="zh-TW" altLang="en-US" sz="1800" b="1" dirty="0">
                <a:solidFill>
                  <a:srgbClr val="003399"/>
                </a:solidFill>
                <a:highlight>
                  <a:srgbClr val="FFFF00"/>
                </a:highlight>
                <a:ea typeface="華康中黑體" pitchFamily="49" charset="-120"/>
              </a:rPr>
              <a:t>虛擬實境（</a:t>
            </a:r>
            <a:r>
              <a:rPr lang="en-US" altLang="zh-TW" sz="1800" b="1" dirty="0">
                <a:solidFill>
                  <a:srgbClr val="003399"/>
                </a:solidFill>
                <a:highlight>
                  <a:srgbClr val="FFFF00"/>
                </a:highlight>
                <a:ea typeface="華康中黑體" pitchFamily="49" charset="-120"/>
              </a:rPr>
              <a:t>VR</a:t>
            </a:r>
            <a:r>
              <a:rPr lang="zh-TW" altLang="en-US" sz="1800" b="1" dirty="0">
                <a:solidFill>
                  <a:srgbClr val="003399"/>
                </a:solidFill>
                <a:highlight>
                  <a:srgbClr val="FFFF00"/>
                </a:highlight>
                <a:ea typeface="華康中黑體" pitchFamily="49" charset="-120"/>
              </a:rPr>
              <a:t>）的應用 、反欺詐和安全 。</a:t>
            </a:r>
            <a:endParaRPr lang="en-US" altLang="zh-TW" sz="1800" b="1" dirty="0">
              <a:solidFill>
                <a:srgbClr val="003399"/>
              </a:solidFill>
              <a:highlight>
                <a:srgbClr val="FFFF00"/>
              </a:highlight>
              <a:ea typeface="華康中黑體" pitchFamily="49" charset="-120"/>
            </a:endParaRPr>
          </a:p>
          <a:p>
            <a:pPr marL="457200" lvl="1" indent="0">
              <a:buNone/>
            </a:pPr>
            <a:endParaRPr lang="zh-TW" altLang="en-US" sz="1800" b="1" dirty="0">
              <a:solidFill>
                <a:srgbClr val="003399"/>
              </a:solidFill>
              <a:ea typeface="華康中黑體" pitchFamily="49" charset="-12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2175" y="180610"/>
            <a:ext cx="10515600" cy="610235"/>
          </a:xfrm>
        </p:spPr>
        <p:txBody>
          <a:bodyPr>
            <a:noAutofit/>
          </a:bodyPr>
          <a:lstStyle/>
          <a:p>
            <a:r>
              <a:rPr lang="zh-TW" altLang="en-US" sz="2800" dirty="0">
                <a:solidFill>
                  <a:srgbClr val="003399"/>
                </a:solidFill>
              </a:rPr>
              <a:t>電子商務的理論 </a:t>
            </a:r>
            <a:r>
              <a:rPr lang="en-US" altLang="zh-TW" sz="2800" dirty="0">
                <a:solidFill>
                  <a:srgbClr val="003399"/>
                </a:solidFill>
              </a:rPr>
              <a:t>(</a:t>
            </a:r>
            <a:r>
              <a:rPr lang="zh-TW" altLang="en-US" sz="2800" dirty="0">
                <a:solidFill>
                  <a:srgbClr val="003399"/>
                </a:solidFill>
              </a:rPr>
              <a:t>續</a:t>
            </a:r>
            <a:r>
              <a:rPr lang="en-US" altLang="zh-TW" sz="2800" dirty="0">
                <a:solidFill>
                  <a:srgbClr val="003399"/>
                </a:solidFill>
              </a:rPr>
              <a:t>)</a:t>
            </a:r>
            <a:endParaRPr lang="zh-TW" altLang="en-US" sz="2800" dirty="0">
              <a:solidFill>
                <a:srgbClr val="003399"/>
              </a:solidFill>
            </a:endParaRPr>
          </a:p>
        </p:txBody>
      </p:sp>
      <p:sp>
        <p:nvSpPr>
          <p:cNvPr id="3" name="內容版面配置區 2"/>
          <p:cNvSpPr>
            <a:spLocks noGrp="1"/>
          </p:cNvSpPr>
          <p:nvPr>
            <p:ph idx="1"/>
          </p:nvPr>
        </p:nvSpPr>
        <p:spPr>
          <a:xfrm>
            <a:off x="541176" y="914400"/>
            <a:ext cx="11097207" cy="5561045"/>
          </a:xfrm>
        </p:spPr>
        <p:txBody>
          <a:bodyPr>
            <a:normAutofit/>
          </a:bodyPr>
          <a:lstStyle/>
          <a:p>
            <a:pPr marL="514350" indent="-514350">
              <a:buFont typeface="+mj-lt"/>
              <a:buAutoNum type="arabicPeriod" startAt="4"/>
            </a:pPr>
            <a:r>
              <a:rPr lang="zh-TW" altLang="en-US" sz="1800" b="1" dirty="0">
                <a:solidFill>
                  <a:srgbClr val="003399"/>
                </a:solidFill>
                <a:ea typeface="華康中黑體" pitchFamily="49" charset="-120"/>
              </a:rPr>
              <a:t>人工智慧   用 </a:t>
            </a:r>
            <a:r>
              <a:rPr lang="en-US" altLang="zh-TW" sz="1800" b="1" dirty="0">
                <a:solidFill>
                  <a:srgbClr val="003399"/>
                </a:solidFill>
                <a:ea typeface="華康中黑體" pitchFamily="49" charset="-120"/>
              </a:rPr>
              <a:t>AI</a:t>
            </a:r>
            <a:r>
              <a:rPr lang="zh-TW" altLang="en-US" sz="1800" b="1" dirty="0">
                <a:solidFill>
                  <a:srgbClr val="003399"/>
                </a:solidFill>
                <a:ea typeface="華康中黑體" pitchFamily="49" charset="-120"/>
              </a:rPr>
              <a:t>，如</a:t>
            </a:r>
            <a:r>
              <a:rPr lang="en-US" altLang="zh-TW" sz="1800" b="1" dirty="0">
                <a:solidFill>
                  <a:srgbClr val="003399"/>
                </a:solidFill>
                <a:ea typeface="華康中黑體" pitchFamily="49" charset="-120"/>
              </a:rPr>
              <a:t>ChatGPT</a:t>
            </a:r>
            <a:r>
              <a:rPr lang="zh-TW" altLang="en-US" sz="1800" b="1" dirty="0">
                <a:solidFill>
                  <a:srgbClr val="003399"/>
                </a:solidFill>
                <a:ea typeface="華康中黑體" pitchFamily="49" charset="-120"/>
              </a:rPr>
              <a:t>寫程式 </a:t>
            </a:r>
            <a:r>
              <a:rPr lang="en-US" altLang="zh-TW" sz="1800" b="1" dirty="0">
                <a:solidFill>
                  <a:srgbClr val="003399"/>
                </a:solidFill>
                <a:ea typeface="華康中黑體" pitchFamily="49" charset="-120"/>
              </a:rPr>
              <a:t>;</a:t>
            </a:r>
            <a:r>
              <a:rPr lang="zh-TW" altLang="en-US" sz="1800" b="1" dirty="0">
                <a:solidFill>
                  <a:srgbClr val="003399"/>
                </a:solidFill>
                <a:ea typeface="華康中黑體" pitchFamily="49" charset="-120"/>
              </a:rPr>
              <a:t>也有軟體公司用</a:t>
            </a:r>
            <a:r>
              <a:rPr lang="en-US" altLang="zh-TW" sz="1800" b="1" dirty="0">
                <a:solidFill>
                  <a:srgbClr val="003399"/>
                </a:solidFill>
                <a:ea typeface="華康中黑體" pitchFamily="49" charset="-120"/>
              </a:rPr>
              <a:t>ChatGPT </a:t>
            </a:r>
            <a:r>
              <a:rPr lang="zh-TW" altLang="en-US" sz="1800" b="1" dirty="0">
                <a:solidFill>
                  <a:srgbClr val="003399"/>
                </a:solidFill>
                <a:ea typeface="華康中黑體" pitchFamily="49" charset="-120"/>
              </a:rPr>
              <a:t> 產生</a:t>
            </a:r>
            <a:r>
              <a:rPr lang="en-US" altLang="zh-TW" sz="1800" b="1" dirty="0">
                <a:solidFill>
                  <a:srgbClr val="003399"/>
                </a:solidFill>
                <a:ea typeface="華康中黑體" pitchFamily="49" charset="-120"/>
              </a:rPr>
              <a:t>GO</a:t>
            </a:r>
            <a:r>
              <a:rPr lang="zh-TW" altLang="en-US" sz="1800" b="1" dirty="0">
                <a:solidFill>
                  <a:srgbClr val="003399"/>
                </a:solidFill>
                <a:ea typeface="華康中黑體" pitchFamily="49" charset="-120"/>
              </a:rPr>
              <a:t>、</a:t>
            </a:r>
            <a:r>
              <a:rPr lang="en-US" altLang="zh-TW" sz="1800" b="1" dirty="0">
                <a:solidFill>
                  <a:srgbClr val="003399"/>
                </a:solidFill>
                <a:ea typeface="華康中黑體" pitchFamily="49" charset="-120"/>
              </a:rPr>
              <a:t>Vue.js</a:t>
            </a:r>
            <a:r>
              <a:rPr lang="zh-TW" altLang="en-US" sz="1800" b="1" dirty="0">
                <a:solidFill>
                  <a:srgbClr val="003399"/>
                </a:solidFill>
                <a:ea typeface="華康中黑體" pitchFamily="49" charset="-120"/>
              </a:rPr>
              <a:t>、</a:t>
            </a:r>
            <a:r>
              <a:rPr lang="en-US" altLang="zh-TW" sz="1800" b="1" dirty="0">
                <a:solidFill>
                  <a:srgbClr val="003399"/>
                </a:solidFill>
                <a:ea typeface="華康中黑體" pitchFamily="49" charset="-120"/>
              </a:rPr>
              <a:t>SQL</a:t>
            </a:r>
            <a:r>
              <a:rPr lang="zh-TW" altLang="en-US" sz="1800" b="1" dirty="0">
                <a:solidFill>
                  <a:srgbClr val="003399"/>
                </a:solidFill>
                <a:ea typeface="華康中黑體" pitchFamily="49" charset="-120"/>
              </a:rPr>
              <a:t>、</a:t>
            </a:r>
            <a:r>
              <a:rPr lang="en-US" altLang="zh-TW" sz="1800" b="1" dirty="0" err="1">
                <a:solidFill>
                  <a:srgbClr val="003399"/>
                </a:solidFill>
                <a:ea typeface="華康中黑體" pitchFamily="49" charset="-120"/>
              </a:rPr>
              <a:t>javascript</a:t>
            </a:r>
            <a:endParaRPr lang="en-US" altLang="zh-TW" sz="1800" b="1" dirty="0">
              <a:solidFill>
                <a:srgbClr val="003399"/>
              </a:solidFill>
              <a:ea typeface="華康中黑體" pitchFamily="49" charset="-120"/>
            </a:endParaRPr>
          </a:p>
          <a:p>
            <a:pPr marL="514350" indent="-514350">
              <a:buFont typeface="+mj-lt"/>
              <a:buAutoNum type="arabicPeriod" startAt="4"/>
            </a:pPr>
            <a:endParaRPr lang="zh-TW" altLang="en-US" sz="2400" b="1" dirty="0">
              <a:ea typeface="華康中黑體" pitchFamily="49" charset="-120"/>
            </a:endParaRPr>
          </a:p>
          <a:p>
            <a:pPr marL="457200" lvl="1" indent="0">
              <a:buNone/>
            </a:pPr>
            <a:endParaRPr lang="zh-TW" altLang="en-US" sz="1800" b="1" dirty="0">
              <a:solidFill>
                <a:srgbClr val="003399"/>
              </a:solidFill>
              <a:ea typeface="華康中黑體" pitchFamily="49" charset="-120"/>
            </a:endParaRPr>
          </a:p>
        </p:txBody>
      </p:sp>
      <p:pic>
        <p:nvPicPr>
          <p:cNvPr id="4" name="圖片 3">
            <a:extLst>
              <a:ext uri="{FF2B5EF4-FFF2-40B4-BE49-F238E27FC236}">
                <a16:creationId xmlns:a16="http://schemas.microsoft.com/office/drawing/2014/main" id="{D702876D-9BAF-1476-3A1B-BDA01D415CF0}"/>
              </a:ext>
            </a:extLst>
          </p:cNvPr>
          <p:cNvPicPr>
            <a:picLocks noChangeAspect="1"/>
          </p:cNvPicPr>
          <p:nvPr/>
        </p:nvPicPr>
        <p:blipFill>
          <a:blip r:embed="rId3"/>
          <a:srcRect l="27479" t="23333" r="21017" b="13628"/>
          <a:stretch/>
        </p:blipFill>
        <p:spPr>
          <a:xfrm>
            <a:off x="748335" y="1460421"/>
            <a:ext cx="6792590" cy="4676470"/>
          </a:xfrm>
          <a:prstGeom prst="rect">
            <a:avLst/>
          </a:prstGeom>
        </p:spPr>
      </p:pic>
      <p:sp>
        <p:nvSpPr>
          <p:cNvPr id="5" name="文字方塊 4">
            <a:extLst>
              <a:ext uri="{FF2B5EF4-FFF2-40B4-BE49-F238E27FC236}">
                <a16:creationId xmlns:a16="http://schemas.microsoft.com/office/drawing/2014/main" id="{F13CBA48-9C23-AE40-0B9C-DA4BED0056B8}"/>
              </a:ext>
            </a:extLst>
          </p:cNvPr>
          <p:cNvSpPr txBox="1"/>
          <p:nvPr/>
        </p:nvSpPr>
        <p:spPr>
          <a:xfrm>
            <a:off x="652899" y="6306168"/>
            <a:ext cx="5245996" cy="338554"/>
          </a:xfrm>
          <a:prstGeom prst="rect">
            <a:avLst/>
          </a:prstGeom>
          <a:noFill/>
        </p:spPr>
        <p:txBody>
          <a:bodyPr wrap="square" rtlCol="0">
            <a:spAutoFit/>
          </a:bodyPr>
          <a:lstStyle/>
          <a:p>
            <a:r>
              <a:rPr lang="en-US" altLang="zh-TW" sz="1600" b="1" dirty="0">
                <a:highlight>
                  <a:srgbClr val="FFFF00"/>
                </a:highlight>
              </a:rPr>
              <a:t>ChatGPT</a:t>
            </a:r>
            <a:r>
              <a:rPr lang="zh-TW" altLang="en-US" sz="1600" b="1" dirty="0">
                <a:highlight>
                  <a:srgbClr val="FFFF00"/>
                </a:highlight>
              </a:rPr>
              <a:t>提供的程式可以參考但必須驗證其正確性</a:t>
            </a:r>
            <a:r>
              <a:rPr lang="en-US" altLang="zh-TW" sz="1600" b="1" dirty="0">
                <a:highlight>
                  <a:srgbClr val="FFFF00"/>
                </a:highlight>
              </a:rPr>
              <a:t>...</a:t>
            </a:r>
            <a:endParaRPr lang="zh-TW" altLang="en-US" sz="1600" b="1" dirty="0">
              <a:highlight>
                <a:srgbClr val="FFFF00"/>
              </a:highlight>
            </a:endParaRPr>
          </a:p>
        </p:txBody>
      </p:sp>
      <p:sp>
        <p:nvSpPr>
          <p:cNvPr id="6" name="文字方塊 5">
            <a:extLst>
              <a:ext uri="{FF2B5EF4-FFF2-40B4-BE49-F238E27FC236}">
                <a16:creationId xmlns:a16="http://schemas.microsoft.com/office/drawing/2014/main" id="{6B6C3F98-2F1C-AE09-6007-FF502F775F0D}"/>
              </a:ext>
            </a:extLst>
          </p:cNvPr>
          <p:cNvSpPr txBox="1"/>
          <p:nvPr/>
        </p:nvSpPr>
        <p:spPr>
          <a:xfrm>
            <a:off x="7748084" y="2409914"/>
            <a:ext cx="4097458" cy="1384995"/>
          </a:xfrm>
          <a:prstGeom prst="rect">
            <a:avLst/>
          </a:prstGeom>
          <a:noFill/>
        </p:spPr>
        <p:txBody>
          <a:bodyPr wrap="square" rtlCol="0">
            <a:spAutoFit/>
          </a:bodyPr>
          <a:lstStyle/>
          <a:p>
            <a:r>
              <a:rPr lang="zh-TW" altLang="en-US" sz="1400" b="1" dirty="0">
                <a:solidFill>
                  <a:srgbClr val="003399"/>
                </a:solidFill>
              </a:rPr>
              <a:t>其他應用：寫判決文、</a:t>
            </a:r>
            <a:r>
              <a:rPr lang="zh-TW" altLang="zh-TW" sz="14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產製新聞</a:t>
            </a:r>
            <a:endParaRPr lang="en-US" altLang="zh-TW" sz="14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endParaRPr>
          </a:p>
          <a:p>
            <a:endParaRPr lang="en-US" altLang="zh-TW" sz="1400" spc="75" dirty="0">
              <a:solidFill>
                <a:srgbClr val="003399"/>
              </a:solidFill>
              <a:highlight>
                <a:srgbClr val="FFFF00"/>
              </a:highlight>
              <a:latin typeface="新細明體" panose="02020500000000000000" pitchFamily="18" charset="-120"/>
              <a:ea typeface="微軟正黑體" panose="020B0604030504040204" pitchFamily="34" charset="-120"/>
            </a:endParaRPr>
          </a:p>
          <a:p>
            <a:r>
              <a:rPr lang="en-US" altLang="zh-TW" sz="1400" spc="75" dirty="0">
                <a:solidFill>
                  <a:srgbClr val="003399"/>
                </a:solidFill>
                <a:highlight>
                  <a:srgbClr val="FAFAFA"/>
                </a:highlight>
                <a:latin typeface="新細明體" panose="02020500000000000000" pitchFamily="18" charset="-120"/>
                <a:ea typeface="微軟正黑體" panose="020B0604030504040204" pitchFamily="34" charset="-120"/>
              </a:rPr>
              <a:t>     </a:t>
            </a:r>
            <a:r>
              <a:rPr lang="zh-TW" altLang="en-US" sz="1400" spc="75" dirty="0">
                <a:solidFill>
                  <a:srgbClr val="003399"/>
                </a:solidFill>
                <a:highlight>
                  <a:srgbClr val="FAFAFA"/>
                </a:highlight>
                <a:latin typeface="新細明體" panose="02020500000000000000" pitchFamily="18" charset="-120"/>
                <a:ea typeface="微軟正黑體" panose="020B0604030504040204" pitchFamily="34" charset="-120"/>
              </a:rPr>
              <a:t>普立茲獎</a:t>
            </a:r>
            <a:r>
              <a:rPr lang="zh-TW" altLang="zh-TW" sz="1400" spc="75" dirty="0">
                <a:solidFill>
                  <a:srgbClr val="003399"/>
                </a:solidFill>
                <a:highlight>
                  <a:srgbClr val="FAFAFA"/>
                </a:highlight>
                <a:latin typeface="新細明體" panose="02020500000000000000" pitchFamily="18" charset="-120"/>
                <a:ea typeface="微軟正黑體" panose="020B0604030504040204" pitchFamily="34" charset="-120"/>
              </a:rPr>
              <a:t>宣布得主</a:t>
            </a:r>
            <a:r>
              <a:rPr lang="zh-TW" altLang="zh-TW" sz="1400" spc="75" dirty="0">
                <a:solidFill>
                  <a:srgbClr val="003399"/>
                </a:solidFill>
                <a:effectLst/>
                <a:highlight>
                  <a:srgbClr val="FAFAFA"/>
                </a:highlight>
                <a:latin typeface="新細明體" panose="02020500000000000000" pitchFamily="18" charset="-120"/>
                <a:ea typeface="微軟正黑體" panose="020B0604030504040204" pitchFamily="34" charset="-120"/>
                <a:cs typeface="新細明體" panose="02020500000000000000" pitchFamily="18" charset="-120"/>
              </a:rPr>
              <a:t>，兩位得獎者公開說，</a:t>
            </a:r>
            <a:r>
              <a:rPr lang="zh-TW" altLang="zh-TW" sz="14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報導過程使用</a:t>
            </a:r>
            <a:r>
              <a:rPr lang="en-US" altLang="zh-TW" sz="14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AI</a:t>
            </a:r>
            <a:r>
              <a:rPr lang="zh-TW" altLang="zh-TW" sz="14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，這是創設百多年來，首次有得獎者承認用</a:t>
            </a:r>
            <a:r>
              <a:rPr lang="en-US" altLang="zh-TW" sz="14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AI</a:t>
            </a:r>
            <a:r>
              <a:rPr lang="zh-TW" altLang="zh-TW" sz="14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產製新聞</a:t>
            </a:r>
            <a:r>
              <a:rPr lang="zh-TW" altLang="en-US" sz="1400" dirty="0">
                <a:highlight>
                  <a:srgbClr val="FFFF00"/>
                </a:highlight>
              </a:rPr>
              <a:t>。</a:t>
            </a:r>
            <a:endParaRPr lang="en-US" altLang="zh-TW" sz="1400"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endParaRPr>
          </a:p>
          <a:p>
            <a:r>
              <a:rPr lang="zh-TW" altLang="en-US" sz="1400" b="1" dirty="0">
                <a:solidFill>
                  <a:srgbClr val="003399"/>
                </a:solidFill>
              </a:rPr>
              <a:t> </a:t>
            </a:r>
          </a:p>
        </p:txBody>
      </p:sp>
    </p:spTree>
    <p:extLst>
      <p:ext uri="{BB962C8B-B14F-4D97-AF65-F5344CB8AC3E}">
        <p14:creationId xmlns:p14="http://schemas.microsoft.com/office/powerpoint/2010/main" val="3253597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792D3E1E-4E56-C51A-2DE9-47006D0BA937}"/>
              </a:ext>
            </a:extLst>
          </p:cNvPr>
          <p:cNvSpPr>
            <a:spLocks noGrp="1" noChangeArrowheads="1"/>
          </p:cNvSpPr>
          <p:nvPr>
            <p:ph type="body" idx="1"/>
          </p:nvPr>
        </p:nvSpPr>
        <p:spPr>
          <a:xfrm>
            <a:off x="457200" y="702128"/>
            <a:ext cx="11457992" cy="6049735"/>
          </a:xfrm>
        </p:spPr>
        <p:txBody>
          <a:bodyPr>
            <a:normAutofit/>
          </a:bodyPr>
          <a:lstStyle/>
          <a:p>
            <a:pPr marL="0" lvl="2" indent="0">
              <a:buNone/>
              <a:defRPr/>
            </a:pPr>
            <a:endParaRPr lang="en-US" altLang="zh-TW" sz="1900" dirty="0">
              <a:solidFill>
                <a:srgbClr val="003399"/>
              </a:solidFill>
              <a:latin typeface="Noto Sans Tamil UI"/>
            </a:endParaRPr>
          </a:p>
          <a:p>
            <a:pPr marL="0" lvl="2" indent="0">
              <a:buNone/>
              <a:defRPr/>
            </a:pPr>
            <a:endParaRPr lang="en-US" altLang="zh-TW" sz="1900" dirty="0">
              <a:solidFill>
                <a:srgbClr val="003399"/>
              </a:solidFill>
              <a:latin typeface="Noto Sans Tamil UI"/>
            </a:endParaRPr>
          </a:p>
          <a:p>
            <a:pPr marL="0" lvl="2" indent="0">
              <a:buNone/>
              <a:defRPr/>
            </a:pPr>
            <a:endParaRPr lang="en-US" altLang="zh-TW" sz="1900" dirty="0">
              <a:solidFill>
                <a:srgbClr val="003399"/>
              </a:solidFill>
              <a:latin typeface="Noto Sans Tamil UI"/>
            </a:endParaRPr>
          </a:p>
          <a:p>
            <a:pPr marL="0" lvl="2" indent="0">
              <a:buNone/>
              <a:defRPr/>
            </a:pPr>
            <a:r>
              <a:rPr lang="zh-TW" altLang="en-US" dirty="0">
                <a:solidFill>
                  <a:srgbClr val="003399"/>
                </a:solidFill>
                <a:latin typeface="Noto Sans Tamil UI"/>
              </a:rPr>
              <a:t> </a:t>
            </a:r>
          </a:p>
        </p:txBody>
      </p:sp>
      <p:sp>
        <p:nvSpPr>
          <p:cNvPr id="4" name="Rectangle 2">
            <a:extLst>
              <a:ext uri="{FF2B5EF4-FFF2-40B4-BE49-F238E27FC236}">
                <a16:creationId xmlns:a16="http://schemas.microsoft.com/office/drawing/2014/main" id="{C2A33256-38A0-E493-D38F-DD81DD0C72EB}"/>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25604" name="文字方塊 1">
            <a:extLst>
              <a:ext uri="{FF2B5EF4-FFF2-40B4-BE49-F238E27FC236}">
                <a16:creationId xmlns:a16="http://schemas.microsoft.com/office/drawing/2014/main" id="{5B98F19A-15C5-34D9-AB98-000069FD8D82}"/>
              </a:ext>
            </a:extLst>
          </p:cNvPr>
          <p:cNvSpPr txBox="1">
            <a:spLocks noChangeArrowheads="1"/>
          </p:cNvSpPr>
          <p:nvPr/>
        </p:nvSpPr>
        <p:spPr bwMode="auto">
          <a:xfrm>
            <a:off x="97653" y="28533"/>
            <a:ext cx="116709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ea typeface="新細明體" panose="02020500000000000000" pitchFamily="18" charset="-120"/>
              </a:rPr>
              <a:t> （三）第三階段（</a:t>
            </a:r>
            <a:r>
              <a:rPr lang="en-US" altLang="zh-TW" sz="2000" b="1" dirty="0">
                <a:solidFill>
                  <a:schemeClr val="bg1"/>
                </a:solidFill>
                <a:latin typeface="Tahoma" panose="020B0604030504040204" pitchFamily="34" charset="0"/>
                <a:ea typeface="新細明體" panose="02020500000000000000" pitchFamily="18" charset="-120"/>
              </a:rPr>
              <a:t>2010 </a:t>
            </a:r>
            <a:r>
              <a:rPr lang="zh-TW" altLang="en-US" sz="2000" b="1" dirty="0">
                <a:solidFill>
                  <a:schemeClr val="bg1"/>
                </a:solidFill>
                <a:latin typeface="Tahoma" panose="020B0604030504040204" pitchFamily="34" charset="0"/>
                <a:ea typeface="新細明體" panose="02020500000000000000" pitchFamily="18" charset="-120"/>
              </a:rPr>
              <a:t>年代以後）</a:t>
            </a:r>
            <a:r>
              <a:rPr lang="en-US" altLang="zh-TW" sz="2000" b="1" dirty="0">
                <a:solidFill>
                  <a:schemeClr val="bg1"/>
                </a:solidFill>
                <a:latin typeface="Tahoma" panose="020B0604030504040204" pitchFamily="34" charset="0"/>
                <a:ea typeface="新細明體" panose="02020500000000000000" pitchFamily="18" charset="-120"/>
              </a:rPr>
              <a:t>:ChatGPT </a:t>
            </a:r>
            <a:r>
              <a:rPr lang="zh-TW" altLang="en-US" sz="2000" b="1" dirty="0">
                <a:solidFill>
                  <a:schemeClr val="bg1"/>
                </a:solidFill>
                <a:latin typeface="Tahoma" panose="020B0604030504040204" pitchFamily="34" charset="0"/>
                <a:ea typeface="新細明體" panose="02020500000000000000" pitchFamily="18" charset="-120"/>
              </a:rPr>
              <a:t>挑戰崛起   訓練</a:t>
            </a:r>
            <a:r>
              <a:rPr lang="en-US" altLang="zh-TW" sz="2000" b="1" dirty="0">
                <a:solidFill>
                  <a:schemeClr val="bg1"/>
                </a:solidFill>
                <a:latin typeface="Tahoma" panose="020B0604030504040204" pitchFamily="34" charset="0"/>
                <a:ea typeface="新細明體" panose="02020500000000000000" pitchFamily="18" charset="-120"/>
              </a:rPr>
              <a:t>AI</a:t>
            </a:r>
            <a:r>
              <a:rPr lang="zh-TW" altLang="en-US" sz="2000" b="1" dirty="0">
                <a:solidFill>
                  <a:schemeClr val="bg1"/>
                </a:solidFill>
                <a:latin typeface="Tahoma" panose="020B0604030504040204" pitchFamily="34" charset="0"/>
                <a:ea typeface="新細明體" panose="02020500000000000000" pitchFamily="18" charset="-120"/>
              </a:rPr>
              <a:t>模型所需成本估算</a:t>
            </a:r>
            <a:r>
              <a:rPr lang="en-US" altLang="zh-TW" sz="2000" b="1" dirty="0">
                <a:solidFill>
                  <a:schemeClr val="bg1"/>
                </a:solidFill>
                <a:latin typeface="Tahoma" panose="020B0604030504040204" pitchFamily="34" charset="0"/>
                <a:ea typeface="新細明體" panose="02020500000000000000" pitchFamily="18" charset="-120"/>
              </a:rPr>
              <a:t>, 2017- 2023</a:t>
            </a:r>
            <a:endParaRPr lang="zh-TW" altLang="en-US" sz="2000" b="1" dirty="0">
              <a:solidFill>
                <a:schemeClr val="bg1"/>
              </a:solidFill>
              <a:latin typeface="Tahoma" panose="020B0604030504040204" pitchFamily="34" charset="0"/>
              <a:ea typeface="新細明體" panose="02020500000000000000" pitchFamily="18" charset="-120"/>
            </a:endParaRPr>
          </a:p>
        </p:txBody>
      </p:sp>
      <p:sp>
        <p:nvSpPr>
          <p:cNvPr id="3" name="文字方塊 2">
            <a:extLst>
              <a:ext uri="{FF2B5EF4-FFF2-40B4-BE49-F238E27FC236}">
                <a16:creationId xmlns:a16="http://schemas.microsoft.com/office/drawing/2014/main" id="{33FBAB69-B699-6DE4-E810-3C416A7631C8}"/>
              </a:ext>
            </a:extLst>
          </p:cNvPr>
          <p:cNvSpPr txBox="1"/>
          <p:nvPr/>
        </p:nvSpPr>
        <p:spPr>
          <a:xfrm>
            <a:off x="423376" y="815289"/>
            <a:ext cx="11311424" cy="369332"/>
          </a:xfrm>
          <a:prstGeom prst="rect">
            <a:avLst/>
          </a:prstGeom>
          <a:noFill/>
        </p:spPr>
        <p:txBody>
          <a:bodyPr wrap="square" rtlCol="0">
            <a:spAutoFit/>
          </a:bodyPr>
          <a:lstStyle/>
          <a:p>
            <a:r>
              <a:rPr lang="zh-TW" altLang="en-US" dirty="0">
                <a:solidFill>
                  <a:srgbClr val="003399"/>
                </a:solidFill>
                <a:latin typeface="Noto Sans Tamil UI"/>
              </a:rPr>
              <a:t> </a:t>
            </a:r>
            <a:endParaRPr lang="zh-TW" altLang="en-US" sz="1600" dirty="0">
              <a:solidFill>
                <a:srgbClr val="003399"/>
              </a:solidFill>
              <a:latin typeface="Noto Sans Tamil UI"/>
            </a:endParaRPr>
          </a:p>
        </p:txBody>
      </p:sp>
      <p:pic>
        <p:nvPicPr>
          <p:cNvPr id="7" name="圖片 6">
            <a:extLst>
              <a:ext uri="{FF2B5EF4-FFF2-40B4-BE49-F238E27FC236}">
                <a16:creationId xmlns:a16="http://schemas.microsoft.com/office/drawing/2014/main" id="{5F631306-46D9-DCDE-0D5E-38ECC8EFA36E}"/>
              </a:ext>
            </a:extLst>
          </p:cNvPr>
          <p:cNvPicPr>
            <a:picLocks noChangeAspect="1"/>
          </p:cNvPicPr>
          <p:nvPr/>
        </p:nvPicPr>
        <p:blipFill>
          <a:blip r:embed="rId3"/>
          <a:srcRect l="36571" t="20649" r="22028" b="36947"/>
          <a:stretch/>
        </p:blipFill>
        <p:spPr>
          <a:xfrm>
            <a:off x="3877320" y="567125"/>
            <a:ext cx="6387049" cy="3679610"/>
          </a:xfrm>
          <a:prstGeom prst="rect">
            <a:avLst/>
          </a:prstGeom>
        </p:spPr>
      </p:pic>
      <p:sp>
        <p:nvSpPr>
          <p:cNvPr id="9" name="文字方塊 8">
            <a:extLst>
              <a:ext uri="{FF2B5EF4-FFF2-40B4-BE49-F238E27FC236}">
                <a16:creationId xmlns:a16="http://schemas.microsoft.com/office/drawing/2014/main" id="{A40AC648-F132-9641-E2E6-A93950036473}"/>
              </a:ext>
            </a:extLst>
          </p:cNvPr>
          <p:cNvSpPr txBox="1"/>
          <p:nvPr/>
        </p:nvSpPr>
        <p:spPr>
          <a:xfrm>
            <a:off x="175337" y="4311178"/>
            <a:ext cx="11559463" cy="2446824"/>
          </a:xfrm>
          <a:prstGeom prst="rect">
            <a:avLst/>
          </a:prstGeom>
          <a:noFill/>
        </p:spPr>
        <p:txBody>
          <a:bodyPr wrap="square" rtlCol="0">
            <a:spAutoFit/>
          </a:bodyPr>
          <a:lstStyle/>
          <a:p>
            <a:r>
              <a:rPr lang="en-US" altLang="zh-TW" sz="1500" b="1" dirty="0"/>
              <a:t>Figure 1.3.21 visualizes </a:t>
            </a:r>
            <a:r>
              <a:rPr lang="en-US" altLang="zh-TW" sz="1500" b="1" dirty="0">
                <a:highlight>
                  <a:srgbClr val="FFFF00"/>
                </a:highlight>
              </a:rPr>
              <a:t>the estimated training cost</a:t>
            </a:r>
            <a:r>
              <a:rPr lang="zh-TW" altLang="en-US" sz="1500" b="1" dirty="0">
                <a:highlight>
                  <a:srgbClr val="FFFF00"/>
                </a:highlight>
              </a:rPr>
              <a:t>  </a:t>
            </a:r>
            <a:r>
              <a:rPr lang="en-US" altLang="zh-TW" sz="1500" b="1" dirty="0"/>
              <a:t>associated with select AI models, based on </a:t>
            </a:r>
            <a:r>
              <a:rPr lang="en-US" altLang="zh-TW" sz="1500" b="1" dirty="0">
                <a:highlight>
                  <a:srgbClr val="FFFF00"/>
                </a:highlight>
              </a:rPr>
              <a:t>cloud</a:t>
            </a:r>
            <a:r>
              <a:rPr lang="zh-TW" altLang="en-US" sz="1500" b="1" dirty="0">
                <a:highlight>
                  <a:srgbClr val="FFFF00"/>
                </a:highlight>
              </a:rPr>
              <a:t> </a:t>
            </a:r>
            <a:r>
              <a:rPr lang="en-US" altLang="zh-TW" sz="1500" b="1" dirty="0">
                <a:highlight>
                  <a:srgbClr val="FFFF00"/>
                </a:highlight>
              </a:rPr>
              <a:t>compute rental prices</a:t>
            </a:r>
            <a:r>
              <a:rPr lang="en-US" altLang="zh-TW" sz="1500" b="1" dirty="0"/>
              <a:t>. AI Index estimates </a:t>
            </a:r>
            <a:r>
              <a:rPr lang="en-US" altLang="zh-TW" sz="1500" b="1" dirty="0">
                <a:highlight>
                  <a:srgbClr val="FFFF00"/>
                </a:highlight>
              </a:rPr>
              <a:t>validate</a:t>
            </a:r>
            <a:r>
              <a:rPr lang="zh-TW" altLang="en-US" sz="1500" b="1" dirty="0">
                <a:highlight>
                  <a:srgbClr val="FFFF00"/>
                </a:highlight>
              </a:rPr>
              <a:t> </a:t>
            </a:r>
            <a:r>
              <a:rPr lang="en-US" altLang="zh-TW" sz="1500" b="1" dirty="0">
                <a:highlight>
                  <a:srgbClr val="FFFF00"/>
                </a:highlight>
              </a:rPr>
              <a:t>suspicions that in recent years model training costs </a:t>
            </a:r>
            <a:r>
              <a:rPr lang="en-US" altLang="zh-TW" sz="1500" b="1" dirty="0"/>
              <a:t>have significantly increased. For example, in 2017,</a:t>
            </a:r>
            <a:r>
              <a:rPr lang="zh-TW" altLang="en-US" sz="1500" b="1" dirty="0"/>
              <a:t> </a:t>
            </a:r>
            <a:r>
              <a:rPr lang="en-US" altLang="zh-TW" sz="1500" b="1" dirty="0"/>
              <a:t>the original Transformer model, which introduced the</a:t>
            </a:r>
            <a:r>
              <a:rPr lang="zh-TW" altLang="en-US" sz="1500" b="1" dirty="0"/>
              <a:t> </a:t>
            </a:r>
            <a:r>
              <a:rPr lang="en-US" altLang="zh-TW" sz="1500" b="1" dirty="0"/>
              <a:t>architecture that underpins virtually every modern</a:t>
            </a:r>
            <a:r>
              <a:rPr lang="zh-TW" altLang="en-US" sz="1500" b="1" dirty="0"/>
              <a:t> </a:t>
            </a:r>
            <a:r>
              <a:rPr lang="en-US" altLang="zh-TW" sz="1500" b="1" dirty="0"/>
              <a:t>LLM, cost around $900 to train.11 </a:t>
            </a:r>
            <a:r>
              <a:rPr lang="en-US" altLang="zh-TW" sz="1500" b="1" dirty="0" err="1"/>
              <a:t>RoBERTa</a:t>
            </a:r>
            <a:r>
              <a:rPr lang="en-US" altLang="zh-TW" sz="1500" b="1" dirty="0"/>
              <a:t> Large,</a:t>
            </a:r>
            <a:r>
              <a:rPr lang="zh-TW" altLang="en-US" sz="1500" b="1" dirty="0"/>
              <a:t> </a:t>
            </a:r>
            <a:r>
              <a:rPr lang="en-US" altLang="zh-TW" sz="1500" b="1" dirty="0"/>
              <a:t>released in 2019, which achieved state-of-the-art</a:t>
            </a:r>
            <a:r>
              <a:rPr lang="zh-TW" altLang="en-US" sz="1500" b="1" dirty="0"/>
              <a:t> </a:t>
            </a:r>
            <a:r>
              <a:rPr lang="en-US" altLang="zh-TW" sz="1500" b="1" dirty="0"/>
              <a:t>results on many canonical comprehension benchmarks</a:t>
            </a:r>
            <a:r>
              <a:rPr lang="zh-TW" altLang="en-US" sz="1500" b="1" dirty="0"/>
              <a:t> </a:t>
            </a:r>
            <a:r>
              <a:rPr lang="en-US" altLang="zh-TW" sz="1500" b="1" dirty="0"/>
              <a:t>like </a:t>
            </a:r>
            <a:r>
              <a:rPr lang="en-US" altLang="zh-TW" sz="1500" b="1" dirty="0" err="1"/>
              <a:t>SQuAD</a:t>
            </a:r>
            <a:r>
              <a:rPr lang="en-US" altLang="zh-TW" sz="1500" b="1" dirty="0"/>
              <a:t> and GLUE, cost around $160,000 to train.</a:t>
            </a:r>
            <a:r>
              <a:rPr lang="zh-TW" altLang="en-US" sz="1500" b="1" dirty="0"/>
              <a:t> </a:t>
            </a:r>
            <a:r>
              <a:rPr lang="en-US" altLang="zh-TW" sz="1500" b="1" dirty="0"/>
              <a:t>Fast-forward to 2023, and training costs for OpenAI’s GPT-4 and Google’s Gemini Ultra are estimated to be</a:t>
            </a:r>
            <a:r>
              <a:rPr lang="zh-TW" altLang="en-US" sz="1500" b="1" dirty="0"/>
              <a:t> </a:t>
            </a:r>
            <a:r>
              <a:rPr lang="en-US" altLang="zh-TW" sz="1500" b="1" dirty="0"/>
              <a:t>around $78 million and $191 million, respectively.</a:t>
            </a:r>
          </a:p>
          <a:p>
            <a:r>
              <a:rPr lang="zh-TW" altLang="en-US" sz="1500" b="1" dirty="0"/>
              <a:t>         圖 </a:t>
            </a:r>
            <a:r>
              <a:rPr lang="en-US" altLang="zh-TW" sz="1500" b="1" dirty="0"/>
              <a:t>1.3.21 </a:t>
            </a:r>
            <a:r>
              <a:rPr lang="zh-TW" altLang="en-US" sz="1500" b="1" dirty="0"/>
              <a:t>根據</a:t>
            </a:r>
            <a:r>
              <a:rPr lang="zh-TW" altLang="en-US" sz="1500" b="1" dirty="0">
                <a:highlight>
                  <a:srgbClr val="FFFF00"/>
                </a:highlight>
              </a:rPr>
              <a:t>雲端運算租賃價格</a:t>
            </a:r>
            <a:r>
              <a:rPr lang="zh-TW" altLang="en-US" sz="1500" b="1" dirty="0"/>
              <a:t>直觀地顯示了與選定 </a:t>
            </a:r>
            <a:r>
              <a:rPr lang="en-US" altLang="zh-TW" sz="1500" b="1" dirty="0"/>
              <a:t>AI </a:t>
            </a:r>
            <a:r>
              <a:rPr lang="zh-TW" altLang="en-US" sz="1500" b="1" dirty="0"/>
              <a:t>模型相關的估計培訓成本，這證實了人們對近年來</a:t>
            </a:r>
            <a:r>
              <a:rPr lang="zh-TW" altLang="en-US" sz="1500" b="1" dirty="0">
                <a:highlight>
                  <a:srgbClr val="FFFF00"/>
                </a:highlight>
              </a:rPr>
              <a:t>模型培訓成本顯著增加的懷疑</a:t>
            </a:r>
            <a:r>
              <a:rPr lang="zh-TW" altLang="en-US" sz="1500" b="1" dirty="0"/>
              <a:t>。</a:t>
            </a:r>
            <a:r>
              <a:rPr lang="zh-TW" altLang="en-US" sz="1600" b="1" dirty="0">
                <a:solidFill>
                  <a:srgbClr val="003399"/>
                </a:solidFill>
              </a:rPr>
              <a:t>例如，</a:t>
            </a:r>
            <a:r>
              <a:rPr lang="en-US" altLang="zh-TW" sz="1600" b="1" dirty="0">
                <a:solidFill>
                  <a:srgbClr val="003399"/>
                </a:solidFill>
              </a:rPr>
              <a:t>2017 </a:t>
            </a:r>
            <a:r>
              <a:rPr lang="zh-TW" altLang="en-US" sz="1600" b="1" dirty="0">
                <a:solidFill>
                  <a:srgbClr val="003399"/>
                </a:solidFill>
              </a:rPr>
              <a:t>年，</a:t>
            </a:r>
            <a:r>
              <a:rPr lang="zh-TW" altLang="en-US" sz="1600" b="1" dirty="0">
                <a:solidFill>
                  <a:srgbClr val="003399"/>
                </a:solidFill>
                <a:highlight>
                  <a:srgbClr val="FFFF00"/>
                </a:highlight>
              </a:rPr>
              <a:t>最初的 </a:t>
            </a:r>
            <a:r>
              <a:rPr lang="en-US" altLang="zh-TW" sz="1600" b="1" dirty="0">
                <a:solidFill>
                  <a:srgbClr val="003399"/>
                </a:solidFill>
                <a:highlight>
                  <a:srgbClr val="FFFF00"/>
                </a:highlight>
              </a:rPr>
              <a:t>Transformer </a:t>
            </a:r>
            <a:r>
              <a:rPr lang="zh-TW" altLang="en-US" sz="1600" b="1" dirty="0">
                <a:solidFill>
                  <a:srgbClr val="003399"/>
                </a:solidFill>
                <a:highlight>
                  <a:srgbClr val="FFFF00"/>
                </a:highlight>
              </a:rPr>
              <a:t>模型，引入了幾乎所有現代建築的基礎</a:t>
            </a:r>
            <a:r>
              <a:rPr lang="en-US" altLang="zh-TW" sz="1600" b="1" dirty="0">
                <a:solidFill>
                  <a:srgbClr val="003399"/>
                </a:solidFill>
                <a:highlight>
                  <a:srgbClr val="FFFF00"/>
                </a:highlight>
              </a:rPr>
              <a:t>LLM</a:t>
            </a:r>
            <a:r>
              <a:rPr lang="zh-TW" altLang="en-US" sz="1600" b="1" dirty="0">
                <a:solidFill>
                  <a:srgbClr val="003399"/>
                </a:solidFill>
                <a:highlight>
                  <a:srgbClr val="FFFF00"/>
                </a:highlight>
              </a:rPr>
              <a:t>，</a:t>
            </a:r>
            <a:r>
              <a:rPr lang="zh-TW" altLang="en-US" sz="1600" b="1" dirty="0">
                <a:solidFill>
                  <a:srgbClr val="003399"/>
                </a:solidFill>
              </a:rPr>
              <a:t>培訓費用約為 </a:t>
            </a:r>
            <a:r>
              <a:rPr lang="en-US" altLang="zh-TW" sz="1600" b="1" dirty="0">
                <a:solidFill>
                  <a:srgbClr val="003399"/>
                </a:solidFill>
              </a:rPr>
              <a:t>900 </a:t>
            </a:r>
            <a:r>
              <a:rPr lang="zh-TW" altLang="en-US" sz="1600" b="1" dirty="0">
                <a:solidFill>
                  <a:srgbClr val="003399"/>
                </a:solidFill>
              </a:rPr>
              <a:t>美元。</a:t>
            </a:r>
            <a:r>
              <a:rPr lang="en-US" altLang="zh-TW" sz="1600" b="1" dirty="0">
                <a:solidFill>
                  <a:srgbClr val="003399"/>
                </a:solidFill>
              </a:rPr>
              <a:t>2019</a:t>
            </a:r>
            <a:r>
              <a:rPr lang="zh-TW" altLang="en-US" sz="1600" b="1" dirty="0">
                <a:solidFill>
                  <a:srgbClr val="003399"/>
                </a:solidFill>
              </a:rPr>
              <a:t>年發布，達到了最先進的水平許多規範理解基準的結果像 </a:t>
            </a:r>
            <a:r>
              <a:rPr lang="en-US" altLang="zh-TW" sz="1600" b="1" dirty="0" err="1">
                <a:solidFill>
                  <a:srgbClr val="003399"/>
                </a:solidFill>
              </a:rPr>
              <a:t>SQuAD</a:t>
            </a:r>
            <a:r>
              <a:rPr lang="en-US" altLang="zh-TW" sz="1600" b="1" dirty="0">
                <a:solidFill>
                  <a:srgbClr val="003399"/>
                </a:solidFill>
              </a:rPr>
              <a:t> </a:t>
            </a:r>
            <a:r>
              <a:rPr lang="zh-TW" altLang="en-US" sz="1600" b="1" dirty="0">
                <a:solidFill>
                  <a:srgbClr val="003399"/>
                </a:solidFill>
              </a:rPr>
              <a:t>和 </a:t>
            </a:r>
            <a:r>
              <a:rPr lang="en-US" altLang="zh-TW" sz="1600" b="1" dirty="0">
                <a:solidFill>
                  <a:srgbClr val="003399"/>
                </a:solidFill>
              </a:rPr>
              <a:t>GLUE </a:t>
            </a:r>
            <a:r>
              <a:rPr lang="zh-TW" altLang="en-US" sz="1600" b="1" dirty="0">
                <a:solidFill>
                  <a:srgbClr val="003399"/>
                </a:solidFill>
              </a:rPr>
              <a:t>一樣，培訓成本約為 </a:t>
            </a:r>
            <a:r>
              <a:rPr lang="en-US" altLang="zh-TW" sz="1600" b="1" dirty="0">
                <a:solidFill>
                  <a:srgbClr val="003399"/>
                </a:solidFill>
              </a:rPr>
              <a:t>16 </a:t>
            </a:r>
            <a:r>
              <a:rPr lang="zh-TW" altLang="en-US" sz="1600" b="1" dirty="0">
                <a:solidFill>
                  <a:srgbClr val="003399"/>
                </a:solidFill>
              </a:rPr>
              <a:t>萬美元。快轉到 </a:t>
            </a:r>
            <a:r>
              <a:rPr lang="en-US" altLang="zh-TW" sz="1600" b="1" dirty="0">
                <a:solidFill>
                  <a:srgbClr val="003399"/>
                </a:solidFill>
              </a:rPr>
              <a:t>2023 </a:t>
            </a:r>
            <a:r>
              <a:rPr lang="zh-TW" altLang="en-US" sz="1600" b="1" dirty="0">
                <a:solidFill>
                  <a:srgbClr val="003399"/>
                </a:solidFill>
              </a:rPr>
              <a:t>年，</a:t>
            </a:r>
            <a:r>
              <a:rPr lang="en-US" altLang="zh-TW" sz="1600" b="1" dirty="0">
                <a:solidFill>
                  <a:srgbClr val="003399"/>
                </a:solidFill>
              </a:rPr>
              <a:t>OpenAI </a:t>
            </a:r>
            <a:r>
              <a:rPr lang="zh-TW" altLang="en-US" sz="1600" b="1" dirty="0">
                <a:solidFill>
                  <a:srgbClr val="003399"/>
                </a:solidFill>
              </a:rPr>
              <a:t>的培訓成本</a:t>
            </a:r>
            <a:r>
              <a:rPr lang="en-US" altLang="zh-TW" sz="1600" b="1" dirty="0">
                <a:solidFill>
                  <a:srgbClr val="003399"/>
                </a:solidFill>
              </a:rPr>
              <a:t>GPT-4</a:t>
            </a:r>
            <a:r>
              <a:rPr lang="zh-TW" altLang="en-US" sz="1600" b="1" dirty="0">
                <a:solidFill>
                  <a:srgbClr val="003399"/>
                </a:solidFill>
              </a:rPr>
              <a:t>和</a:t>
            </a:r>
            <a:r>
              <a:rPr lang="en-US" altLang="zh-TW" sz="1600" b="1" dirty="0">
                <a:solidFill>
                  <a:srgbClr val="003399"/>
                </a:solidFill>
              </a:rPr>
              <a:t>Google</a:t>
            </a:r>
            <a:r>
              <a:rPr lang="zh-TW" altLang="en-US" sz="1600" b="1" dirty="0">
                <a:solidFill>
                  <a:srgbClr val="003399"/>
                </a:solidFill>
              </a:rPr>
              <a:t>的</a:t>
            </a:r>
            <a:r>
              <a:rPr lang="en-US" altLang="zh-TW" sz="1600" b="1" dirty="0">
                <a:solidFill>
                  <a:srgbClr val="003399"/>
                </a:solidFill>
              </a:rPr>
              <a:t>Gemini Ultra</a:t>
            </a:r>
            <a:r>
              <a:rPr lang="zh-TW" altLang="en-US" sz="1600" b="1" dirty="0">
                <a:solidFill>
                  <a:srgbClr val="003399"/>
                </a:solidFill>
              </a:rPr>
              <a:t>估計是分別約為 </a:t>
            </a:r>
            <a:r>
              <a:rPr lang="en-US" altLang="zh-TW" sz="1600" b="1" dirty="0">
                <a:solidFill>
                  <a:srgbClr val="003399"/>
                </a:solidFill>
              </a:rPr>
              <a:t>7,800 </a:t>
            </a:r>
            <a:r>
              <a:rPr lang="zh-TW" altLang="en-US" sz="1600" b="1" dirty="0">
                <a:solidFill>
                  <a:srgbClr val="003399"/>
                </a:solidFill>
              </a:rPr>
              <a:t>萬美元和 </a:t>
            </a:r>
            <a:r>
              <a:rPr lang="en-US" altLang="zh-TW" sz="1600" b="1" dirty="0">
                <a:solidFill>
                  <a:srgbClr val="003399"/>
                </a:solidFill>
              </a:rPr>
              <a:t>1.91 </a:t>
            </a:r>
            <a:r>
              <a:rPr lang="zh-TW" altLang="en-US" sz="1600" b="1" dirty="0">
                <a:solidFill>
                  <a:srgbClr val="003399"/>
                </a:solidFill>
              </a:rPr>
              <a:t>億美元。</a:t>
            </a:r>
          </a:p>
        </p:txBody>
      </p:sp>
      <p:sp>
        <p:nvSpPr>
          <p:cNvPr id="2" name="文字方塊 1">
            <a:extLst>
              <a:ext uri="{FF2B5EF4-FFF2-40B4-BE49-F238E27FC236}">
                <a16:creationId xmlns:a16="http://schemas.microsoft.com/office/drawing/2014/main" id="{3190589F-88A1-2A43-70BB-0D4A890E48A2}"/>
              </a:ext>
            </a:extLst>
          </p:cNvPr>
          <p:cNvSpPr txBox="1"/>
          <p:nvPr/>
        </p:nvSpPr>
        <p:spPr>
          <a:xfrm>
            <a:off x="423377" y="971585"/>
            <a:ext cx="3172080" cy="830997"/>
          </a:xfrm>
          <a:prstGeom prst="rect">
            <a:avLst/>
          </a:prstGeom>
          <a:noFill/>
        </p:spPr>
        <p:txBody>
          <a:bodyPr wrap="square" rtlCol="0">
            <a:spAutoFit/>
          </a:bodyPr>
          <a:lstStyle/>
          <a:p>
            <a:r>
              <a:rPr lang="en-US" altLang="zh-TW" sz="1600" b="1" dirty="0">
                <a:solidFill>
                  <a:srgbClr val="003399"/>
                </a:solidFill>
                <a:highlight>
                  <a:srgbClr val="FFFF00"/>
                </a:highlight>
              </a:rPr>
              <a:t>AI</a:t>
            </a:r>
            <a:r>
              <a:rPr lang="zh-TW" altLang="en-US" sz="1600" b="1" dirty="0">
                <a:solidFill>
                  <a:srgbClr val="003399"/>
                </a:solidFill>
                <a:highlight>
                  <a:srgbClr val="FFFF00"/>
                </a:highlight>
              </a:rPr>
              <a:t>時代三大信號。</a:t>
            </a:r>
            <a:endParaRPr lang="en-US" altLang="zh-TW" sz="1600" b="1" dirty="0">
              <a:solidFill>
                <a:srgbClr val="003399"/>
              </a:solidFill>
              <a:highlight>
                <a:srgbClr val="FFFF00"/>
              </a:highlight>
            </a:endParaRPr>
          </a:p>
          <a:p>
            <a:endParaRPr lang="en-US" altLang="zh-TW" sz="1600" b="1" dirty="0">
              <a:solidFill>
                <a:srgbClr val="003399"/>
              </a:solidFill>
              <a:highlight>
                <a:srgbClr val="FFFF00"/>
              </a:highlight>
            </a:endParaRPr>
          </a:p>
          <a:p>
            <a:r>
              <a:rPr lang="zh-TW" altLang="en-US" sz="1600" b="1" dirty="0">
                <a:solidFill>
                  <a:srgbClr val="003399"/>
                </a:solidFill>
                <a:highlight>
                  <a:srgbClr val="FFFF00"/>
                </a:highlight>
              </a:rPr>
              <a:t>第一：人才與資金聚集</a:t>
            </a:r>
          </a:p>
        </p:txBody>
      </p:sp>
    </p:spTree>
    <p:extLst>
      <p:ext uri="{BB962C8B-B14F-4D97-AF65-F5344CB8AC3E}">
        <p14:creationId xmlns:p14="http://schemas.microsoft.com/office/powerpoint/2010/main" val="180528270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2D382-592E-4337-BA94-5F0DCD5603A0}"/>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E0722AD9-58E6-63F3-C018-32C0195ECECB}"/>
              </a:ext>
            </a:extLst>
          </p:cNvPr>
          <p:cNvSpPr>
            <a:spLocks noGrp="1" noChangeArrowheads="1"/>
          </p:cNvSpPr>
          <p:nvPr>
            <p:ph type="body" idx="1"/>
          </p:nvPr>
        </p:nvSpPr>
        <p:spPr>
          <a:xfrm>
            <a:off x="457200" y="702128"/>
            <a:ext cx="11457992" cy="6049735"/>
          </a:xfrm>
        </p:spPr>
        <p:txBody>
          <a:bodyPr>
            <a:normAutofit/>
          </a:bodyPr>
          <a:lstStyle/>
          <a:p>
            <a:pPr marL="0" lvl="2" indent="0">
              <a:buNone/>
              <a:defRPr/>
            </a:pPr>
            <a:endParaRPr lang="en-US" altLang="zh-TW" sz="1900" dirty="0">
              <a:solidFill>
                <a:srgbClr val="003399"/>
              </a:solidFill>
              <a:latin typeface="Noto Sans Tamil UI"/>
            </a:endParaRPr>
          </a:p>
          <a:p>
            <a:pPr marL="0" lvl="2" indent="0">
              <a:buNone/>
              <a:defRPr/>
            </a:pPr>
            <a:endParaRPr lang="en-US" altLang="zh-TW" sz="1900" dirty="0">
              <a:solidFill>
                <a:srgbClr val="003399"/>
              </a:solidFill>
              <a:latin typeface="Noto Sans Tamil UI"/>
            </a:endParaRPr>
          </a:p>
          <a:p>
            <a:pPr marL="0" lvl="2" indent="0">
              <a:buNone/>
              <a:defRPr/>
            </a:pPr>
            <a:endParaRPr lang="en-US" altLang="zh-TW" sz="1900" dirty="0">
              <a:solidFill>
                <a:srgbClr val="003399"/>
              </a:solidFill>
              <a:latin typeface="Noto Sans Tamil UI"/>
            </a:endParaRPr>
          </a:p>
          <a:p>
            <a:pPr marL="0" lvl="2" indent="0">
              <a:buNone/>
              <a:defRPr/>
            </a:pPr>
            <a:r>
              <a:rPr lang="zh-TW" altLang="en-US" dirty="0">
                <a:solidFill>
                  <a:srgbClr val="003399"/>
                </a:solidFill>
                <a:latin typeface="Noto Sans Tamil UI"/>
              </a:rPr>
              <a:t> </a:t>
            </a:r>
          </a:p>
        </p:txBody>
      </p:sp>
      <p:sp>
        <p:nvSpPr>
          <p:cNvPr id="4" name="Rectangle 2">
            <a:extLst>
              <a:ext uri="{FF2B5EF4-FFF2-40B4-BE49-F238E27FC236}">
                <a16:creationId xmlns:a16="http://schemas.microsoft.com/office/drawing/2014/main" id="{31B83561-59D5-7052-CC83-77B6519D1F7C}"/>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25604" name="文字方塊 1">
            <a:extLst>
              <a:ext uri="{FF2B5EF4-FFF2-40B4-BE49-F238E27FC236}">
                <a16:creationId xmlns:a16="http://schemas.microsoft.com/office/drawing/2014/main" id="{48941A6A-CD57-44DF-A80D-42D29601A70A}"/>
              </a:ext>
            </a:extLst>
          </p:cNvPr>
          <p:cNvSpPr txBox="1">
            <a:spLocks noChangeArrowheads="1"/>
          </p:cNvSpPr>
          <p:nvPr/>
        </p:nvSpPr>
        <p:spPr bwMode="auto">
          <a:xfrm>
            <a:off x="97653" y="28533"/>
            <a:ext cx="116709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ea typeface="新細明體" panose="02020500000000000000" pitchFamily="18" charset="-120"/>
              </a:rPr>
              <a:t> （三）第三階段（</a:t>
            </a:r>
            <a:r>
              <a:rPr lang="en-US" altLang="zh-TW" sz="2000" b="1" dirty="0">
                <a:solidFill>
                  <a:schemeClr val="bg1"/>
                </a:solidFill>
                <a:latin typeface="Tahoma" panose="020B0604030504040204" pitchFamily="34" charset="0"/>
                <a:ea typeface="新細明體" panose="02020500000000000000" pitchFamily="18" charset="-120"/>
              </a:rPr>
              <a:t>2010 </a:t>
            </a:r>
            <a:r>
              <a:rPr lang="zh-TW" altLang="en-US" sz="2000" b="1" dirty="0">
                <a:solidFill>
                  <a:schemeClr val="bg1"/>
                </a:solidFill>
                <a:latin typeface="Tahoma" panose="020B0604030504040204" pitchFamily="34" charset="0"/>
                <a:ea typeface="新細明體" panose="02020500000000000000" pitchFamily="18" charset="-120"/>
              </a:rPr>
              <a:t>年代以後）</a:t>
            </a:r>
            <a:r>
              <a:rPr lang="en-US" altLang="zh-TW" sz="2000" b="1" dirty="0">
                <a:solidFill>
                  <a:schemeClr val="bg1"/>
                </a:solidFill>
                <a:latin typeface="Tahoma" panose="020B0604030504040204" pitchFamily="34" charset="0"/>
                <a:ea typeface="新細明體" panose="02020500000000000000" pitchFamily="18" charset="-120"/>
              </a:rPr>
              <a:t>:ChatGPT </a:t>
            </a:r>
            <a:r>
              <a:rPr lang="zh-TW" altLang="en-US" sz="2000" b="1" dirty="0">
                <a:solidFill>
                  <a:schemeClr val="bg1"/>
                </a:solidFill>
                <a:latin typeface="Tahoma" panose="020B0604030504040204" pitchFamily="34" charset="0"/>
                <a:ea typeface="新細明體" panose="02020500000000000000" pitchFamily="18" charset="-120"/>
              </a:rPr>
              <a:t>挑戰崛起   訓練</a:t>
            </a:r>
            <a:r>
              <a:rPr lang="en-US" altLang="zh-TW" sz="2000" b="1" dirty="0">
                <a:solidFill>
                  <a:schemeClr val="bg1"/>
                </a:solidFill>
                <a:latin typeface="Tahoma" panose="020B0604030504040204" pitchFamily="34" charset="0"/>
                <a:ea typeface="新細明體" panose="02020500000000000000" pitchFamily="18" charset="-120"/>
              </a:rPr>
              <a:t>AI</a:t>
            </a:r>
            <a:r>
              <a:rPr lang="zh-TW" altLang="en-US" sz="2000" b="1" dirty="0">
                <a:solidFill>
                  <a:schemeClr val="bg1"/>
                </a:solidFill>
                <a:latin typeface="Tahoma" panose="020B0604030504040204" pitchFamily="34" charset="0"/>
                <a:ea typeface="新細明體" panose="02020500000000000000" pitchFamily="18" charset="-120"/>
              </a:rPr>
              <a:t>模型所需成本估算</a:t>
            </a:r>
            <a:r>
              <a:rPr lang="en-US" altLang="zh-TW" sz="2000" b="1" dirty="0">
                <a:solidFill>
                  <a:schemeClr val="bg1"/>
                </a:solidFill>
                <a:latin typeface="Tahoma" panose="020B0604030504040204" pitchFamily="34" charset="0"/>
                <a:ea typeface="新細明體" panose="02020500000000000000" pitchFamily="18" charset="-120"/>
              </a:rPr>
              <a:t>, 2017- 2023</a:t>
            </a:r>
            <a:endParaRPr lang="zh-TW" altLang="en-US" sz="2000" b="1" dirty="0">
              <a:solidFill>
                <a:schemeClr val="bg1"/>
              </a:solidFill>
              <a:latin typeface="Tahoma" panose="020B0604030504040204" pitchFamily="34" charset="0"/>
              <a:ea typeface="新細明體" panose="02020500000000000000" pitchFamily="18" charset="-120"/>
            </a:endParaRPr>
          </a:p>
        </p:txBody>
      </p:sp>
      <p:sp>
        <p:nvSpPr>
          <p:cNvPr id="3" name="文字方塊 2">
            <a:extLst>
              <a:ext uri="{FF2B5EF4-FFF2-40B4-BE49-F238E27FC236}">
                <a16:creationId xmlns:a16="http://schemas.microsoft.com/office/drawing/2014/main" id="{A616BED8-398A-7D92-3982-4F49135FF96B}"/>
              </a:ext>
            </a:extLst>
          </p:cNvPr>
          <p:cNvSpPr txBox="1"/>
          <p:nvPr/>
        </p:nvSpPr>
        <p:spPr>
          <a:xfrm>
            <a:off x="423376" y="815289"/>
            <a:ext cx="11311424" cy="369332"/>
          </a:xfrm>
          <a:prstGeom prst="rect">
            <a:avLst/>
          </a:prstGeom>
          <a:noFill/>
        </p:spPr>
        <p:txBody>
          <a:bodyPr wrap="square" rtlCol="0">
            <a:spAutoFit/>
          </a:bodyPr>
          <a:lstStyle/>
          <a:p>
            <a:r>
              <a:rPr lang="zh-TW" altLang="en-US" dirty="0">
                <a:solidFill>
                  <a:srgbClr val="003399"/>
                </a:solidFill>
                <a:latin typeface="Noto Sans Tamil UI"/>
              </a:rPr>
              <a:t> </a:t>
            </a:r>
            <a:endParaRPr lang="zh-TW" altLang="en-US" sz="1600" dirty="0">
              <a:solidFill>
                <a:srgbClr val="003399"/>
              </a:solidFill>
              <a:latin typeface="Noto Sans Tamil UI"/>
            </a:endParaRPr>
          </a:p>
        </p:txBody>
      </p:sp>
      <p:sp>
        <p:nvSpPr>
          <p:cNvPr id="10" name="文字方塊 9">
            <a:extLst>
              <a:ext uri="{FF2B5EF4-FFF2-40B4-BE49-F238E27FC236}">
                <a16:creationId xmlns:a16="http://schemas.microsoft.com/office/drawing/2014/main" id="{91849EE8-E664-DE98-FE84-13AF562007A4}"/>
              </a:ext>
            </a:extLst>
          </p:cNvPr>
          <p:cNvSpPr txBox="1"/>
          <p:nvPr/>
        </p:nvSpPr>
        <p:spPr>
          <a:xfrm>
            <a:off x="389552" y="6450963"/>
            <a:ext cx="11311425" cy="323165"/>
          </a:xfrm>
          <a:prstGeom prst="rect">
            <a:avLst/>
          </a:prstGeom>
          <a:noFill/>
        </p:spPr>
        <p:txBody>
          <a:bodyPr wrap="square" rtlCol="0">
            <a:spAutoFit/>
          </a:bodyPr>
          <a:lstStyle/>
          <a:p>
            <a:r>
              <a:rPr lang="zh-TW" altLang="en-US" sz="1500" b="1" dirty="0"/>
              <a:t> </a:t>
            </a:r>
          </a:p>
        </p:txBody>
      </p:sp>
      <p:pic>
        <p:nvPicPr>
          <p:cNvPr id="5" name="圖片 4">
            <a:extLst>
              <a:ext uri="{FF2B5EF4-FFF2-40B4-BE49-F238E27FC236}">
                <a16:creationId xmlns:a16="http://schemas.microsoft.com/office/drawing/2014/main" id="{E4AAE8A9-A908-6614-018B-027289C782D3}"/>
              </a:ext>
            </a:extLst>
          </p:cNvPr>
          <p:cNvPicPr>
            <a:picLocks noChangeAspect="1"/>
          </p:cNvPicPr>
          <p:nvPr/>
        </p:nvPicPr>
        <p:blipFill>
          <a:blip r:embed="rId3"/>
          <a:srcRect l="23296" t="39764" r="41925" b="12331"/>
          <a:stretch/>
        </p:blipFill>
        <p:spPr>
          <a:xfrm>
            <a:off x="1230595" y="415627"/>
            <a:ext cx="6588806" cy="5105066"/>
          </a:xfrm>
          <a:prstGeom prst="rect">
            <a:avLst/>
          </a:prstGeom>
        </p:spPr>
      </p:pic>
      <p:sp>
        <p:nvSpPr>
          <p:cNvPr id="6" name="文字方塊 5">
            <a:extLst>
              <a:ext uri="{FF2B5EF4-FFF2-40B4-BE49-F238E27FC236}">
                <a16:creationId xmlns:a16="http://schemas.microsoft.com/office/drawing/2014/main" id="{772D1F85-F323-25CE-AFA3-E9659D6C55CF}"/>
              </a:ext>
            </a:extLst>
          </p:cNvPr>
          <p:cNvSpPr txBox="1"/>
          <p:nvPr/>
        </p:nvSpPr>
        <p:spPr>
          <a:xfrm>
            <a:off x="389553" y="5443234"/>
            <a:ext cx="11525640" cy="1323439"/>
          </a:xfrm>
          <a:prstGeom prst="rect">
            <a:avLst/>
          </a:prstGeom>
          <a:noFill/>
        </p:spPr>
        <p:txBody>
          <a:bodyPr wrap="square" rtlCol="0">
            <a:spAutoFit/>
          </a:bodyPr>
          <a:lstStyle/>
          <a:p>
            <a:r>
              <a:rPr lang="zh-TW" altLang="en-US" sz="1600" b="0" i="0" dirty="0">
                <a:solidFill>
                  <a:srgbClr val="0F1112"/>
                </a:solidFill>
                <a:effectLst/>
                <a:latin typeface="--cs-site-font-regular"/>
              </a:rPr>
              <a:t>        據了解，</a:t>
            </a:r>
            <a:r>
              <a:rPr lang="zh-TW" altLang="en-US" sz="1600" b="1" i="0" dirty="0">
                <a:solidFill>
                  <a:srgbClr val="0F1112"/>
                </a:solidFill>
                <a:effectLst/>
                <a:latin typeface="--cs-site-font-regular"/>
              </a:rPr>
              <a:t>雖然</a:t>
            </a:r>
            <a:r>
              <a:rPr lang="zh-TW" altLang="en-US" sz="1600" b="1" i="0" dirty="0">
                <a:solidFill>
                  <a:srgbClr val="0F1112"/>
                </a:solidFill>
                <a:effectLst/>
                <a:highlight>
                  <a:srgbClr val="FFFF00"/>
                </a:highlight>
                <a:latin typeface="--cs-site-font-regular"/>
              </a:rPr>
              <a:t>訓練</a:t>
            </a:r>
            <a:r>
              <a:rPr lang="en-US" altLang="zh-TW" sz="1600" b="1" i="0" dirty="0">
                <a:solidFill>
                  <a:srgbClr val="0F1112"/>
                </a:solidFill>
                <a:effectLst/>
                <a:highlight>
                  <a:srgbClr val="FFFF00"/>
                </a:highlight>
                <a:latin typeface="--cs-site-font-regular"/>
              </a:rPr>
              <a:t>/</a:t>
            </a:r>
            <a:r>
              <a:rPr lang="zh-TW" altLang="en-US" sz="1600" b="1" i="0" dirty="0">
                <a:solidFill>
                  <a:srgbClr val="0F1112"/>
                </a:solidFill>
                <a:effectLst/>
                <a:highlight>
                  <a:srgbClr val="FFFF00"/>
                </a:highlight>
                <a:latin typeface="--cs-site-font-regular"/>
              </a:rPr>
              <a:t>推理成本相比於</a:t>
            </a:r>
            <a:r>
              <a:rPr lang="en-US" altLang="zh-TW" sz="1600" b="1" i="0" dirty="0">
                <a:solidFill>
                  <a:srgbClr val="0F1112"/>
                </a:solidFill>
                <a:effectLst/>
                <a:highlight>
                  <a:srgbClr val="FFFF00"/>
                </a:highlight>
                <a:latin typeface="--cs-site-font-regular"/>
              </a:rPr>
              <a:t>GPT</a:t>
            </a:r>
            <a:r>
              <a:rPr lang="zh-TW" altLang="en-US" sz="1600" b="1" i="0" dirty="0">
                <a:solidFill>
                  <a:srgbClr val="0F1112"/>
                </a:solidFill>
                <a:effectLst/>
                <a:highlight>
                  <a:srgbClr val="FFFF00"/>
                </a:highlight>
                <a:latin typeface="--cs-site-font-regular"/>
              </a:rPr>
              <a:t>家族以及</a:t>
            </a:r>
            <a:r>
              <a:rPr lang="en-US" altLang="zh-TW" sz="1600" b="1" i="0" dirty="0" err="1">
                <a:solidFill>
                  <a:srgbClr val="0F1112"/>
                </a:solidFill>
                <a:effectLst/>
                <a:highlight>
                  <a:srgbClr val="FFFF00"/>
                </a:highlight>
                <a:latin typeface="--cs-site-font-regular"/>
              </a:rPr>
              <a:t>LIama</a:t>
            </a:r>
            <a:r>
              <a:rPr lang="zh-TW" altLang="en-US" sz="1600" b="1" i="0" dirty="0">
                <a:solidFill>
                  <a:srgbClr val="0F1112"/>
                </a:solidFill>
                <a:effectLst/>
                <a:highlight>
                  <a:srgbClr val="FFFF00"/>
                </a:highlight>
                <a:latin typeface="--cs-site-font-regular"/>
              </a:rPr>
              <a:t>開源大模型驟降，但是</a:t>
            </a:r>
            <a:r>
              <a:rPr lang="en-US" altLang="zh-TW" sz="1600" b="1" i="0" dirty="0" err="1">
                <a:solidFill>
                  <a:srgbClr val="0F1112"/>
                </a:solidFill>
                <a:effectLst/>
                <a:highlight>
                  <a:srgbClr val="FFFF00"/>
                </a:highlight>
                <a:latin typeface="--cs-site-font-regular"/>
              </a:rPr>
              <a:t>DeepSeek</a:t>
            </a:r>
            <a:r>
              <a:rPr lang="zh-TW" altLang="en-US" sz="1600" b="1" i="0" dirty="0">
                <a:solidFill>
                  <a:srgbClr val="0F1112"/>
                </a:solidFill>
                <a:effectLst/>
                <a:highlight>
                  <a:srgbClr val="FFFF00"/>
                </a:highlight>
                <a:latin typeface="--cs-site-font-regular"/>
              </a:rPr>
              <a:t>大模型的多個性能指標卻位於行業頂尖水平</a:t>
            </a:r>
            <a:r>
              <a:rPr lang="zh-TW" altLang="en-US" sz="1600" b="1" i="0" dirty="0">
                <a:solidFill>
                  <a:srgbClr val="0F1112"/>
                </a:solidFill>
                <a:effectLst/>
                <a:latin typeface="--cs-site-font-regular"/>
              </a:rPr>
              <a:t>。性能評估結果顯示，通過</a:t>
            </a:r>
            <a:r>
              <a:rPr lang="zh-TW" altLang="en-US" sz="1600" b="1" i="0" dirty="0">
                <a:solidFill>
                  <a:srgbClr val="0F1112"/>
                </a:solidFill>
                <a:effectLst/>
                <a:highlight>
                  <a:srgbClr val="FFFF00"/>
                </a:highlight>
                <a:latin typeface="--cs-site-font-regular"/>
              </a:rPr>
              <a:t>純強化學習方法訓練</a:t>
            </a:r>
            <a:r>
              <a:rPr lang="zh-TW" altLang="en-US" sz="1600" b="1" i="0" dirty="0">
                <a:solidFill>
                  <a:srgbClr val="0F1112"/>
                </a:solidFill>
                <a:effectLst/>
                <a:latin typeface="--cs-site-font-regular"/>
              </a:rPr>
              <a:t>得到的 </a:t>
            </a:r>
            <a:r>
              <a:rPr lang="en-US" altLang="zh-TW" sz="1600" b="1" i="0" dirty="0">
                <a:solidFill>
                  <a:srgbClr val="0F1112"/>
                </a:solidFill>
                <a:effectLst/>
                <a:latin typeface="--cs-site-font-regular"/>
              </a:rPr>
              <a:t>DeepSeek-R1-Zero</a:t>
            </a:r>
            <a:r>
              <a:rPr lang="zh-TW" altLang="en-US" sz="1600" b="1" i="0" dirty="0">
                <a:solidFill>
                  <a:srgbClr val="0F1112"/>
                </a:solidFill>
                <a:effectLst/>
                <a:latin typeface="--cs-site-font-regular"/>
              </a:rPr>
              <a:t>以及在此基礎上改進的 </a:t>
            </a:r>
            <a:r>
              <a:rPr lang="en-US" altLang="zh-TW" sz="1600" b="1" i="0" dirty="0">
                <a:solidFill>
                  <a:srgbClr val="0F1112"/>
                </a:solidFill>
                <a:effectLst/>
                <a:latin typeface="--cs-site-font-regular"/>
              </a:rPr>
              <a:t>DeepSeek-R1</a:t>
            </a:r>
            <a:r>
              <a:rPr lang="zh-TW" altLang="en-US" sz="1600" b="1" i="0" dirty="0">
                <a:solidFill>
                  <a:srgbClr val="0F1112"/>
                </a:solidFill>
                <a:effectLst/>
                <a:latin typeface="--cs-site-font-regular"/>
              </a:rPr>
              <a:t>，在 </a:t>
            </a:r>
            <a:r>
              <a:rPr lang="en-US" altLang="zh-TW" sz="1600" b="1" i="0" dirty="0">
                <a:solidFill>
                  <a:srgbClr val="0F1112"/>
                </a:solidFill>
                <a:effectLst/>
                <a:latin typeface="--cs-site-font-regular"/>
              </a:rPr>
              <a:t>2024 </a:t>
            </a:r>
            <a:r>
              <a:rPr lang="zh-TW" altLang="en-US" sz="1600" b="1" i="0" dirty="0">
                <a:solidFill>
                  <a:srgbClr val="0F1112"/>
                </a:solidFill>
                <a:effectLst/>
                <a:latin typeface="--cs-site-font-regular"/>
              </a:rPr>
              <a:t>年</a:t>
            </a:r>
            <a:r>
              <a:rPr lang="en-US" altLang="zh-TW" sz="1600" b="1" i="0" dirty="0">
                <a:solidFill>
                  <a:srgbClr val="0F1112"/>
                </a:solidFill>
                <a:effectLst/>
                <a:latin typeface="--cs-site-font-regular"/>
              </a:rPr>
              <a:t>AIME(</a:t>
            </a:r>
            <a:r>
              <a:rPr lang="zh-TW" altLang="en-US" sz="1600" b="1" i="0" dirty="0">
                <a:solidFill>
                  <a:srgbClr val="0F1112"/>
                </a:solidFill>
                <a:effectLst/>
                <a:latin typeface="--cs-site-font-regular"/>
              </a:rPr>
              <a:t>美國數學邀請賽</a:t>
            </a:r>
            <a:r>
              <a:rPr lang="en-US" altLang="zh-TW" sz="1600" b="1" i="0" dirty="0">
                <a:solidFill>
                  <a:srgbClr val="0F1112"/>
                </a:solidFill>
                <a:effectLst/>
                <a:latin typeface="--cs-site-font-regular"/>
              </a:rPr>
              <a:t>)</a:t>
            </a:r>
            <a:r>
              <a:rPr lang="zh-TW" altLang="en-US" sz="1600" b="1" i="0" dirty="0">
                <a:solidFill>
                  <a:srgbClr val="0F1112"/>
                </a:solidFill>
                <a:effectLst/>
                <a:latin typeface="--cs-site-font-regular"/>
              </a:rPr>
              <a:t>測試中分別取得了 </a:t>
            </a:r>
            <a:r>
              <a:rPr lang="en-US" altLang="zh-TW" sz="1600" b="1" i="0" dirty="0">
                <a:solidFill>
                  <a:srgbClr val="0F1112"/>
                </a:solidFill>
                <a:effectLst/>
                <a:latin typeface="--cs-site-font-regular"/>
              </a:rPr>
              <a:t>71.0% </a:t>
            </a:r>
            <a:r>
              <a:rPr lang="zh-TW" altLang="en-US" sz="1600" b="1" i="0" dirty="0">
                <a:solidFill>
                  <a:srgbClr val="0F1112"/>
                </a:solidFill>
                <a:effectLst/>
                <a:latin typeface="--cs-site-font-regular"/>
              </a:rPr>
              <a:t>和 </a:t>
            </a:r>
            <a:r>
              <a:rPr lang="en-US" altLang="zh-TW" sz="1600" b="1" i="0" dirty="0">
                <a:solidFill>
                  <a:srgbClr val="0F1112"/>
                </a:solidFill>
                <a:effectLst/>
                <a:latin typeface="--cs-site-font-regular"/>
              </a:rPr>
              <a:t>79.8% </a:t>
            </a:r>
            <a:r>
              <a:rPr lang="zh-TW" altLang="en-US" sz="1600" b="1" i="0" dirty="0">
                <a:solidFill>
                  <a:srgbClr val="0F1112"/>
                </a:solidFill>
                <a:effectLst/>
                <a:latin typeface="--cs-site-font-regular"/>
              </a:rPr>
              <a:t>的成績</a:t>
            </a:r>
            <a:r>
              <a:rPr lang="en-US" altLang="zh-TW" sz="1600" b="1" i="0" dirty="0">
                <a:solidFill>
                  <a:srgbClr val="0F1112"/>
                </a:solidFill>
                <a:effectLst/>
                <a:latin typeface="--cs-site-font-regular"/>
              </a:rPr>
              <a:t>,</a:t>
            </a:r>
            <a:r>
              <a:rPr lang="zh-TW" altLang="en-US" sz="1600" b="1" i="0" dirty="0">
                <a:solidFill>
                  <a:srgbClr val="0F1112"/>
                </a:solidFill>
                <a:effectLst/>
                <a:latin typeface="--cs-site-font-regular"/>
              </a:rPr>
              <a:t>與 </a:t>
            </a:r>
            <a:r>
              <a:rPr lang="en-US" altLang="zh-TW" sz="1600" b="1" i="0" dirty="0">
                <a:solidFill>
                  <a:srgbClr val="0F1112"/>
                </a:solidFill>
                <a:effectLst/>
                <a:highlight>
                  <a:srgbClr val="FFFF00"/>
                </a:highlight>
                <a:latin typeface="--cs-site-font-regular"/>
              </a:rPr>
              <a:t>OpenAI o1 </a:t>
            </a:r>
            <a:r>
              <a:rPr lang="zh-TW" altLang="en-US" sz="1600" b="1" i="0" dirty="0">
                <a:solidFill>
                  <a:srgbClr val="0F1112"/>
                </a:solidFill>
                <a:effectLst/>
                <a:highlight>
                  <a:srgbClr val="FFFF00"/>
                </a:highlight>
                <a:latin typeface="--cs-site-font-regular"/>
              </a:rPr>
              <a:t>的</a:t>
            </a:r>
            <a:r>
              <a:rPr lang="en-US" altLang="zh-TW" sz="1600" b="1" i="0" dirty="0">
                <a:solidFill>
                  <a:srgbClr val="0F1112"/>
                </a:solidFill>
                <a:effectLst/>
                <a:highlight>
                  <a:srgbClr val="FFFF00"/>
                </a:highlight>
                <a:latin typeface="--cs-site-font-regular"/>
              </a:rPr>
              <a:t>79.2%</a:t>
            </a:r>
            <a:r>
              <a:rPr lang="zh-TW" altLang="en-US" sz="1600" b="1" i="0" dirty="0">
                <a:solidFill>
                  <a:srgbClr val="0F1112"/>
                </a:solidFill>
                <a:effectLst/>
                <a:latin typeface="--cs-site-font-regular"/>
              </a:rPr>
              <a:t>水平可謂並駕齊驅。</a:t>
            </a:r>
            <a:r>
              <a:rPr lang="en-US" altLang="zh-TW" sz="1600" b="0" i="0" dirty="0">
                <a:solidFill>
                  <a:srgbClr val="0F1112"/>
                </a:solidFill>
                <a:effectLst/>
                <a:latin typeface="--cs-site-font-regular"/>
              </a:rPr>
              <a:t>DeepSeek-R1</a:t>
            </a:r>
            <a:r>
              <a:rPr lang="zh-TW" altLang="en-US" sz="1600" b="0" i="0" dirty="0">
                <a:solidFill>
                  <a:srgbClr val="0F1112"/>
                </a:solidFill>
                <a:effectLst/>
                <a:latin typeface="--cs-site-font-regular"/>
              </a:rPr>
              <a:t>在算法類代碼場景</a:t>
            </a:r>
            <a:r>
              <a:rPr lang="en-US" altLang="zh-TW" sz="1600" b="0" i="0" dirty="0">
                <a:solidFill>
                  <a:srgbClr val="0F1112"/>
                </a:solidFill>
                <a:effectLst/>
                <a:latin typeface="--cs-site-font-regular"/>
              </a:rPr>
              <a:t>(</a:t>
            </a:r>
            <a:r>
              <a:rPr lang="en-US" altLang="zh-TW" sz="1600" b="0" i="0" dirty="0" err="1">
                <a:solidFill>
                  <a:srgbClr val="0F1112"/>
                </a:solidFill>
                <a:effectLst/>
                <a:latin typeface="--cs-site-font-regular"/>
              </a:rPr>
              <a:t>Codeforces</a:t>
            </a:r>
            <a:r>
              <a:rPr lang="en-US" altLang="zh-TW" sz="1600" b="0" i="0" dirty="0">
                <a:solidFill>
                  <a:srgbClr val="0F1112"/>
                </a:solidFill>
                <a:effectLst/>
                <a:latin typeface="--cs-site-font-regular"/>
              </a:rPr>
              <a:t>)</a:t>
            </a:r>
            <a:r>
              <a:rPr lang="zh-TW" altLang="en-US" sz="1600" b="0" i="0" dirty="0">
                <a:solidFill>
                  <a:srgbClr val="0F1112"/>
                </a:solidFill>
                <a:effectLst/>
                <a:latin typeface="--cs-site-font-regular"/>
              </a:rPr>
              <a:t>以及</a:t>
            </a:r>
            <a:r>
              <a:rPr lang="en-US" altLang="zh-TW" sz="1600" b="0" i="0" dirty="0">
                <a:solidFill>
                  <a:srgbClr val="0F1112"/>
                </a:solidFill>
                <a:effectLst/>
                <a:latin typeface="--cs-site-font-regular"/>
              </a:rPr>
              <a:t>GPQA</a:t>
            </a:r>
            <a:r>
              <a:rPr lang="zh-TW" altLang="en-US" sz="1600" b="0" i="0" dirty="0">
                <a:solidFill>
                  <a:srgbClr val="0F1112"/>
                </a:solidFill>
                <a:effectLst/>
                <a:latin typeface="--cs-site-font-regular"/>
              </a:rPr>
              <a:t>、</a:t>
            </a:r>
            <a:r>
              <a:rPr lang="en-US" altLang="zh-TW" sz="1600" b="0" i="0" dirty="0">
                <a:solidFill>
                  <a:srgbClr val="0F1112"/>
                </a:solidFill>
                <a:effectLst/>
                <a:latin typeface="--cs-site-font-regular"/>
              </a:rPr>
              <a:t>MMLU</a:t>
            </a:r>
            <a:r>
              <a:rPr lang="zh-TW" altLang="en-US" sz="1600" b="0" i="0" dirty="0">
                <a:solidFill>
                  <a:srgbClr val="0F1112"/>
                </a:solidFill>
                <a:effectLst/>
                <a:latin typeface="--cs-site-font-regular"/>
              </a:rPr>
              <a:t>中的最終得分略低於</a:t>
            </a:r>
            <a:r>
              <a:rPr lang="en-US" altLang="zh-TW" sz="1600" b="0" i="0" dirty="0">
                <a:solidFill>
                  <a:srgbClr val="0F1112"/>
                </a:solidFill>
                <a:effectLst/>
                <a:latin typeface="--cs-site-font-regular"/>
              </a:rPr>
              <a:t>OpenAI o1</a:t>
            </a:r>
            <a:r>
              <a:rPr lang="zh-TW" altLang="en-US" sz="1600" b="0" i="0" dirty="0">
                <a:solidFill>
                  <a:srgbClr val="0F1112"/>
                </a:solidFill>
                <a:effectLst/>
                <a:latin typeface="--cs-site-font-regular"/>
              </a:rPr>
              <a:t>，但是在評估</a:t>
            </a:r>
            <a:r>
              <a:rPr lang="en-US" altLang="zh-TW" sz="1600" b="0" i="0" dirty="0">
                <a:solidFill>
                  <a:srgbClr val="0F1112"/>
                </a:solidFill>
                <a:effectLst/>
                <a:latin typeface="--cs-site-font-regular"/>
              </a:rPr>
              <a:t>AI</a:t>
            </a:r>
            <a:r>
              <a:rPr lang="zh-TW" altLang="en-US" sz="1600" b="0" i="0" dirty="0">
                <a:solidFill>
                  <a:srgbClr val="0F1112"/>
                </a:solidFill>
                <a:effectLst/>
                <a:latin typeface="--cs-site-font-regular"/>
              </a:rPr>
              <a:t>大模型在解決實際軟體工程問題能力的</a:t>
            </a:r>
            <a:r>
              <a:rPr lang="en-US" altLang="zh-TW" sz="1600" b="0" i="0" dirty="0">
                <a:solidFill>
                  <a:srgbClr val="0F1112"/>
                </a:solidFill>
                <a:effectLst/>
                <a:latin typeface="--cs-site-font-regular"/>
              </a:rPr>
              <a:t>SWE-Bench Verified</a:t>
            </a:r>
            <a:r>
              <a:rPr lang="zh-TW" altLang="en-US" sz="1600" b="0" i="0" dirty="0">
                <a:solidFill>
                  <a:srgbClr val="0F1112"/>
                </a:solidFill>
                <a:effectLst/>
                <a:latin typeface="--cs-site-font-regular"/>
              </a:rPr>
              <a:t>方面，意外強於</a:t>
            </a:r>
            <a:r>
              <a:rPr lang="en-US" altLang="zh-TW" sz="1600" b="0" i="0" dirty="0">
                <a:solidFill>
                  <a:srgbClr val="0F1112"/>
                </a:solidFill>
                <a:effectLst/>
                <a:latin typeface="--cs-site-font-regular"/>
              </a:rPr>
              <a:t>o1</a:t>
            </a:r>
            <a:r>
              <a:rPr lang="zh-TW" altLang="en-US" sz="1600" b="0" i="0" dirty="0">
                <a:solidFill>
                  <a:srgbClr val="0F1112"/>
                </a:solidFill>
                <a:effectLst/>
                <a:latin typeface="--cs-site-font-regular"/>
              </a:rPr>
              <a:t>。</a:t>
            </a:r>
            <a:endParaRPr lang="zh-TW" altLang="en-US" sz="1600" dirty="0"/>
          </a:p>
        </p:txBody>
      </p:sp>
    </p:spTree>
    <p:extLst>
      <p:ext uri="{BB962C8B-B14F-4D97-AF65-F5344CB8AC3E}">
        <p14:creationId xmlns:p14="http://schemas.microsoft.com/office/powerpoint/2010/main" val="2236171744"/>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B7FE0B-0EC7-7657-7A89-2EDBEBE9DCFD}"/>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0B602474-328E-F0A5-A503-A4EC8C0BE863}"/>
              </a:ext>
            </a:extLst>
          </p:cNvPr>
          <p:cNvSpPr>
            <a:spLocks noGrp="1" noChangeArrowheads="1"/>
          </p:cNvSpPr>
          <p:nvPr>
            <p:ph type="body" idx="1"/>
          </p:nvPr>
        </p:nvSpPr>
        <p:spPr>
          <a:xfrm>
            <a:off x="457200" y="702128"/>
            <a:ext cx="11457992" cy="6049735"/>
          </a:xfrm>
        </p:spPr>
        <p:txBody>
          <a:bodyPr>
            <a:normAutofit/>
          </a:bodyPr>
          <a:lstStyle/>
          <a:p>
            <a:pPr marL="0" lvl="2" indent="0">
              <a:buNone/>
              <a:defRPr/>
            </a:pPr>
            <a:endParaRPr lang="en-US" altLang="zh-TW" sz="1900" dirty="0">
              <a:solidFill>
                <a:srgbClr val="003399"/>
              </a:solidFill>
              <a:latin typeface="Noto Sans Tamil UI"/>
            </a:endParaRPr>
          </a:p>
          <a:p>
            <a:pPr marL="0" lvl="2" indent="0">
              <a:buNone/>
              <a:defRPr/>
            </a:pPr>
            <a:endParaRPr lang="en-US" altLang="zh-TW" sz="1900" dirty="0">
              <a:solidFill>
                <a:srgbClr val="003399"/>
              </a:solidFill>
              <a:latin typeface="Noto Sans Tamil UI"/>
            </a:endParaRPr>
          </a:p>
          <a:p>
            <a:pPr marL="0" lvl="2" indent="0">
              <a:buNone/>
              <a:defRPr/>
            </a:pPr>
            <a:endParaRPr lang="en-US" altLang="zh-TW" sz="1900" dirty="0">
              <a:solidFill>
                <a:srgbClr val="003399"/>
              </a:solidFill>
              <a:latin typeface="Noto Sans Tamil UI"/>
            </a:endParaRPr>
          </a:p>
          <a:p>
            <a:pPr marL="0" lvl="2" indent="0">
              <a:buNone/>
              <a:defRPr/>
            </a:pPr>
            <a:r>
              <a:rPr lang="zh-TW" altLang="en-US" dirty="0">
                <a:solidFill>
                  <a:srgbClr val="003399"/>
                </a:solidFill>
                <a:latin typeface="Noto Sans Tamil UI"/>
              </a:rPr>
              <a:t> </a:t>
            </a:r>
          </a:p>
        </p:txBody>
      </p:sp>
      <p:sp>
        <p:nvSpPr>
          <p:cNvPr id="4" name="Rectangle 2">
            <a:extLst>
              <a:ext uri="{FF2B5EF4-FFF2-40B4-BE49-F238E27FC236}">
                <a16:creationId xmlns:a16="http://schemas.microsoft.com/office/drawing/2014/main" id="{5B149CC5-0CED-C2F1-3541-6D36051ED909}"/>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25604" name="文字方塊 1">
            <a:extLst>
              <a:ext uri="{FF2B5EF4-FFF2-40B4-BE49-F238E27FC236}">
                <a16:creationId xmlns:a16="http://schemas.microsoft.com/office/drawing/2014/main" id="{B5BFD6AA-0BDB-1EE8-23A3-54A86BB8A3DC}"/>
              </a:ext>
            </a:extLst>
          </p:cNvPr>
          <p:cNvSpPr txBox="1">
            <a:spLocks noChangeArrowheads="1"/>
          </p:cNvSpPr>
          <p:nvPr/>
        </p:nvSpPr>
        <p:spPr bwMode="auto">
          <a:xfrm>
            <a:off x="97653" y="28533"/>
            <a:ext cx="116709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ea typeface="新細明體" panose="02020500000000000000" pitchFamily="18" charset="-120"/>
              </a:rPr>
              <a:t> （三）第三階段（</a:t>
            </a:r>
            <a:r>
              <a:rPr lang="en-US" altLang="zh-TW" sz="2000" b="1" dirty="0">
                <a:solidFill>
                  <a:schemeClr val="bg1"/>
                </a:solidFill>
                <a:latin typeface="Tahoma" panose="020B0604030504040204" pitchFamily="34" charset="0"/>
                <a:ea typeface="新細明體" panose="02020500000000000000" pitchFamily="18" charset="-120"/>
              </a:rPr>
              <a:t>2010 </a:t>
            </a:r>
            <a:r>
              <a:rPr lang="zh-TW" altLang="en-US" sz="2000" b="1" dirty="0">
                <a:solidFill>
                  <a:schemeClr val="bg1"/>
                </a:solidFill>
                <a:latin typeface="Tahoma" panose="020B0604030504040204" pitchFamily="34" charset="0"/>
                <a:ea typeface="新細明體" panose="02020500000000000000" pitchFamily="18" charset="-120"/>
              </a:rPr>
              <a:t>年代以後）</a:t>
            </a:r>
            <a:r>
              <a:rPr lang="en-US" altLang="zh-TW" sz="2000" b="1" dirty="0">
                <a:solidFill>
                  <a:schemeClr val="bg1"/>
                </a:solidFill>
                <a:latin typeface="Tahoma" panose="020B0604030504040204" pitchFamily="34" charset="0"/>
                <a:ea typeface="新細明體" panose="02020500000000000000" pitchFamily="18" charset="-120"/>
              </a:rPr>
              <a:t>:ChatGPT </a:t>
            </a:r>
            <a:r>
              <a:rPr lang="zh-TW" altLang="en-US" sz="2000" b="1" dirty="0">
                <a:solidFill>
                  <a:schemeClr val="bg1"/>
                </a:solidFill>
                <a:latin typeface="Tahoma" panose="020B0604030504040204" pitchFamily="34" charset="0"/>
                <a:ea typeface="新細明體" panose="02020500000000000000" pitchFamily="18" charset="-120"/>
              </a:rPr>
              <a:t>挑戰崛起   訓練</a:t>
            </a:r>
            <a:r>
              <a:rPr lang="en-US" altLang="zh-TW" sz="2000" b="1" dirty="0">
                <a:solidFill>
                  <a:schemeClr val="bg1"/>
                </a:solidFill>
                <a:latin typeface="Tahoma" panose="020B0604030504040204" pitchFamily="34" charset="0"/>
                <a:ea typeface="新細明體" panose="02020500000000000000" pitchFamily="18" charset="-120"/>
              </a:rPr>
              <a:t>AI</a:t>
            </a:r>
            <a:r>
              <a:rPr lang="zh-TW" altLang="en-US" sz="2000" b="1" dirty="0">
                <a:solidFill>
                  <a:schemeClr val="bg1"/>
                </a:solidFill>
                <a:latin typeface="Tahoma" panose="020B0604030504040204" pitchFamily="34" charset="0"/>
                <a:ea typeface="新細明體" panose="02020500000000000000" pitchFamily="18" charset="-120"/>
              </a:rPr>
              <a:t>模型所需成本估算</a:t>
            </a:r>
            <a:r>
              <a:rPr lang="en-US" altLang="zh-TW" sz="2000" b="1" dirty="0">
                <a:solidFill>
                  <a:schemeClr val="bg1"/>
                </a:solidFill>
                <a:latin typeface="Tahoma" panose="020B0604030504040204" pitchFamily="34" charset="0"/>
                <a:ea typeface="新細明體" panose="02020500000000000000" pitchFamily="18" charset="-120"/>
              </a:rPr>
              <a:t>, 2017- 2023</a:t>
            </a:r>
            <a:endParaRPr lang="zh-TW" altLang="en-US" sz="2000" b="1" dirty="0">
              <a:solidFill>
                <a:schemeClr val="bg1"/>
              </a:solidFill>
              <a:latin typeface="Tahoma" panose="020B0604030504040204" pitchFamily="34" charset="0"/>
              <a:ea typeface="新細明體" panose="02020500000000000000" pitchFamily="18" charset="-120"/>
            </a:endParaRPr>
          </a:p>
        </p:txBody>
      </p:sp>
      <p:sp>
        <p:nvSpPr>
          <p:cNvPr id="3" name="文字方塊 2">
            <a:extLst>
              <a:ext uri="{FF2B5EF4-FFF2-40B4-BE49-F238E27FC236}">
                <a16:creationId xmlns:a16="http://schemas.microsoft.com/office/drawing/2014/main" id="{25DD501A-BF9E-92F7-B8C8-13ADE4EA6486}"/>
              </a:ext>
            </a:extLst>
          </p:cNvPr>
          <p:cNvSpPr txBox="1"/>
          <p:nvPr/>
        </p:nvSpPr>
        <p:spPr>
          <a:xfrm>
            <a:off x="423376" y="815289"/>
            <a:ext cx="11311424" cy="369332"/>
          </a:xfrm>
          <a:prstGeom prst="rect">
            <a:avLst/>
          </a:prstGeom>
          <a:noFill/>
        </p:spPr>
        <p:txBody>
          <a:bodyPr wrap="square" rtlCol="0">
            <a:spAutoFit/>
          </a:bodyPr>
          <a:lstStyle/>
          <a:p>
            <a:r>
              <a:rPr lang="zh-TW" altLang="en-US" dirty="0">
                <a:solidFill>
                  <a:srgbClr val="003399"/>
                </a:solidFill>
                <a:latin typeface="Noto Sans Tamil UI"/>
              </a:rPr>
              <a:t> </a:t>
            </a:r>
            <a:endParaRPr lang="zh-TW" altLang="en-US" sz="1600" dirty="0">
              <a:solidFill>
                <a:srgbClr val="003399"/>
              </a:solidFill>
              <a:latin typeface="Noto Sans Tamil UI"/>
            </a:endParaRPr>
          </a:p>
        </p:txBody>
      </p:sp>
      <p:sp>
        <p:nvSpPr>
          <p:cNvPr id="10" name="文字方塊 9">
            <a:extLst>
              <a:ext uri="{FF2B5EF4-FFF2-40B4-BE49-F238E27FC236}">
                <a16:creationId xmlns:a16="http://schemas.microsoft.com/office/drawing/2014/main" id="{D0E49EA7-2F98-979A-627D-03EB1E363E5D}"/>
              </a:ext>
            </a:extLst>
          </p:cNvPr>
          <p:cNvSpPr txBox="1"/>
          <p:nvPr/>
        </p:nvSpPr>
        <p:spPr>
          <a:xfrm>
            <a:off x="389552" y="6450963"/>
            <a:ext cx="11311425" cy="323165"/>
          </a:xfrm>
          <a:prstGeom prst="rect">
            <a:avLst/>
          </a:prstGeom>
          <a:noFill/>
        </p:spPr>
        <p:txBody>
          <a:bodyPr wrap="square" rtlCol="0">
            <a:spAutoFit/>
          </a:bodyPr>
          <a:lstStyle/>
          <a:p>
            <a:r>
              <a:rPr lang="zh-TW" altLang="en-US" sz="1500" b="1" dirty="0"/>
              <a:t> </a:t>
            </a:r>
          </a:p>
        </p:txBody>
      </p:sp>
      <p:pic>
        <p:nvPicPr>
          <p:cNvPr id="6" name="圖片 5">
            <a:extLst>
              <a:ext uri="{FF2B5EF4-FFF2-40B4-BE49-F238E27FC236}">
                <a16:creationId xmlns:a16="http://schemas.microsoft.com/office/drawing/2014/main" id="{77262200-2F49-7326-3BFA-A3D58F48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09" y="539323"/>
            <a:ext cx="4925136" cy="5723454"/>
          </a:xfrm>
          <a:prstGeom prst="rect">
            <a:avLst/>
          </a:prstGeom>
        </p:spPr>
      </p:pic>
      <p:sp>
        <p:nvSpPr>
          <p:cNvPr id="5" name="文字方塊 4">
            <a:extLst>
              <a:ext uri="{FF2B5EF4-FFF2-40B4-BE49-F238E27FC236}">
                <a16:creationId xmlns:a16="http://schemas.microsoft.com/office/drawing/2014/main" id="{ACC8F214-16DA-BA5C-254F-C1EC167664EF}"/>
              </a:ext>
            </a:extLst>
          </p:cNvPr>
          <p:cNvSpPr txBox="1"/>
          <p:nvPr/>
        </p:nvSpPr>
        <p:spPr>
          <a:xfrm>
            <a:off x="5762445" y="1460587"/>
            <a:ext cx="5771072" cy="3323987"/>
          </a:xfrm>
          <a:prstGeom prst="rect">
            <a:avLst/>
          </a:prstGeom>
          <a:noFill/>
        </p:spPr>
        <p:txBody>
          <a:bodyPr wrap="square" rtlCol="0">
            <a:spAutoFit/>
          </a:bodyPr>
          <a:lstStyle/>
          <a:p>
            <a:r>
              <a:rPr lang="zh-TW" altLang="zh-TW" sz="1600" dirty="0">
                <a:solidFill>
                  <a:srgbClr val="0070C0"/>
                </a:solidFill>
              </a:rPr>
              <a:t>以下是這個爭議的詳細說明：</a:t>
            </a:r>
          </a:p>
          <a:p>
            <a:r>
              <a:rPr lang="en-US" altLang="zh-TW" sz="1600" dirty="0">
                <a:solidFill>
                  <a:srgbClr val="0070C0"/>
                </a:solidFill>
              </a:rPr>
              <a:t> 1. </a:t>
            </a:r>
            <a:r>
              <a:rPr lang="zh-TW" altLang="zh-TW" sz="1600" dirty="0">
                <a:solidFill>
                  <a:srgbClr val="0070C0"/>
                </a:solidFill>
              </a:rPr>
              <a:t>爭議的核心：</a:t>
            </a:r>
            <a:r>
              <a:rPr lang="zh-TW" altLang="zh-TW" sz="1600" dirty="0">
                <a:solidFill>
                  <a:srgbClr val="0070C0"/>
                </a:solidFill>
                <a:highlight>
                  <a:srgbClr val="FFFF00"/>
                </a:highlight>
              </a:rPr>
              <a:t>模型蒸餾</a:t>
            </a:r>
            <a:r>
              <a:rPr lang="en-US" altLang="zh-TW" sz="1600" dirty="0">
                <a:solidFill>
                  <a:srgbClr val="0070C0"/>
                </a:solidFill>
                <a:highlight>
                  <a:srgbClr val="FFFF00"/>
                </a:highlight>
              </a:rPr>
              <a:t> (Model Distillation)</a:t>
            </a:r>
            <a:endParaRPr lang="zh-TW" altLang="zh-TW" sz="1600" dirty="0">
              <a:solidFill>
                <a:srgbClr val="0070C0"/>
              </a:solidFill>
              <a:highlight>
                <a:srgbClr val="FFFF00"/>
              </a:highlight>
            </a:endParaRPr>
          </a:p>
          <a:p>
            <a:r>
              <a:rPr lang="en-US" altLang="zh-TW" sz="1600" dirty="0">
                <a:solidFill>
                  <a:srgbClr val="0070C0"/>
                </a:solidFill>
              </a:rPr>
              <a:t> </a:t>
            </a:r>
            <a:endParaRPr lang="zh-TW" altLang="zh-TW" sz="1600" dirty="0">
              <a:solidFill>
                <a:srgbClr val="0070C0"/>
              </a:solidFill>
            </a:endParaRPr>
          </a:p>
          <a:p>
            <a:r>
              <a:rPr lang="en-US" altLang="zh-TW" sz="1600" dirty="0">
                <a:solidFill>
                  <a:srgbClr val="0070C0"/>
                </a:solidFill>
              </a:rPr>
              <a:t>       </a:t>
            </a:r>
            <a:r>
              <a:rPr lang="zh-TW" altLang="zh-TW" sz="1600" dirty="0">
                <a:solidFill>
                  <a:srgbClr val="0070C0"/>
                </a:solidFill>
              </a:rPr>
              <a:t>在</a:t>
            </a:r>
            <a:r>
              <a:rPr lang="en-US" altLang="zh-TW" sz="1600" dirty="0">
                <a:solidFill>
                  <a:srgbClr val="0070C0"/>
                </a:solidFill>
              </a:rPr>
              <a:t> AI </a:t>
            </a:r>
            <a:r>
              <a:rPr lang="zh-TW" altLang="zh-TW" sz="1600" dirty="0">
                <a:solidFill>
                  <a:srgbClr val="0070C0"/>
                </a:solidFill>
              </a:rPr>
              <a:t>領域中，有一種技術叫做「模型蒸餾」。這就像是讓一個「學生模型」（如</a:t>
            </a:r>
            <a:r>
              <a:rPr lang="en-US" altLang="zh-TW" sz="1600" dirty="0">
                <a:solidFill>
                  <a:srgbClr val="0070C0"/>
                </a:solidFill>
              </a:rPr>
              <a:t> DeepSeek</a:t>
            </a:r>
            <a:r>
              <a:rPr lang="zh-TW" altLang="zh-TW" sz="1600" dirty="0">
                <a:solidFill>
                  <a:srgbClr val="0070C0"/>
                </a:solidFill>
              </a:rPr>
              <a:t>）去學習一個「老師模型」（如</a:t>
            </a:r>
            <a:r>
              <a:rPr lang="en-US" altLang="zh-TW" sz="1600" dirty="0">
                <a:solidFill>
                  <a:srgbClr val="0070C0"/>
                </a:solidFill>
              </a:rPr>
              <a:t> ChatGPT-4</a:t>
            </a:r>
            <a:r>
              <a:rPr lang="zh-TW" altLang="zh-TW" sz="1600" dirty="0">
                <a:solidFill>
                  <a:srgbClr val="0070C0"/>
                </a:solidFill>
              </a:rPr>
              <a:t>）的「答案」或「思路」。</a:t>
            </a:r>
            <a:endParaRPr lang="en-US" altLang="zh-TW" sz="1600" dirty="0">
              <a:solidFill>
                <a:srgbClr val="0070C0"/>
              </a:solidFill>
            </a:endParaRPr>
          </a:p>
          <a:p>
            <a:endParaRPr lang="zh-TW" altLang="zh-TW" sz="1600" dirty="0">
              <a:solidFill>
                <a:srgbClr val="0070C0"/>
              </a:solidFill>
            </a:endParaRPr>
          </a:p>
          <a:p>
            <a:r>
              <a:rPr lang="en-US" altLang="zh-TW" sz="1600" dirty="0">
                <a:solidFill>
                  <a:srgbClr val="0070C0"/>
                </a:solidFill>
              </a:rPr>
              <a:t>       </a:t>
            </a:r>
            <a:r>
              <a:rPr lang="zh-TW" altLang="zh-TW" sz="1600" dirty="0">
                <a:solidFill>
                  <a:srgbClr val="0070C0"/>
                </a:solidFill>
              </a:rPr>
              <a:t>具體做法是，開發者拿海量的問題去問</a:t>
            </a:r>
            <a:r>
              <a:rPr lang="en-US" altLang="zh-TW" sz="1600" dirty="0">
                <a:solidFill>
                  <a:srgbClr val="0070C0"/>
                </a:solidFill>
              </a:rPr>
              <a:t> ChatGPT</a:t>
            </a:r>
            <a:r>
              <a:rPr lang="zh-TW" altLang="zh-TW" sz="1600" dirty="0">
                <a:solidFill>
                  <a:srgbClr val="0070C0"/>
                </a:solidFill>
              </a:rPr>
              <a:t>，然後把</a:t>
            </a:r>
            <a:r>
              <a:rPr lang="en-US" altLang="zh-TW" sz="1600" dirty="0">
                <a:solidFill>
                  <a:srgbClr val="0070C0"/>
                </a:solidFill>
              </a:rPr>
              <a:t> ChatGPT </a:t>
            </a:r>
            <a:r>
              <a:rPr lang="zh-TW" altLang="zh-TW" sz="1600" dirty="0">
                <a:solidFill>
                  <a:srgbClr val="0070C0"/>
                </a:solidFill>
              </a:rPr>
              <a:t>產生的優質答案收集起來，當作「教科書」餵給自己的</a:t>
            </a:r>
            <a:r>
              <a:rPr lang="en-US" altLang="zh-TW" sz="1600" dirty="0">
                <a:solidFill>
                  <a:srgbClr val="0070C0"/>
                </a:solidFill>
              </a:rPr>
              <a:t> DeepSeek </a:t>
            </a:r>
            <a:r>
              <a:rPr lang="zh-TW" altLang="zh-TW" sz="1600" dirty="0">
                <a:solidFill>
                  <a:srgbClr val="0070C0"/>
                </a:solidFill>
              </a:rPr>
              <a:t>模型去學習。透過這種方式，學生模型可以很快地學會老師模型的「知識」和「風格」，從而大幅縮短訓練時間並提高模型效能。</a:t>
            </a:r>
          </a:p>
          <a:p>
            <a:endParaRPr lang="zh-TW" altLang="en-US" dirty="0"/>
          </a:p>
        </p:txBody>
      </p:sp>
    </p:spTree>
    <p:extLst>
      <p:ext uri="{BB962C8B-B14F-4D97-AF65-F5344CB8AC3E}">
        <p14:creationId xmlns:p14="http://schemas.microsoft.com/office/powerpoint/2010/main" val="735476840"/>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a:extLst>
              <a:ext uri="{FF2B5EF4-FFF2-40B4-BE49-F238E27FC236}">
                <a16:creationId xmlns:a16="http://schemas.microsoft.com/office/drawing/2014/main" id="{3826AC45-7AF9-CCC6-7756-F492B751E8BD}"/>
              </a:ext>
            </a:extLst>
          </p:cNvPr>
          <p:cNvSpPr>
            <a:spLocks noGrp="1" noChangeArrowheads="1"/>
          </p:cNvSpPr>
          <p:nvPr>
            <p:ph idx="1"/>
          </p:nvPr>
        </p:nvSpPr>
        <p:spPr>
          <a:xfrm>
            <a:off x="1752600" y="1204914"/>
            <a:ext cx="8610600" cy="1728787"/>
          </a:xfrm>
        </p:spPr>
        <p:txBody>
          <a:bodyPr/>
          <a:lstStyle/>
          <a:p>
            <a:pPr marL="0" indent="0">
              <a:buNone/>
            </a:pPr>
            <a:r>
              <a:rPr lang="zh-TW" altLang="en-US" sz="1400">
                <a:ea typeface="新細明體" panose="02020500000000000000" pitchFamily="18" charset="-120"/>
              </a:rPr>
              <a:t>  </a:t>
            </a:r>
            <a:endParaRPr lang="en-US" altLang="zh-TW" sz="1400">
              <a:ea typeface="新細明體" panose="02020500000000000000" pitchFamily="18" charset="-120"/>
            </a:endParaRPr>
          </a:p>
          <a:p>
            <a:pPr marL="0" indent="0">
              <a:buNone/>
            </a:pPr>
            <a:r>
              <a:rPr lang="zh-TW" altLang="en-US" sz="1100" b="1">
                <a:solidFill>
                  <a:srgbClr val="000000"/>
                </a:solidFill>
                <a:latin typeface="Noto Sans TC"/>
                <a:ea typeface="新細明體" panose="02020500000000000000" pitchFamily="18" charset="-120"/>
              </a:rPr>
              <a:t> </a:t>
            </a:r>
            <a:endParaRPr lang="en-US" altLang="zh-TW" sz="1600">
              <a:ea typeface="MS PGothic" panose="020B0600070205080204" pitchFamily="34" charset="-128"/>
            </a:endParaRPr>
          </a:p>
        </p:txBody>
      </p:sp>
      <p:sp>
        <p:nvSpPr>
          <p:cNvPr id="6" name="Rectangle 2">
            <a:extLst>
              <a:ext uri="{FF2B5EF4-FFF2-40B4-BE49-F238E27FC236}">
                <a16:creationId xmlns:a16="http://schemas.microsoft.com/office/drawing/2014/main" id="{2FE61BEF-FEC8-3A27-52F5-998628B1C217}"/>
              </a:ext>
            </a:extLst>
          </p:cNvPr>
          <p:cNvSpPr txBox="1">
            <a:spLocks noChangeArrowheads="1"/>
          </p:cNvSpPr>
          <p:nvPr/>
        </p:nvSpPr>
        <p:spPr bwMode="auto">
          <a:xfrm>
            <a:off x="0" y="40159"/>
            <a:ext cx="12192000" cy="493084"/>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154629" name="文字方塊 2">
            <a:extLst>
              <a:ext uri="{FF2B5EF4-FFF2-40B4-BE49-F238E27FC236}">
                <a16:creationId xmlns:a16="http://schemas.microsoft.com/office/drawing/2014/main" id="{29408AA2-82B8-9C31-9ACC-8FE2B8FE6833}"/>
              </a:ext>
            </a:extLst>
          </p:cNvPr>
          <p:cNvSpPr txBox="1">
            <a:spLocks noChangeArrowheads="1"/>
          </p:cNvSpPr>
          <p:nvPr/>
        </p:nvSpPr>
        <p:spPr bwMode="auto">
          <a:xfrm>
            <a:off x="5332540" y="3441647"/>
            <a:ext cx="76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pic>
        <p:nvPicPr>
          <p:cNvPr id="154630" name="圖片 1">
            <a:extLst>
              <a:ext uri="{FF2B5EF4-FFF2-40B4-BE49-F238E27FC236}">
                <a16:creationId xmlns:a16="http://schemas.microsoft.com/office/drawing/2014/main" id="{3F941879-B1B2-6B78-160A-FA47668B7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8695" t="35043" r="24940" b="17143"/>
          <a:stretch>
            <a:fillRect/>
          </a:stretch>
        </p:blipFill>
        <p:spPr bwMode="auto">
          <a:xfrm>
            <a:off x="2803202" y="1516010"/>
            <a:ext cx="7131055" cy="498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3">
            <a:extLst>
              <a:ext uri="{FF2B5EF4-FFF2-40B4-BE49-F238E27FC236}">
                <a16:creationId xmlns:a16="http://schemas.microsoft.com/office/drawing/2014/main" id="{CBE06AAA-6616-62E5-0EB6-4438B38AF5FC}"/>
              </a:ext>
            </a:extLst>
          </p:cNvPr>
          <p:cNvSpPr txBox="1"/>
          <p:nvPr/>
        </p:nvSpPr>
        <p:spPr>
          <a:xfrm>
            <a:off x="5635285" y="2073261"/>
            <a:ext cx="4996639" cy="338554"/>
          </a:xfrm>
          <a:prstGeom prst="rect">
            <a:avLst/>
          </a:prstGeom>
          <a:noFill/>
        </p:spPr>
        <p:txBody>
          <a:bodyPr wrap="square">
            <a:spAutoFit/>
          </a:bodyPr>
          <a:lstStyle/>
          <a:p>
            <a:pPr>
              <a:defRPr/>
            </a:pPr>
            <a:r>
              <a:rPr lang="en-US"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AI </a:t>
            </a:r>
            <a:r>
              <a:rPr lang="zh-TW"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模型技術表現基準</a:t>
            </a:r>
            <a:r>
              <a:rPr lang="en-US"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 vs. </a:t>
            </a:r>
            <a:r>
              <a:rPr lang="zh-TW"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人類表現</a:t>
            </a:r>
            <a:endParaRPr lang="zh-TW" altLang="en-US" dirty="0"/>
          </a:p>
        </p:txBody>
      </p:sp>
      <p:sp>
        <p:nvSpPr>
          <p:cNvPr id="5" name="文字方塊 4">
            <a:extLst>
              <a:ext uri="{FF2B5EF4-FFF2-40B4-BE49-F238E27FC236}">
                <a16:creationId xmlns:a16="http://schemas.microsoft.com/office/drawing/2014/main" id="{3B79C9E1-0646-8664-4D21-DAD399C32263}"/>
              </a:ext>
            </a:extLst>
          </p:cNvPr>
          <p:cNvSpPr txBox="1"/>
          <p:nvPr/>
        </p:nvSpPr>
        <p:spPr>
          <a:xfrm rot="5400000">
            <a:off x="842209" y="3767646"/>
            <a:ext cx="3200400" cy="369332"/>
          </a:xfrm>
          <a:prstGeom prst="rect">
            <a:avLst/>
          </a:prstGeom>
          <a:noFill/>
        </p:spPr>
        <p:txBody>
          <a:bodyPr>
            <a:spAutoFit/>
          </a:bodyPr>
          <a:lstStyle/>
          <a:p>
            <a:pPr>
              <a:defRPr/>
            </a:pPr>
            <a:r>
              <a:rPr lang="en-US" altLang="zh-TW"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AI </a:t>
            </a:r>
            <a:r>
              <a:rPr lang="zh-TW" altLang="zh-TW"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模型技術表現程度</a:t>
            </a:r>
            <a:r>
              <a:rPr lang="en-US" altLang="zh-TW"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endParaRPr lang="zh-TW" altLang="en-US" b="1" dirty="0">
              <a:highlight>
                <a:srgbClr val="FFFF00"/>
              </a:highlight>
            </a:endParaRPr>
          </a:p>
        </p:txBody>
      </p:sp>
      <p:sp>
        <p:nvSpPr>
          <p:cNvPr id="7" name="文字方塊 6">
            <a:extLst>
              <a:ext uri="{FF2B5EF4-FFF2-40B4-BE49-F238E27FC236}">
                <a16:creationId xmlns:a16="http://schemas.microsoft.com/office/drawing/2014/main" id="{10A348DE-37B4-189D-69C1-B500104C5FE1}"/>
              </a:ext>
            </a:extLst>
          </p:cNvPr>
          <p:cNvSpPr txBox="1"/>
          <p:nvPr/>
        </p:nvSpPr>
        <p:spPr>
          <a:xfrm>
            <a:off x="3717976" y="2835786"/>
            <a:ext cx="902811" cy="307777"/>
          </a:xfrm>
          <a:prstGeom prst="rect">
            <a:avLst/>
          </a:prstGeom>
          <a:noFill/>
        </p:spPr>
        <p:txBody>
          <a:bodyPr wrap="none">
            <a:spAutoFit/>
          </a:bodyPr>
          <a:lstStyle/>
          <a:p>
            <a:pPr>
              <a:defRPr/>
            </a:pPr>
            <a:r>
              <a:rPr lang="zh-TW" altLang="zh-TW" sz="1400"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圖形分類</a:t>
            </a:r>
            <a:endParaRPr lang="zh-TW" altLang="en-US" sz="1050" b="1" dirty="0">
              <a:highlight>
                <a:srgbClr val="FFFF00"/>
              </a:highlight>
            </a:endParaRPr>
          </a:p>
        </p:txBody>
      </p:sp>
      <p:sp>
        <p:nvSpPr>
          <p:cNvPr id="8" name="文字方塊 7">
            <a:extLst>
              <a:ext uri="{FF2B5EF4-FFF2-40B4-BE49-F238E27FC236}">
                <a16:creationId xmlns:a16="http://schemas.microsoft.com/office/drawing/2014/main" id="{12BF9135-3D38-3672-3EC6-5B8CE51906A9}"/>
              </a:ext>
            </a:extLst>
          </p:cNvPr>
          <p:cNvSpPr txBox="1"/>
          <p:nvPr/>
        </p:nvSpPr>
        <p:spPr>
          <a:xfrm>
            <a:off x="4984173" y="2749490"/>
            <a:ext cx="1261884" cy="307777"/>
          </a:xfrm>
          <a:prstGeom prst="rect">
            <a:avLst/>
          </a:prstGeom>
          <a:noFill/>
        </p:spPr>
        <p:txBody>
          <a:bodyPr wrap="none">
            <a:spAutoFit/>
          </a:bodyPr>
          <a:lstStyle/>
          <a:p>
            <a:pPr>
              <a:defRPr/>
            </a:pPr>
            <a:r>
              <a:rPr lang="zh-TW" altLang="en-US" sz="1400"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英語語言理解</a:t>
            </a:r>
            <a:endParaRPr lang="zh-TW" altLang="en-US" sz="1050" b="1" dirty="0">
              <a:highlight>
                <a:srgbClr val="FFFF00"/>
              </a:highlight>
            </a:endParaRPr>
          </a:p>
        </p:txBody>
      </p:sp>
      <p:sp>
        <p:nvSpPr>
          <p:cNvPr id="9" name="文字方塊 8">
            <a:extLst>
              <a:ext uri="{FF2B5EF4-FFF2-40B4-BE49-F238E27FC236}">
                <a16:creationId xmlns:a16="http://schemas.microsoft.com/office/drawing/2014/main" id="{F6E77745-2988-AB34-43D8-43E6B3B435E2}"/>
              </a:ext>
            </a:extLst>
          </p:cNvPr>
          <p:cNvSpPr txBox="1"/>
          <p:nvPr/>
        </p:nvSpPr>
        <p:spPr>
          <a:xfrm>
            <a:off x="5216699" y="3167390"/>
            <a:ext cx="1152030" cy="523220"/>
          </a:xfrm>
          <a:prstGeom prst="rect">
            <a:avLst/>
          </a:prstGeom>
          <a:noFill/>
        </p:spPr>
        <p:txBody>
          <a:bodyPr>
            <a:spAutoFit/>
          </a:bodyPr>
          <a:lstStyle/>
          <a:p>
            <a:pPr>
              <a:defRPr/>
            </a:pPr>
            <a:r>
              <a:rPr lang="zh-TW" altLang="zh-TW" sz="1400" b="1" dirty="0">
                <a:solidFill>
                  <a:srgbClr val="FF000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中階閱</a:t>
            </a:r>
            <a:r>
              <a:rPr lang="zh-TW" altLang="zh-TW" sz="1400"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讀理解</a:t>
            </a:r>
            <a:r>
              <a:rPr lang="en-US" altLang="zh-TW" sz="1400"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endParaRPr lang="zh-TW" altLang="en-US" sz="1400"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p:txBody>
      </p:sp>
      <p:sp>
        <p:nvSpPr>
          <p:cNvPr id="10" name="文字方塊 9">
            <a:extLst>
              <a:ext uri="{FF2B5EF4-FFF2-40B4-BE49-F238E27FC236}">
                <a16:creationId xmlns:a16="http://schemas.microsoft.com/office/drawing/2014/main" id="{6CCB0E06-70B1-085B-C92F-0B6A19847AB3}"/>
              </a:ext>
            </a:extLst>
          </p:cNvPr>
          <p:cNvSpPr txBox="1"/>
          <p:nvPr/>
        </p:nvSpPr>
        <p:spPr>
          <a:xfrm>
            <a:off x="8590968" y="4857031"/>
            <a:ext cx="1152030" cy="307777"/>
          </a:xfrm>
          <a:prstGeom prst="rect">
            <a:avLst/>
          </a:prstGeom>
          <a:noFill/>
        </p:spPr>
        <p:txBody>
          <a:bodyPr>
            <a:spAutoFit/>
          </a:bodyPr>
          <a:lstStyle/>
          <a:p>
            <a:pPr>
              <a:defRPr/>
            </a:pPr>
            <a:r>
              <a:rPr lang="zh-TW" altLang="en-US" sz="1400"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競賽級數學</a:t>
            </a:r>
            <a:r>
              <a:rPr lang="en-US" altLang="zh-TW" sz="1400"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endParaRPr lang="zh-TW" altLang="en-US" sz="1400"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p:txBody>
      </p:sp>
      <p:sp>
        <p:nvSpPr>
          <p:cNvPr id="11" name="文字方塊 10">
            <a:extLst>
              <a:ext uri="{FF2B5EF4-FFF2-40B4-BE49-F238E27FC236}">
                <a16:creationId xmlns:a16="http://schemas.microsoft.com/office/drawing/2014/main" id="{806BEF0A-9948-B326-5816-626FBEB0D1D2}"/>
              </a:ext>
            </a:extLst>
          </p:cNvPr>
          <p:cNvSpPr txBox="1"/>
          <p:nvPr/>
        </p:nvSpPr>
        <p:spPr>
          <a:xfrm>
            <a:off x="6674052" y="4438454"/>
            <a:ext cx="1152030" cy="523220"/>
          </a:xfrm>
          <a:prstGeom prst="rect">
            <a:avLst/>
          </a:prstGeom>
          <a:noFill/>
        </p:spPr>
        <p:txBody>
          <a:bodyPr>
            <a:spAutoFit/>
          </a:bodyPr>
          <a:lstStyle/>
          <a:p>
            <a:pPr>
              <a:defRPr/>
            </a:pPr>
            <a:r>
              <a:rPr lang="zh-TW" altLang="zh-TW" sz="1400"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多任務語言理解</a:t>
            </a:r>
            <a:endParaRPr lang="zh-TW" altLang="en-US" sz="1400" b="1" dirty="0">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p:txBody>
      </p:sp>
      <p:sp>
        <p:nvSpPr>
          <p:cNvPr id="154638" name="文字方塊 11">
            <a:extLst>
              <a:ext uri="{FF2B5EF4-FFF2-40B4-BE49-F238E27FC236}">
                <a16:creationId xmlns:a16="http://schemas.microsoft.com/office/drawing/2014/main" id="{C04F7157-5C77-094E-8B3B-9392383ADDF2}"/>
              </a:ext>
            </a:extLst>
          </p:cNvPr>
          <p:cNvSpPr txBox="1">
            <a:spLocks noChangeArrowheads="1"/>
          </p:cNvSpPr>
          <p:nvPr/>
        </p:nvSpPr>
        <p:spPr bwMode="auto">
          <a:xfrm>
            <a:off x="2386619" y="6616647"/>
            <a:ext cx="20922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000">
                <a:solidFill>
                  <a:schemeClr val="tx1"/>
                </a:solidFill>
                <a:latin typeface="Tahoma" panose="020B0604030504040204" pitchFamily="34" charset="0"/>
                <a:ea typeface="新細明體" panose="02020500000000000000" pitchFamily="18" charset="-120"/>
              </a:rPr>
              <a:t>資料來源：</a:t>
            </a:r>
            <a:r>
              <a:rPr lang="en-US" altLang="zh-TW" sz="1000">
                <a:solidFill>
                  <a:schemeClr val="tx1"/>
                </a:solidFill>
                <a:latin typeface="Tahoma" panose="020B0604030504040204" pitchFamily="34" charset="0"/>
                <a:ea typeface="新細明體" panose="02020500000000000000" pitchFamily="18" charset="-120"/>
              </a:rPr>
              <a:t>2024 AI Index Report</a:t>
            </a:r>
            <a:r>
              <a:rPr lang="zh-TW" altLang="en-US" sz="1000">
                <a:solidFill>
                  <a:schemeClr val="tx1"/>
                </a:solidFill>
                <a:latin typeface="Tahoma" panose="020B0604030504040204" pitchFamily="34" charset="0"/>
                <a:ea typeface="新細明體" panose="02020500000000000000" pitchFamily="18" charset="-120"/>
              </a:rPr>
              <a:t> </a:t>
            </a:r>
          </a:p>
        </p:txBody>
      </p:sp>
      <p:sp>
        <p:nvSpPr>
          <p:cNvPr id="13" name="文字方塊 12">
            <a:extLst>
              <a:ext uri="{FF2B5EF4-FFF2-40B4-BE49-F238E27FC236}">
                <a16:creationId xmlns:a16="http://schemas.microsoft.com/office/drawing/2014/main" id="{FAB858FC-76B3-F1C4-8905-2425465CC086}"/>
              </a:ext>
            </a:extLst>
          </p:cNvPr>
          <p:cNvSpPr txBox="1"/>
          <p:nvPr/>
        </p:nvSpPr>
        <p:spPr>
          <a:xfrm>
            <a:off x="521805" y="682211"/>
            <a:ext cx="11221375" cy="830997"/>
          </a:xfrm>
          <a:prstGeom prst="rect">
            <a:avLst/>
          </a:prstGeom>
          <a:noFill/>
        </p:spPr>
        <p:txBody>
          <a:bodyPr wrap="square">
            <a:spAutoFit/>
          </a:bodyPr>
          <a:lstStyle/>
          <a:p>
            <a:pPr>
              <a:defRPr/>
            </a:pPr>
            <a:r>
              <a:rPr lang="zh-TW" altLang="en-US" sz="1600" b="1" dirty="0">
                <a:solidFill>
                  <a:srgbClr val="003399"/>
                </a:solidFill>
              </a:rPr>
              <a:t>         多年來，人工智慧在</a:t>
            </a:r>
            <a:r>
              <a:rPr lang="zh-TW" altLang="en-US" sz="1600" b="1" dirty="0">
                <a:solidFill>
                  <a:srgbClr val="003399"/>
                </a:solidFill>
                <a:highlight>
                  <a:srgbClr val="FFFF00"/>
                </a:highlight>
              </a:rPr>
              <a:t>少數基準測試上超越了人類基線，</a:t>
            </a:r>
            <a:r>
              <a:rPr lang="zh-TW" altLang="en-US" sz="1600" b="1" dirty="0">
                <a:solidFill>
                  <a:srgbClr val="003399"/>
                </a:solidFill>
              </a:rPr>
              <a:t>例如</a:t>
            </a:r>
            <a:r>
              <a:rPr lang="en-US" altLang="zh-TW" sz="1600" b="1" dirty="0">
                <a:solidFill>
                  <a:srgbClr val="003399"/>
                </a:solidFill>
              </a:rPr>
              <a:t>2015</a:t>
            </a:r>
            <a:r>
              <a:rPr lang="zh-TW" altLang="en-US" sz="1600" b="1" dirty="0">
                <a:solidFill>
                  <a:srgbClr val="003399"/>
                </a:solidFill>
              </a:rPr>
              <a:t>年的</a:t>
            </a:r>
            <a:r>
              <a:rPr lang="zh-TW" altLang="en-US" sz="1600" b="1" dirty="0">
                <a:solidFill>
                  <a:srgbClr val="003399"/>
                </a:solidFill>
                <a:highlight>
                  <a:srgbClr val="FFFF00"/>
                </a:highlight>
              </a:rPr>
              <a:t>圖像分類</a:t>
            </a:r>
            <a:r>
              <a:rPr lang="zh-TW" altLang="en-US" sz="1600" b="1" dirty="0">
                <a:solidFill>
                  <a:srgbClr val="003399"/>
                </a:solidFill>
              </a:rPr>
              <a:t>、</a:t>
            </a:r>
            <a:r>
              <a:rPr lang="en-US" altLang="zh-TW" sz="1600" b="1" dirty="0">
                <a:solidFill>
                  <a:srgbClr val="003399"/>
                </a:solidFill>
              </a:rPr>
              <a:t>2017</a:t>
            </a:r>
            <a:r>
              <a:rPr lang="zh-TW" altLang="en-US" sz="1600" b="1" dirty="0">
                <a:solidFill>
                  <a:srgbClr val="003399"/>
                </a:solidFill>
              </a:rPr>
              <a:t>年的</a:t>
            </a:r>
            <a:r>
              <a:rPr lang="zh-TW" altLang="en-US" sz="1600" b="1" dirty="0">
                <a:solidFill>
                  <a:srgbClr val="003399"/>
                </a:solidFill>
                <a:highlight>
                  <a:srgbClr val="FFFF00"/>
                </a:highlight>
              </a:rPr>
              <a:t>基礎閱讀理解</a:t>
            </a:r>
            <a:r>
              <a:rPr lang="zh-TW" altLang="en-US" sz="1600" b="1" dirty="0">
                <a:solidFill>
                  <a:srgbClr val="003399"/>
                </a:solidFill>
              </a:rPr>
              <a:t>、</a:t>
            </a:r>
            <a:r>
              <a:rPr lang="en-US" altLang="zh-TW" sz="1600" b="1" dirty="0">
                <a:solidFill>
                  <a:srgbClr val="003399"/>
                </a:solidFill>
              </a:rPr>
              <a:t>2020</a:t>
            </a:r>
            <a:r>
              <a:rPr lang="zh-TW" altLang="en-US" sz="1600" b="1" dirty="0">
                <a:solidFill>
                  <a:srgbClr val="003399"/>
                </a:solidFill>
              </a:rPr>
              <a:t>年的</a:t>
            </a:r>
            <a:r>
              <a:rPr lang="zh-TW" altLang="en-US" sz="1600" b="1" dirty="0">
                <a:solidFill>
                  <a:srgbClr val="003399"/>
                </a:solidFill>
                <a:highlight>
                  <a:srgbClr val="FFFF00"/>
                </a:highlight>
              </a:rPr>
              <a:t>視覺推理</a:t>
            </a:r>
            <a:r>
              <a:rPr lang="zh-TW" altLang="en-US" sz="1600" b="1" dirty="0">
                <a:solidFill>
                  <a:srgbClr val="003399"/>
                </a:solidFill>
              </a:rPr>
              <a:t>和</a:t>
            </a:r>
            <a:r>
              <a:rPr lang="en-US" altLang="zh-TW" sz="1600" b="1" dirty="0">
                <a:solidFill>
                  <a:srgbClr val="003399"/>
                </a:solidFill>
              </a:rPr>
              <a:t>2021</a:t>
            </a:r>
            <a:r>
              <a:rPr lang="zh-TW" altLang="en-US" sz="1600" b="1" dirty="0">
                <a:solidFill>
                  <a:srgbClr val="003399"/>
                </a:solidFill>
              </a:rPr>
              <a:t>年的</a:t>
            </a:r>
            <a:r>
              <a:rPr lang="zh-TW" altLang="en-US" sz="1600" b="1" dirty="0">
                <a:solidFill>
                  <a:srgbClr val="003399"/>
                </a:solidFill>
                <a:highlight>
                  <a:srgbClr val="FFFF00"/>
                </a:highlight>
              </a:rPr>
              <a:t>自然語言推理</a:t>
            </a:r>
            <a:r>
              <a:rPr lang="zh-TW" altLang="en-US" sz="1600" b="1" dirty="0">
                <a:solidFill>
                  <a:srgbClr val="003399"/>
                </a:solidFill>
              </a:rPr>
              <a:t>。截至</a:t>
            </a:r>
            <a:r>
              <a:rPr lang="en-US" altLang="zh-TW" sz="1600" b="1" dirty="0">
                <a:solidFill>
                  <a:srgbClr val="003399"/>
                </a:solidFill>
              </a:rPr>
              <a:t>2023</a:t>
            </a:r>
            <a:r>
              <a:rPr lang="zh-TW" altLang="en-US" sz="1600" b="1" dirty="0">
                <a:solidFill>
                  <a:srgbClr val="003399"/>
                </a:solidFill>
              </a:rPr>
              <a:t>年，人工智慧仍有一些任務類別無法超越人類的能力 。這些往往是更</a:t>
            </a:r>
            <a:r>
              <a:rPr lang="zh-TW" altLang="en-US" sz="1600" b="1" dirty="0">
                <a:solidFill>
                  <a:srgbClr val="003399"/>
                </a:solidFill>
                <a:highlight>
                  <a:srgbClr val="FFFF00"/>
                </a:highlight>
              </a:rPr>
              <a:t>複雜的認知任務，例如視覺常識推理和高階數學問題解決（競賽級數學問題）</a:t>
            </a:r>
            <a:r>
              <a:rPr lang="zh-TW" altLang="en-US" sz="1600" b="1" dirty="0">
                <a:solidFill>
                  <a:srgbClr val="003399"/>
                </a:solidFill>
              </a:rPr>
              <a:t>。</a:t>
            </a:r>
          </a:p>
        </p:txBody>
      </p:sp>
      <p:sp>
        <p:nvSpPr>
          <p:cNvPr id="3" name="文字方塊 2">
            <a:extLst>
              <a:ext uri="{FF2B5EF4-FFF2-40B4-BE49-F238E27FC236}">
                <a16:creationId xmlns:a16="http://schemas.microsoft.com/office/drawing/2014/main" id="{E1A0F682-B9F1-CF16-132D-65B5F770B201}"/>
              </a:ext>
            </a:extLst>
          </p:cNvPr>
          <p:cNvSpPr txBox="1"/>
          <p:nvPr/>
        </p:nvSpPr>
        <p:spPr>
          <a:xfrm>
            <a:off x="209994" y="2193218"/>
            <a:ext cx="1935361" cy="1815882"/>
          </a:xfrm>
          <a:prstGeom prst="rect">
            <a:avLst/>
          </a:prstGeom>
          <a:noFill/>
        </p:spPr>
        <p:txBody>
          <a:bodyPr wrap="square" rtlCol="0">
            <a:spAutoFit/>
          </a:bodyPr>
          <a:lstStyle/>
          <a:p>
            <a:r>
              <a:rPr lang="en-US" altLang="zh-TW" sz="1600" b="1" dirty="0">
                <a:solidFill>
                  <a:srgbClr val="003399"/>
                </a:solidFill>
              </a:rPr>
              <a:t>AI</a:t>
            </a:r>
            <a:r>
              <a:rPr lang="zh-TW" altLang="en-US" sz="1600" b="1" dirty="0">
                <a:solidFill>
                  <a:srgbClr val="003399"/>
                </a:solidFill>
              </a:rPr>
              <a:t>時代三大信號。</a:t>
            </a:r>
            <a:endParaRPr lang="en-US" altLang="zh-TW" sz="1600" b="1" dirty="0">
              <a:solidFill>
                <a:srgbClr val="003399"/>
              </a:solidFill>
            </a:endParaRPr>
          </a:p>
          <a:p>
            <a:endParaRPr lang="en-US" altLang="zh-TW" sz="1600" b="1" dirty="0">
              <a:solidFill>
                <a:srgbClr val="003399"/>
              </a:solidFill>
            </a:endParaRPr>
          </a:p>
          <a:p>
            <a:r>
              <a:rPr lang="zh-TW" altLang="en-US" sz="1600" b="1" dirty="0">
                <a:solidFill>
                  <a:srgbClr val="003399"/>
                </a:solidFill>
              </a:rPr>
              <a:t>第二：</a:t>
            </a:r>
            <a:r>
              <a:rPr lang="en-US"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AI </a:t>
            </a:r>
            <a:r>
              <a:rPr lang="zh-TW"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模型</a:t>
            </a:r>
            <a:r>
              <a:rPr lang="zh-TW" altLang="en-US"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性能超越 </a:t>
            </a:r>
            <a:r>
              <a:rPr lang="zh-TW"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類</a:t>
            </a:r>
            <a:r>
              <a:rPr lang="zh-TW" altLang="en-US"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基準</a:t>
            </a:r>
            <a:endParaRPr lang="en-US"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b="1" dirty="0">
                <a:solidFill>
                  <a:srgbClr val="003399"/>
                </a:solidFill>
              </a:rPr>
              <a:t>第三：</a:t>
            </a:r>
            <a:r>
              <a:rPr lang="en-US" altLang="zh-TW" sz="1600" b="1" dirty="0">
                <a:solidFill>
                  <a:srgbClr val="003399"/>
                </a:solidFill>
                <a:highlight>
                  <a:srgbClr val="FFFF00"/>
                </a:highlight>
              </a:rPr>
              <a:t>AI</a:t>
            </a:r>
            <a:r>
              <a:rPr lang="zh-TW" altLang="en-US" sz="1600" b="1" dirty="0">
                <a:solidFill>
                  <a:srgbClr val="003399"/>
                </a:solidFill>
                <a:highlight>
                  <a:srgbClr val="FFFF00"/>
                </a:highlight>
              </a:rPr>
              <a:t>技術的自我完善與迭代</a:t>
            </a:r>
          </a:p>
        </p:txBody>
      </p:sp>
      <p:sp>
        <p:nvSpPr>
          <p:cNvPr id="12" name="文字方塊 1">
            <a:extLst>
              <a:ext uri="{FF2B5EF4-FFF2-40B4-BE49-F238E27FC236}">
                <a16:creationId xmlns:a16="http://schemas.microsoft.com/office/drawing/2014/main" id="{CE5019CA-712B-E5DE-9410-70BCB571F220}"/>
              </a:ext>
            </a:extLst>
          </p:cNvPr>
          <p:cNvSpPr txBox="1">
            <a:spLocks noChangeArrowheads="1"/>
          </p:cNvSpPr>
          <p:nvPr/>
        </p:nvSpPr>
        <p:spPr bwMode="auto">
          <a:xfrm>
            <a:off x="97653" y="28533"/>
            <a:ext cx="116709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ea typeface="新細明體" panose="02020500000000000000" pitchFamily="18" charset="-120"/>
              </a:rPr>
              <a:t> （三）第三階段（</a:t>
            </a:r>
            <a:r>
              <a:rPr lang="en-US" altLang="zh-TW" sz="2000" b="1" dirty="0">
                <a:solidFill>
                  <a:schemeClr val="bg1"/>
                </a:solidFill>
                <a:latin typeface="Tahoma" panose="020B0604030504040204" pitchFamily="34" charset="0"/>
                <a:ea typeface="新細明體" panose="02020500000000000000" pitchFamily="18" charset="-120"/>
              </a:rPr>
              <a:t>2010 </a:t>
            </a:r>
            <a:r>
              <a:rPr lang="zh-TW" altLang="en-US" sz="2000" b="1" dirty="0">
                <a:solidFill>
                  <a:schemeClr val="bg1"/>
                </a:solidFill>
                <a:latin typeface="Tahoma" panose="020B0604030504040204" pitchFamily="34" charset="0"/>
                <a:ea typeface="新細明體" panose="02020500000000000000" pitchFamily="18" charset="-120"/>
              </a:rPr>
              <a:t>年代以後）</a:t>
            </a:r>
            <a:r>
              <a:rPr lang="en-US" altLang="zh-TW" sz="2000" b="1" dirty="0">
                <a:solidFill>
                  <a:schemeClr val="bg1"/>
                </a:solidFill>
                <a:latin typeface="Tahoma" panose="020B0604030504040204" pitchFamily="34" charset="0"/>
                <a:ea typeface="新細明體" panose="02020500000000000000" pitchFamily="18" charset="-120"/>
              </a:rPr>
              <a:t>:ChatGPT </a:t>
            </a:r>
            <a:r>
              <a:rPr lang="zh-TW" altLang="en-US" sz="2000" b="1" dirty="0">
                <a:solidFill>
                  <a:schemeClr val="bg1"/>
                </a:solidFill>
                <a:latin typeface="Tahoma" panose="020B0604030504040204" pitchFamily="34" charset="0"/>
                <a:ea typeface="新細明體" panose="02020500000000000000" pitchFamily="18" charset="-120"/>
              </a:rPr>
              <a:t>挑戰崛起   訓練</a:t>
            </a:r>
            <a:r>
              <a:rPr lang="en-US" altLang="zh-TW" sz="2000" b="1" dirty="0">
                <a:solidFill>
                  <a:schemeClr val="bg1"/>
                </a:solidFill>
                <a:latin typeface="Tahoma" panose="020B0604030504040204" pitchFamily="34" charset="0"/>
                <a:ea typeface="新細明體" panose="02020500000000000000" pitchFamily="18" charset="-120"/>
              </a:rPr>
              <a:t>AI</a:t>
            </a:r>
            <a:r>
              <a:rPr lang="zh-TW" altLang="en-US" sz="2000" b="1" dirty="0">
                <a:solidFill>
                  <a:schemeClr val="bg1"/>
                </a:solidFill>
                <a:latin typeface="Tahoma" panose="020B0604030504040204" pitchFamily="34" charset="0"/>
                <a:ea typeface="新細明體" panose="02020500000000000000" pitchFamily="18" charset="-120"/>
              </a:rPr>
              <a:t>模型所需成本估算</a:t>
            </a:r>
            <a:r>
              <a:rPr lang="en-US" altLang="zh-TW" sz="2000" b="1" dirty="0">
                <a:solidFill>
                  <a:schemeClr val="bg1"/>
                </a:solidFill>
                <a:latin typeface="Tahoma" panose="020B0604030504040204" pitchFamily="34" charset="0"/>
                <a:ea typeface="新細明體" panose="02020500000000000000" pitchFamily="18" charset="-120"/>
              </a:rPr>
              <a:t>, 2017- 2023</a:t>
            </a:r>
            <a:endParaRPr lang="zh-TW" altLang="en-US" sz="2000" b="1" dirty="0">
              <a:solidFill>
                <a:schemeClr val="bg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22D5283F-DC4B-6EB0-7C41-9BC577804680}"/>
              </a:ext>
            </a:extLst>
          </p:cNvPr>
          <p:cNvSpPr txBox="1"/>
          <p:nvPr/>
        </p:nvSpPr>
        <p:spPr>
          <a:xfrm>
            <a:off x="9859992" y="2148598"/>
            <a:ext cx="2191109" cy="1846659"/>
          </a:xfrm>
          <a:prstGeom prst="rect">
            <a:avLst/>
          </a:prstGeom>
          <a:noFill/>
        </p:spPr>
        <p:txBody>
          <a:bodyPr wrap="square" rtlCol="0">
            <a:spAutoFit/>
          </a:bodyPr>
          <a:lstStyle/>
          <a:p>
            <a:r>
              <a:rPr lang="zh-TW" altLang="en-US" dirty="0"/>
              <a:t>        </a:t>
            </a:r>
            <a:r>
              <a:rPr lang="en-US" altLang="zh-TW" sz="1600" b="1" dirty="0">
                <a:solidFill>
                  <a:srgbClr val="003399"/>
                </a:solidFill>
              </a:rPr>
              <a:t>AI </a:t>
            </a:r>
            <a:r>
              <a:rPr lang="zh-TW" altLang="zh-TW" sz="1600" b="1" dirty="0">
                <a:solidFill>
                  <a:srgbClr val="003399"/>
                </a:solidFill>
              </a:rPr>
              <a:t>在標準化、</a:t>
            </a:r>
            <a:r>
              <a:rPr lang="zh-TW" altLang="zh-TW" sz="1600" b="1" dirty="0">
                <a:solidFill>
                  <a:srgbClr val="003399"/>
                </a:solidFill>
                <a:highlight>
                  <a:srgbClr val="FFFF00"/>
                </a:highlight>
              </a:rPr>
              <a:t>封閉式任務上</a:t>
            </a:r>
            <a:r>
              <a:rPr lang="zh-TW" altLang="zh-TW" sz="1600" b="1" dirty="0">
                <a:solidFill>
                  <a:srgbClr val="003399"/>
                </a:solidFill>
              </a:rPr>
              <a:t>早已超越人類，但在</a:t>
            </a:r>
            <a:r>
              <a:rPr lang="zh-TW" altLang="zh-TW" sz="1600" b="1" dirty="0">
                <a:solidFill>
                  <a:srgbClr val="003399"/>
                </a:solidFill>
                <a:highlight>
                  <a:srgbClr val="FFFF00"/>
                </a:highlight>
              </a:rPr>
              <a:t>需要「理解世界」與「靈活推理」的開放式任務上，</a:t>
            </a:r>
            <a:r>
              <a:rPr lang="zh-TW" altLang="zh-TW" sz="1600" b="1" dirty="0">
                <a:solidFill>
                  <a:srgbClr val="003399"/>
                </a:solidFill>
              </a:rPr>
              <a:t>人類仍然佔據明顯優勢。</a:t>
            </a:r>
            <a:endParaRPr lang="zh-TW" altLang="en-US" dirty="0"/>
          </a:p>
        </p:txBody>
      </p:sp>
    </p:spTree>
    <p:extLst>
      <p:ext uri="{BB962C8B-B14F-4D97-AF65-F5344CB8AC3E}">
        <p14:creationId xmlns:p14="http://schemas.microsoft.com/office/powerpoint/2010/main" val="187804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8EE832CE-1110-5FD3-2515-CABB831BB0BF}"/>
              </a:ext>
            </a:extLst>
          </p:cNvPr>
          <p:cNvGraphicFramePr>
            <a:graphicFrameLocks noGrp="1"/>
          </p:cNvGraphicFramePr>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591759987"/>
                    </a:ext>
                  </a:extLst>
                </a:gridCol>
              </a:tblGrid>
              <a:tr h="370840">
                <a:tc>
                  <a:txBody>
                    <a:bodyPr/>
                    <a:lstStyle/>
                    <a:p>
                      <a:endParaRPr lang="zh-TW" altLang="en-US" dirty="0"/>
                    </a:p>
                  </a:txBody>
                  <a:tcPr/>
                </a:tc>
                <a:extLst>
                  <a:ext uri="{0D108BD9-81ED-4DB2-BD59-A6C34878D82A}">
                    <a16:rowId xmlns:a16="http://schemas.microsoft.com/office/drawing/2014/main" val="3251056182"/>
                  </a:ext>
                </a:extLst>
              </a:tr>
            </a:tbl>
          </a:graphicData>
        </a:graphic>
      </p:graphicFrame>
      <p:sp>
        <p:nvSpPr>
          <p:cNvPr id="6" name="Rectangle 2">
            <a:extLst>
              <a:ext uri="{FF2B5EF4-FFF2-40B4-BE49-F238E27FC236}">
                <a16:creationId xmlns:a16="http://schemas.microsoft.com/office/drawing/2014/main" id="{366A9778-BCF0-36E8-AF7B-0CBC562BE690}"/>
              </a:ext>
            </a:extLst>
          </p:cNvPr>
          <p:cNvSpPr txBox="1">
            <a:spLocks noChangeArrowheads="1"/>
          </p:cNvSpPr>
          <p:nvPr/>
        </p:nvSpPr>
        <p:spPr bwMode="auto">
          <a:xfrm>
            <a:off x="0" y="0"/>
            <a:ext cx="12082509" cy="893194"/>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3200" kern="0" dirty="0">
                <a:solidFill>
                  <a:schemeClr val="bg1"/>
                </a:solidFill>
                <a:ea typeface="新細明體" panose="02020500000000000000" pitchFamily="18" charset="-120"/>
              </a:rPr>
              <a:t> </a:t>
            </a:r>
            <a:r>
              <a:rPr lang="en-US" altLang="zh-TW" sz="2000" kern="0" dirty="0">
                <a:solidFill>
                  <a:schemeClr val="bg1"/>
                </a:solidFill>
                <a:ea typeface="新細明體" panose="02020500000000000000" pitchFamily="18" charset="-120"/>
              </a:rPr>
              <a:t>Seven B2C Business Model (</a:t>
            </a:r>
            <a:r>
              <a:rPr lang="zh-TW" altLang="en-US" sz="2000" kern="0" dirty="0">
                <a:solidFill>
                  <a:schemeClr val="bg1"/>
                </a:solidFill>
                <a:ea typeface="新細明體" panose="02020500000000000000" pitchFamily="18" charset="-120"/>
              </a:rPr>
              <a:t>七個不同的 </a:t>
            </a:r>
            <a:r>
              <a:rPr lang="en-US" altLang="zh-TW" sz="2000" kern="0" dirty="0">
                <a:solidFill>
                  <a:schemeClr val="bg1"/>
                </a:solidFill>
                <a:ea typeface="新細明體" panose="02020500000000000000" pitchFamily="18" charset="-120"/>
              </a:rPr>
              <a:t>B2C</a:t>
            </a:r>
            <a:r>
              <a:rPr lang="zh-TW" altLang="en-US" sz="2000" kern="0" dirty="0">
                <a:solidFill>
                  <a:schemeClr val="bg1"/>
                </a:solidFill>
                <a:ea typeface="新細明體" panose="02020500000000000000" pitchFamily="18" charset="-120"/>
              </a:rPr>
              <a:t> 商業模式</a:t>
            </a:r>
            <a:r>
              <a:rPr lang="en-US" altLang="zh-TW" sz="2000" kern="0" dirty="0">
                <a:solidFill>
                  <a:schemeClr val="bg1"/>
                </a:solidFill>
                <a:ea typeface="新細明體" panose="02020500000000000000" pitchFamily="18" charset="-120"/>
              </a:rPr>
              <a:t>) </a:t>
            </a:r>
            <a:r>
              <a:rPr lang="zh-TW" altLang="en-US" sz="2000" kern="0" dirty="0">
                <a:solidFill>
                  <a:schemeClr val="bg1"/>
                </a:solidFill>
                <a:ea typeface="新細明體" panose="02020500000000000000" pitchFamily="18" charset="-120"/>
              </a:rPr>
              <a:t> </a:t>
            </a:r>
            <a:r>
              <a:rPr lang="en-US" altLang="zh-TW" sz="2000" kern="0" dirty="0">
                <a:solidFill>
                  <a:schemeClr val="bg1"/>
                </a:solidFill>
                <a:ea typeface="新細明體" panose="02020500000000000000" pitchFamily="18" charset="-120"/>
              </a:rPr>
              <a:t>- </a:t>
            </a:r>
            <a:r>
              <a:rPr lang="zh-TW" altLang="en-US" sz="2000" kern="0" dirty="0">
                <a:solidFill>
                  <a:schemeClr val="bg1"/>
                </a:solidFill>
                <a:ea typeface="新細明體" panose="02020500000000000000" pitchFamily="18" charset="-120"/>
              </a:rPr>
              <a:t>以</a:t>
            </a:r>
            <a:r>
              <a:rPr lang="en-US" altLang="zh-TW" sz="2000" kern="0" dirty="0">
                <a:solidFill>
                  <a:schemeClr val="bg1"/>
                </a:solidFill>
                <a:ea typeface="新細明體" panose="02020500000000000000" pitchFamily="18" charset="-120"/>
              </a:rPr>
              <a:t> Virtual Merchant</a:t>
            </a:r>
            <a:r>
              <a:rPr lang="zh-TW" altLang="en-US" sz="2000" kern="0" dirty="0">
                <a:solidFill>
                  <a:schemeClr val="bg1"/>
                </a:solidFill>
                <a:ea typeface="新細明體" panose="02020500000000000000" pitchFamily="18" charset="-120"/>
              </a:rPr>
              <a:t> </a:t>
            </a:r>
            <a:r>
              <a:rPr lang="en-US" altLang="zh-TW" sz="2000" kern="0" dirty="0">
                <a:solidFill>
                  <a:schemeClr val="bg1"/>
                </a:solidFill>
                <a:ea typeface="新細明體" panose="02020500000000000000" pitchFamily="18" charset="-120"/>
              </a:rPr>
              <a:t>(</a:t>
            </a:r>
            <a:r>
              <a:rPr lang="zh-TW" altLang="en-US" sz="2000" kern="0" dirty="0">
                <a:solidFill>
                  <a:schemeClr val="bg1"/>
                </a:solidFill>
                <a:ea typeface="新細明體" panose="02020500000000000000" pitchFamily="18" charset="-120"/>
              </a:rPr>
              <a:t>虛擬商家</a:t>
            </a:r>
            <a:r>
              <a:rPr lang="en-US" altLang="zh-TW" sz="2000" kern="0" dirty="0">
                <a:solidFill>
                  <a:schemeClr val="bg1"/>
                </a:solidFill>
                <a:ea typeface="新細明體" panose="02020500000000000000" pitchFamily="18" charset="-120"/>
              </a:rPr>
              <a:t>)</a:t>
            </a:r>
            <a:endParaRPr lang="zh-TW" altLang="en-US" sz="2000" kern="0" dirty="0">
              <a:solidFill>
                <a:schemeClr val="bg1"/>
              </a:solidFill>
              <a:ea typeface="新細明體" panose="02020500000000000000" pitchFamily="18" charset="-120"/>
            </a:endParaRPr>
          </a:p>
          <a:p>
            <a:pPr eaLnBrk="1" hangingPunct="1">
              <a:defRPr/>
            </a:pPr>
            <a:r>
              <a:rPr lang="en-US" altLang="zh-TW" sz="2000" kern="0" dirty="0">
                <a:solidFill>
                  <a:schemeClr val="bg1"/>
                </a:solidFill>
                <a:ea typeface="新細明體" panose="02020500000000000000" pitchFamily="18" charset="-120"/>
              </a:rPr>
              <a:t> www.BookFinder.com </a:t>
            </a:r>
            <a:r>
              <a:rPr lang="zh-TW" altLang="en-US" sz="2000" kern="0" dirty="0">
                <a:solidFill>
                  <a:schemeClr val="bg1"/>
                </a:solidFill>
                <a:ea typeface="新細明體" panose="02020500000000000000" pitchFamily="18" charset="-120"/>
              </a:rPr>
              <a:t> 為例</a:t>
            </a:r>
            <a:endParaRPr lang="en-US" altLang="zh-TW" sz="2000" kern="0" dirty="0">
              <a:solidFill>
                <a:schemeClr val="bg1"/>
              </a:solidFill>
              <a:ea typeface="新細明體" panose="02020500000000000000" pitchFamily="18" charset="-120"/>
            </a:endParaRPr>
          </a:p>
        </p:txBody>
      </p:sp>
      <p:pic>
        <p:nvPicPr>
          <p:cNvPr id="8" name="圖片 7">
            <a:extLst>
              <a:ext uri="{FF2B5EF4-FFF2-40B4-BE49-F238E27FC236}">
                <a16:creationId xmlns:a16="http://schemas.microsoft.com/office/drawing/2014/main" id="{47E167B8-B40B-CA1A-82FA-DB6ECEDB90F8}"/>
              </a:ext>
            </a:extLst>
          </p:cNvPr>
          <p:cNvPicPr>
            <a:picLocks noChangeAspect="1"/>
          </p:cNvPicPr>
          <p:nvPr/>
        </p:nvPicPr>
        <p:blipFill rotWithShape="1">
          <a:blip r:embed="rId3"/>
          <a:srcRect l="586" t="6840" r="-2196" b="10493"/>
          <a:stretch/>
        </p:blipFill>
        <p:spPr>
          <a:xfrm>
            <a:off x="1384087" y="1471450"/>
            <a:ext cx="9119023" cy="4173212"/>
          </a:xfrm>
          <a:prstGeom prst="rect">
            <a:avLst/>
          </a:prstGeom>
        </p:spPr>
      </p:pic>
      <p:sp>
        <p:nvSpPr>
          <p:cNvPr id="10" name="文字方塊 9">
            <a:extLst>
              <a:ext uri="{FF2B5EF4-FFF2-40B4-BE49-F238E27FC236}">
                <a16:creationId xmlns:a16="http://schemas.microsoft.com/office/drawing/2014/main" id="{D902C008-46FC-B69E-C901-2151CE21C27A}"/>
              </a:ext>
            </a:extLst>
          </p:cNvPr>
          <p:cNvSpPr txBox="1"/>
          <p:nvPr/>
        </p:nvSpPr>
        <p:spPr>
          <a:xfrm>
            <a:off x="6412056" y="1449947"/>
            <a:ext cx="3612849" cy="369332"/>
          </a:xfrm>
          <a:prstGeom prst="rect">
            <a:avLst/>
          </a:prstGeom>
          <a:noFill/>
        </p:spPr>
        <p:txBody>
          <a:bodyPr wrap="none" rtlCol="0">
            <a:spAutoFit/>
          </a:bodyPr>
          <a:lstStyle/>
          <a:p>
            <a:r>
              <a:rPr lang="en-US" altLang="zh-TW" sz="1800" b="1"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Notre-Dame de Paris</a:t>
            </a:r>
            <a:r>
              <a:rPr lang="zh-TW" altLang="zh-TW" sz="1800" b="1"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《鐘樓怪人》</a:t>
            </a:r>
            <a:endParaRPr lang="zh-TW" altLang="en-US" b="1" dirty="0">
              <a:highlight>
                <a:srgbClr val="FFFF00"/>
              </a:highlight>
            </a:endParaRPr>
          </a:p>
        </p:txBody>
      </p:sp>
      <p:sp>
        <p:nvSpPr>
          <p:cNvPr id="11" name="語音泡泡: 橢圓形 10">
            <a:extLst>
              <a:ext uri="{FF2B5EF4-FFF2-40B4-BE49-F238E27FC236}">
                <a16:creationId xmlns:a16="http://schemas.microsoft.com/office/drawing/2014/main" id="{FF6AD549-43C5-9A40-DCA8-5881C6776E77}"/>
              </a:ext>
            </a:extLst>
          </p:cNvPr>
          <p:cNvSpPr/>
          <p:nvPr/>
        </p:nvSpPr>
        <p:spPr>
          <a:xfrm rot="4328179" flipH="1">
            <a:off x="643226" y="2219806"/>
            <a:ext cx="3716093" cy="4494562"/>
          </a:xfrm>
          <a:prstGeom prst="wedgeEllipseCallout">
            <a:avLst>
              <a:gd name="adj1" fmla="val -21995"/>
              <a:gd name="adj2" fmla="val -84364"/>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t>#1Used - Good. The book has been read but remains in clean condition. All pages are intact and the cover is intact. Some minor wear to the spine.</a:t>
            </a:r>
          </a:p>
          <a:p>
            <a:r>
              <a:rPr lang="zh-TW" altLang="en-US" dirty="0"/>
              <a:t>二手 </a:t>
            </a:r>
            <a:r>
              <a:rPr lang="en-US" altLang="zh-TW" dirty="0"/>
              <a:t>- </a:t>
            </a:r>
            <a:r>
              <a:rPr lang="zh-TW" altLang="en-US" dirty="0"/>
              <a:t>好。 該書已被閱讀，但仍保持乾淨狀態。 所有頁面都完好無損，封面也完好無損。 對脊柱有一些輕微磨損。</a:t>
            </a:r>
            <a:endParaRPr lang="en-US" altLang="zh-TW" dirty="0"/>
          </a:p>
          <a:p>
            <a:pPr algn="ctr"/>
            <a:endParaRPr lang="zh-TW" altLang="en-US" dirty="0"/>
          </a:p>
        </p:txBody>
      </p:sp>
      <p:sp>
        <p:nvSpPr>
          <p:cNvPr id="12" name="文字方塊 11">
            <a:extLst>
              <a:ext uri="{FF2B5EF4-FFF2-40B4-BE49-F238E27FC236}">
                <a16:creationId xmlns:a16="http://schemas.microsoft.com/office/drawing/2014/main" id="{3D643E93-FB94-8DDB-6667-E7AFCBC3FDA1}"/>
              </a:ext>
            </a:extLst>
          </p:cNvPr>
          <p:cNvSpPr txBox="1"/>
          <p:nvPr/>
        </p:nvSpPr>
        <p:spPr>
          <a:xfrm>
            <a:off x="850687" y="3132506"/>
            <a:ext cx="3597488" cy="3323987"/>
          </a:xfrm>
          <a:prstGeom prst="rect">
            <a:avLst/>
          </a:prstGeom>
          <a:noFill/>
        </p:spPr>
        <p:txBody>
          <a:bodyPr wrap="square" rtlCol="0">
            <a:spAutoFit/>
          </a:bodyPr>
          <a:lstStyle/>
          <a:p>
            <a:r>
              <a:rPr lang="en-US" altLang="zh-TW" sz="1400" b="1" dirty="0">
                <a:solidFill>
                  <a:srgbClr val="003399"/>
                </a:solidFill>
              </a:rPr>
              <a:t>Used - Fair. </a:t>
            </a:r>
            <a:r>
              <a:rPr lang="en-US" altLang="zh-TW" sz="1400" b="1" dirty="0">
                <a:solidFill>
                  <a:srgbClr val="003399"/>
                </a:solidFill>
                <a:highlight>
                  <a:srgbClr val="FFFF00"/>
                </a:highlight>
              </a:rPr>
              <a:t>Paperback. Noticeably used book</a:t>
            </a:r>
            <a:r>
              <a:rPr lang="en-US" altLang="zh-TW" sz="1400" b="1" dirty="0">
                <a:solidFill>
                  <a:srgbClr val="003399"/>
                </a:solidFill>
              </a:rPr>
              <a:t>. Text is legible but may be soiled and have </a:t>
            </a:r>
            <a:r>
              <a:rPr lang="en-US" altLang="zh-TW" sz="1400" b="1" dirty="0">
                <a:solidFill>
                  <a:srgbClr val="003399"/>
                </a:solidFill>
                <a:highlight>
                  <a:srgbClr val="FFFF00"/>
                </a:highlight>
              </a:rPr>
              <a:t>binding defects. </a:t>
            </a:r>
            <a:r>
              <a:rPr lang="en-US" altLang="zh-TW" sz="1400" b="1" dirty="0">
                <a:solidFill>
                  <a:srgbClr val="003399"/>
                </a:solidFill>
              </a:rPr>
              <a:t>Heavy wear to covers and pages contain marginal notes, underlining, and or highlighting. Possible ex library copy, with all the markings/stickers of that library. Accessories such as CD, codes, toys, and dust jackets may not be included</a:t>
            </a:r>
            <a:r>
              <a:rPr lang="en-US" altLang="zh-TW" sz="1400" dirty="0">
                <a:solidFill>
                  <a:srgbClr val="003399"/>
                </a:solidFill>
              </a:rPr>
              <a:t>.</a:t>
            </a:r>
            <a:r>
              <a:rPr lang="zh-TW" altLang="en-US" sz="1400" dirty="0">
                <a:solidFill>
                  <a:srgbClr val="003399"/>
                </a:solidFill>
              </a:rPr>
              <a:t>                                        </a:t>
            </a:r>
            <a:r>
              <a:rPr lang="zh-TW" altLang="en-US" sz="1600" b="1" dirty="0">
                <a:solidFill>
                  <a:srgbClr val="003399"/>
                </a:solidFill>
                <a:highlight>
                  <a:srgbClr val="FFFF00"/>
                </a:highlight>
              </a:rPr>
              <a:t>二手 </a:t>
            </a:r>
            <a:r>
              <a:rPr lang="en-US" altLang="zh-TW" sz="1600" b="1" dirty="0">
                <a:solidFill>
                  <a:srgbClr val="003399"/>
                </a:solidFill>
                <a:highlight>
                  <a:srgbClr val="FFFF00"/>
                </a:highlight>
              </a:rPr>
              <a:t>- </a:t>
            </a:r>
            <a:r>
              <a:rPr lang="zh-TW" altLang="en-US" sz="1600" b="1" dirty="0">
                <a:solidFill>
                  <a:srgbClr val="003399"/>
                </a:solidFill>
                <a:highlight>
                  <a:srgbClr val="FFFF00"/>
                </a:highlight>
              </a:rPr>
              <a:t>一般。平裝。明顯用過的書。 文字清晰，但可能被弄髒並有裝訂缺陷。封面和頁面嚴重磨損，包含頁邊註釋、下劃線和</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或突出顯示。 可能的前圖書館副本</a:t>
            </a:r>
            <a:r>
              <a:rPr lang="zh-TW" altLang="en-US" sz="1600" b="1" dirty="0">
                <a:solidFill>
                  <a:srgbClr val="003399"/>
                </a:solidFill>
              </a:rPr>
              <a:t>，</a:t>
            </a:r>
            <a:r>
              <a:rPr lang="zh-TW" altLang="en-US" sz="1600" b="1" dirty="0">
                <a:solidFill>
                  <a:srgbClr val="003399"/>
                </a:solidFill>
                <a:highlight>
                  <a:srgbClr val="FFFF00"/>
                </a:highlight>
              </a:rPr>
              <a:t>帶有該圖書館的所有標記</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貼紙。</a:t>
            </a:r>
            <a:endParaRPr lang="zh-TW" altLang="en-US" sz="1400" b="1" dirty="0">
              <a:solidFill>
                <a:srgbClr val="003399"/>
              </a:solidFill>
              <a:highlight>
                <a:srgbClr val="FFFF00"/>
              </a:highlight>
            </a:endParaRPr>
          </a:p>
        </p:txBody>
      </p:sp>
    </p:spTree>
    <p:extLst>
      <p:ext uri="{BB962C8B-B14F-4D97-AF65-F5344CB8AC3E}">
        <p14:creationId xmlns:p14="http://schemas.microsoft.com/office/powerpoint/2010/main" val="643340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B49FD-C9DE-AFB7-46DB-46527B49C2B0}"/>
            </a:ext>
          </a:extLst>
        </p:cNvPr>
        <p:cNvGrpSpPr/>
        <p:nvPr/>
      </p:nvGrpSpPr>
      <p:grpSpPr>
        <a:xfrm>
          <a:off x="0" y="0"/>
          <a:ext cx="0" cy="0"/>
          <a:chOff x="0" y="0"/>
          <a:chExt cx="0" cy="0"/>
        </a:xfrm>
      </p:grpSpPr>
      <p:sp>
        <p:nvSpPr>
          <p:cNvPr id="154626" name="Rectangle 3">
            <a:extLst>
              <a:ext uri="{FF2B5EF4-FFF2-40B4-BE49-F238E27FC236}">
                <a16:creationId xmlns:a16="http://schemas.microsoft.com/office/drawing/2014/main" id="{E70D132E-2546-8964-C090-D62C4F026F72}"/>
              </a:ext>
            </a:extLst>
          </p:cNvPr>
          <p:cNvSpPr>
            <a:spLocks noGrp="1" noChangeArrowheads="1"/>
          </p:cNvSpPr>
          <p:nvPr>
            <p:ph idx="1"/>
          </p:nvPr>
        </p:nvSpPr>
        <p:spPr>
          <a:xfrm>
            <a:off x="1752600" y="1204914"/>
            <a:ext cx="8610600" cy="1728787"/>
          </a:xfrm>
        </p:spPr>
        <p:txBody>
          <a:bodyPr/>
          <a:lstStyle/>
          <a:p>
            <a:pPr marL="0" indent="0">
              <a:buNone/>
            </a:pPr>
            <a:r>
              <a:rPr lang="zh-TW" altLang="en-US" sz="1400">
                <a:ea typeface="新細明體" panose="02020500000000000000" pitchFamily="18" charset="-120"/>
              </a:rPr>
              <a:t>  </a:t>
            </a:r>
            <a:endParaRPr lang="en-US" altLang="zh-TW" sz="1400">
              <a:ea typeface="新細明體" panose="02020500000000000000" pitchFamily="18" charset="-120"/>
            </a:endParaRPr>
          </a:p>
          <a:p>
            <a:pPr marL="0" indent="0">
              <a:buNone/>
            </a:pPr>
            <a:r>
              <a:rPr lang="zh-TW" altLang="en-US" sz="1100" b="1">
                <a:solidFill>
                  <a:srgbClr val="000000"/>
                </a:solidFill>
                <a:latin typeface="Noto Sans TC"/>
                <a:ea typeface="新細明體" panose="02020500000000000000" pitchFamily="18" charset="-120"/>
              </a:rPr>
              <a:t> </a:t>
            </a:r>
            <a:endParaRPr lang="en-US" altLang="zh-TW" sz="1600">
              <a:ea typeface="MS PGothic" panose="020B0600070205080204" pitchFamily="34" charset="-128"/>
            </a:endParaRPr>
          </a:p>
        </p:txBody>
      </p:sp>
      <p:sp>
        <p:nvSpPr>
          <p:cNvPr id="6" name="Rectangle 2">
            <a:extLst>
              <a:ext uri="{FF2B5EF4-FFF2-40B4-BE49-F238E27FC236}">
                <a16:creationId xmlns:a16="http://schemas.microsoft.com/office/drawing/2014/main" id="{B9AD58CF-B254-3574-1BFC-52BB1158C8D3}"/>
              </a:ext>
            </a:extLst>
          </p:cNvPr>
          <p:cNvSpPr txBox="1">
            <a:spLocks noChangeArrowheads="1"/>
          </p:cNvSpPr>
          <p:nvPr/>
        </p:nvSpPr>
        <p:spPr bwMode="auto">
          <a:xfrm>
            <a:off x="0" y="40159"/>
            <a:ext cx="12192000" cy="493084"/>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12" name="文字方塊 1">
            <a:extLst>
              <a:ext uri="{FF2B5EF4-FFF2-40B4-BE49-F238E27FC236}">
                <a16:creationId xmlns:a16="http://schemas.microsoft.com/office/drawing/2014/main" id="{DF8E4506-4485-F756-DC61-D215945B3B28}"/>
              </a:ext>
            </a:extLst>
          </p:cNvPr>
          <p:cNvSpPr txBox="1">
            <a:spLocks noChangeArrowheads="1"/>
          </p:cNvSpPr>
          <p:nvPr/>
        </p:nvSpPr>
        <p:spPr bwMode="auto">
          <a:xfrm>
            <a:off x="97653" y="28533"/>
            <a:ext cx="116709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ea typeface="新細明體" panose="02020500000000000000" pitchFamily="18" charset="-120"/>
              </a:rPr>
              <a:t> （三）第三階段（</a:t>
            </a:r>
            <a:r>
              <a:rPr lang="en-US" altLang="zh-TW" sz="2000" b="1" dirty="0">
                <a:solidFill>
                  <a:schemeClr val="bg1"/>
                </a:solidFill>
                <a:latin typeface="Tahoma" panose="020B0604030504040204" pitchFamily="34" charset="0"/>
                <a:ea typeface="新細明體" panose="02020500000000000000" pitchFamily="18" charset="-120"/>
              </a:rPr>
              <a:t>2010 </a:t>
            </a:r>
            <a:r>
              <a:rPr lang="zh-TW" altLang="en-US" sz="2000" b="1" dirty="0">
                <a:solidFill>
                  <a:schemeClr val="bg1"/>
                </a:solidFill>
                <a:latin typeface="Tahoma" panose="020B0604030504040204" pitchFamily="34" charset="0"/>
                <a:ea typeface="新細明體" panose="02020500000000000000" pitchFamily="18" charset="-120"/>
              </a:rPr>
              <a:t>年代以後）</a:t>
            </a:r>
            <a:r>
              <a:rPr lang="en-US" altLang="zh-TW" sz="2000" b="1" dirty="0">
                <a:solidFill>
                  <a:schemeClr val="bg1"/>
                </a:solidFill>
                <a:latin typeface="Tahoma" panose="020B0604030504040204" pitchFamily="34" charset="0"/>
                <a:ea typeface="新細明體" panose="02020500000000000000" pitchFamily="18" charset="-120"/>
              </a:rPr>
              <a:t>:ChatGPT </a:t>
            </a:r>
            <a:r>
              <a:rPr lang="zh-TW" altLang="en-US" sz="2000" b="1" dirty="0">
                <a:solidFill>
                  <a:schemeClr val="bg1"/>
                </a:solidFill>
                <a:latin typeface="Tahoma" panose="020B0604030504040204" pitchFamily="34" charset="0"/>
                <a:ea typeface="新細明體" panose="02020500000000000000" pitchFamily="18" charset="-120"/>
              </a:rPr>
              <a:t>挑戰崛起   訓練</a:t>
            </a:r>
            <a:r>
              <a:rPr lang="en-US" altLang="zh-TW" sz="2000" b="1" dirty="0">
                <a:solidFill>
                  <a:schemeClr val="bg1"/>
                </a:solidFill>
                <a:latin typeface="Tahoma" panose="020B0604030504040204" pitchFamily="34" charset="0"/>
                <a:ea typeface="新細明體" panose="02020500000000000000" pitchFamily="18" charset="-120"/>
              </a:rPr>
              <a:t>AI</a:t>
            </a:r>
            <a:r>
              <a:rPr lang="zh-TW" altLang="en-US" sz="2000" b="1" dirty="0">
                <a:solidFill>
                  <a:schemeClr val="bg1"/>
                </a:solidFill>
                <a:latin typeface="Tahoma" panose="020B0604030504040204" pitchFamily="34" charset="0"/>
                <a:ea typeface="新細明體" panose="02020500000000000000" pitchFamily="18" charset="-120"/>
              </a:rPr>
              <a:t>模型所需成本估算</a:t>
            </a:r>
            <a:r>
              <a:rPr lang="en-US" altLang="zh-TW" sz="2000" b="1" dirty="0">
                <a:solidFill>
                  <a:schemeClr val="bg1"/>
                </a:solidFill>
                <a:latin typeface="Tahoma" panose="020B0604030504040204" pitchFamily="34" charset="0"/>
                <a:ea typeface="新細明體" panose="02020500000000000000" pitchFamily="18" charset="-120"/>
              </a:rPr>
              <a:t>, 2017- 2023</a:t>
            </a:r>
            <a:endParaRPr lang="zh-TW" altLang="en-US" sz="2000" b="1" dirty="0">
              <a:solidFill>
                <a:schemeClr val="bg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0E3A9D53-9C49-9FEB-5A7A-61ACD65A7465}"/>
              </a:ext>
            </a:extLst>
          </p:cNvPr>
          <p:cNvSpPr txBox="1"/>
          <p:nvPr/>
        </p:nvSpPr>
        <p:spPr>
          <a:xfrm>
            <a:off x="350807" y="681477"/>
            <a:ext cx="11417817" cy="5878532"/>
          </a:xfrm>
          <a:prstGeom prst="rect">
            <a:avLst/>
          </a:prstGeom>
          <a:noFill/>
        </p:spPr>
        <p:txBody>
          <a:bodyPr wrap="square" rtlCol="0">
            <a:spAutoFit/>
          </a:bodyPr>
          <a:lstStyle/>
          <a:p>
            <a:r>
              <a:rPr lang="zh-TW" altLang="en-US" dirty="0"/>
              <a:t>        </a:t>
            </a:r>
            <a:r>
              <a:rPr lang="en-US" altLang="zh-TW" sz="1600" b="1" dirty="0">
                <a:solidFill>
                  <a:srgbClr val="003399"/>
                </a:solidFill>
              </a:rPr>
              <a:t>AI </a:t>
            </a:r>
            <a:r>
              <a:rPr lang="zh-TW" altLang="zh-TW" sz="1600" b="1" dirty="0">
                <a:solidFill>
                  <a:srgbClr val="003399"/>
                </a:solidFill>
              </a:rPr>
              <a:t>在標準化、</a:t>
            </a:r>
            <a:r>
              <a:rPr lang="zh-TW" altLang="zh-TW" sz="1600" b="1" dirty="0">
                <a:solidFill>
                  <a:srgbClr val="003399"/>
                </a:solidFill>
                <a:highlight>
                  <a:srgbClr val="FFFF00"/>
                </a:highlight>
              </a:rPr>
              <a:t>封閉式任務上</a:t>
            </a:r>
            <a:r>
              <a:rPr lang="zh-TW" altLang="zh-TW" sz="1600" b="1" dirty="0">
                <a:solidFill>
                  <a:srgbClr val="003399"/>
                </a:solidFill>
              </a:rPr>
              <a:t>早已超越人類，但在</a:t>
            </a:r>
            <a:r>
              <a:rPr lang="zh-TW" altLang="zh-TW" sz="1600" b="1" dirty="0">
                <a:solidFill>
                  <a:srgbClr val="003399"/>
                </a:solidFill>
                <a:highlight>
                  <a:srgbClr val="FFFF00"/>
                </a:highlight>
              </a:rPr>
              <a:t>需要「理解世界」與「靈活推理」的開放式任務上，</a:t>
            </a:r>
            <a:r>
              <a:rPr lang="zh-TW" altLang="zh-TW" sz="1600" b="1" dirty="0">
                <a:solidFill>
                  <a:srgbClr val="003399"/>
                </a:solidFill>
              </a:rPr>
              <a:t>人類仍然佔據明顯優勢。</a:t>
            </a:r>
            <a:endParaRPr lang="en-US" altLang="zh-TW" sz="1600" b="1" dirty="0">
              <a:solidFill>
                <a:srgbClr val="003399"/>
              </a:solidFill>
            </a:endParaRPr>
          </a:p>
          <a:p>
            <a:endParaRPr lang="en-US" altLang="zh-TW" sz="1600" b="1" dirty="0">
              <a:solidFill>
                <a:srgbClr val="003399"/>
              </a:solidFill>
            </a:endParaRPr>
          </a:p>
          <a:p>
            <a:r>
              <a:rPr lang="zh-TW" altLang="zh-TW" b="1" dirty="0"/>
              <a:t> </a:t>
            </a:r>
            <a:r>
              <a:rPr lang="zh-TW" altLang="zh-TW" sz="1400" b="1" dirty="0"/>
              <a:t>情境一：產品推薦中的「情感語境」</a:t>
            </a:r>
            <a:endParaRPr lang="en-US" altLang="zh-TW" sz="1400" b="1" dirty="0"/>
          </a:p>
          <a:p>
            <a:endParaRPr lang="zh-TW" altLang="zh-TW" sz="1400" dirty="0"/>
          </a:p>
          <a:p>
            <a:r>
              <a:rPr lang="zh-TW" altLang="zh-TW" sz="1400" dirty="0"/>
              <a:t>顧客輸入：「想買一份禮物給剛失戀的朋友。」</a:t>
            </a:r>
            <a:endParaRPr lang="en-US" altLang="zh-TW" sz="1400" dirty="0"/>
          </a:p>
          <a:p>
            <a:endParaRPr lang="zh-TW" altLang="zh-TW" sz="1400" dirty="0"/>
          </a:p>
          <a:p>
            <a:pPr lvl="0"/>
            <a:r>
              <a:rPr lang="en-US" altLang="zh-TW" sz="1400" b="1" dirty="0"/>
              <a:t>AI </a:t>
            </a:r>
            <a:r>
              <a:rPr lang="zh-TW" altLang="zh-TW" sz="1400" b="1" dirty="0"/>
              <a:t>系統</a:t>
            </a:r>
            <a:r>
              <a:rPr lang="zh-TW" altLang="zh-TW" sz="1400" dirty="0"/>
              <a:t> 可能根據關鍵字「禮物」</a:t>
            </a:r>
            <a:r>
              <a:rPr lang="en-US" altLang="zh-TW" sz="1400" dirty="0"/>
              <a:t>→ </a:t>
            </a:r>
            <a:r>
              <a:rPr lang="zh-TW" altLang="zh-TW" sz="1400" dirty="0"/>
              <a:t>推薦「熱門禮物排行榜」。</a:t>
            </a:r>
            <a:endParaRPr lang="en-US" altLang="zh-TW" sz="1400" dirty="0"/>
          </a:p>
          <a:p>
            <a:pPr lvl="0"/>
            <a:endParaRPr lang="zh-TW" altLang="zh-TW" sz="1400" dirty="0"/>
          </a:p>
          <a:p>
            <a:pPr lvl="0"/>
            <a:r>
              <a:rPr lang="zh-TW" altLang="zh-TW" sz="1400" b="1" dirty="0"/>
              <a:t>人類銷售員</a:t>
            </a:r>
            <a:r>
              <a:rPr lang="zh-TW" altLang="zh-TW" sz="1400" dirty="0"/>
              <a:t> 會</a:t>
            </a:r>
            <a:r>
              <a:rPr lang="zh-TW" altLang="zh-TW" sz="1400" dirty="0">
                <a:highlight>
                  <a:srgbClr val="FFFF00"/>
                </a:highlight>
              </a:rPr>
              <a:t>思考「失戀」這個情緒脈絡</a:t>
            </a:r>
            <a:r>
              <a:rPr lang="en-US" altLang="zh-TW" sz="1400" dirty="0">
                <a:highlight>
                  <a:srgbClr val="FFFF00"/>
                </a:highlight>
              </a:rPr>
              <a:t> → </a:t>
            </a:r>
            <a:r>
              <a:rPr lang="zh-TW" altLang="zh-TW" sz="1400" dirty="0">
                <a:highlight>
                  <a:srgbClr val="FFFF00"/>
                </a:highlight>
              </a:rPr>
              <a:t>推薦「療癒系禮物」、「香氛蠟燭」、「放鬆音樂」</a:t>
            </a:r>
            <a:r>
              <a:rPr lang="zh-TW" altLang="zh-TW" sz="1400" dirty="0"/>
              <a:t>。</a:t>
            </a:r>
          </a:p>
          <a:p>
            <a:r>
              <a:rPr lang="en-US" altLang="zh-TW" sz="1400" dirty="0"/>
              <a:t> </a:t>
            </a:r>
            <a:r>
              <a:rPr lang="zh-TW" altLang="zh-TW" sz="1400" dirty="0"/>
              <a:t>差別在於：</a:t>
            </a:r>
            <a:r>
              <a:rPr lang="en-US" altLang="zh-TW" sz="1400" dirty="0"/>
              <a:t>AI </a:t>
            </a:r>
            <a:r>
              <a:rPr lang="zh-TW" altLang="zh-TW" sz="1400" dirty="0"/>
              <a:t>缺乏「情緒建模」能力，只能匹配語義，不會推敲背後的心理需求。</a:t>
            </a:r>
          </a:p>
          <a:p>
            <a:endParaRPr lang="en-US" altLang="zh-TW" sz="1600" dirty="0"/>
          </a:p>
          <a:p>
            <a:endParaRPr lang="en-US" altLang="zh-TW" sz="1600" dirty="0"/>
          </a:p>
          <a:p>
            <a:r>
              <a:rPr lang="zh-TW" altLang="zh-TW" sz="1600" b="1" dirty="0"/>
              <a:t>情境二：顧客抱怨體驗</a:t>
            </a:r>
            <a:endParaRPr lang="en-US" altLang="zh-TW" sz="1600" b="1" dirty="0"/>
          </a:p>
          <a:p>
            <a:endParaRPr lang="zh-TW" altLang="zh-TW" sz="1600" dirty="0"/>
          </a:p>
          <a:p>
            <a:r>
              <a:rPr lang="zh-TW" altLang="zh-TW" sz="1600" dirty="0"/>
              <a:t>顧客留言：「東西寄來太慢了，我生日都過完了。」</a:t>
            </a:r>
            <a:endParaRPr lang="en-US" altLang="zh-TW" sz="1600" dirty="0"/>
          </a:p>
          <a:p>
            <a:endParaRPr lang="zh-TW" altLang="zh-TW" sz="1600" dirty="0"/>
          </a:p>
          <a:p>
            <a:pPr lvl="0"/>
            <a:r>
              <a:rPr lang="en-US" altLang="zh-TW" sz="1600" b="1" dirty="0"/>
              <a:t>AI </a:t>
            </a:r>
            <a:r>
              <a:rPr lang="zh-TW" altLang="zh-TW" sz="1600" b="1" dirty="0"/>
              <a:t>回覆（</a:t>
            </a:r>
            <a:r>
              <a:rPr lang="zh-TW" altLang="zh-TW" sz="1600" b="1" dirty="0">
                <a:highlight>
                  <a:srgbClr val="FFFF00"/>
                </a:highlight>
              </a:rPr>
              <a:t>僅基於規則或統計）</a:t>
            </a:r>
            <a:r>
              <a:rPr lang="zh-TW" altLang="zh-TW" sz="1600" dirty="0"/>
              <a:t>：</a:t>
            </a:r>
            <a:br>
              <a:rPr lang="en-US" altLang="zh-TW" sz="1600" dirty="0"/>
            </a:br>
            <a:r>
              <a:rPr lang="zh-TW" altLang="zh-TW" sz="1600" dirty="0"/>
              <a:t>「您好，您的包裹於 </a:t>
            </a:r>
            <a:r>
              <a:rPr lang="en-US" altLang="zh-TW" sz="1600" dirty="0"/>
              <a:t>10 </a:t>
            </a:r>
            <a:r>
              <a:rPr lang="zh-TW" altLang="zh-TW" sz="1600" dirty="0"/>
              <a:t>月</a:t>
            </a:r>
            <a:r>
              <a:rPr lang="en-US" altLang="zh-TW" sz="1600" dirty="0"/>
              <a:t> 20 </a:t>
            </a:r>
            <a:r>
              <a:rPr lang="zh-TW" altLang="zh-TW" sz="1600" dirty="0"/>
              <a:t>日送達，感謝您的耐心等待。」</a:t>
            </a:r>
            <a:r>
              <a:rPr lang="en-US" altLang="zh-TW" sz="1600" dirty="0"/>
              <a:t> </a:t>
            </a:r>
            <a:r>
              <a:rPr lang="zh-TW" altLang="zh-TW" sz="1600" dirty="0"/>
              <a:t>理性、正確，但</a:t>
            </a:r>
            <a:r>
              <a:rPr lang="zh-TW" altLang="zh-TW" sz="1600" b="1" dirty="0"/>
              <a:t>忽略了情感層面</a:t>
            </a:r>
            <a:r>
              <a:rPr lang="zh-TW" altLang="zh-TW" sz="1600" dirty="0"/>
              <a:t>（失落、生氣、失望）。</a:t>
            </a:r>
          </a:p>
          <a:p>
            <a:pPr lvl="0"/>
            <a:endParaRPr lang="en-US" altLang="zh-TW" sz="1600" b="1" dirty="0"/>
          </a:p>
          <a:p>
            <a:pPr lvl="0"/>
            <a:r>
              <a:rPr lang="zh-TW" altLang="zh-TW" sz="1600" b="1" dirty="0"/>
              <a:t>人類客服回覆（具情感理解）</a:t>
            </a:r>
            <a:r>
              <a:rPr lang="zh-TW" altLang="zh-TW" sz="1600" dirty="0"/>
              <a:t>：</a:t>
            </a:r>
            <a:br>
              <a:rPr lang="en-US" altLang="zh-TW" sz="1600" dirty="0"/>
            </a:br>
            <a:r>
              <a:rPr lang="zh-TW" altLang="zh-TW" sz="1600" dirty="0"/>
              <a:t>「</a:t>
            </a:r>
            <a:r>
              <a:rPr lang="zh-TW" altLang="zh-TW" sz="1600" dirty="0">
                <a:highlight>
                  <a:srgbClr val="FFFF00"/>
                </a:highlight>
              </a:rPr>
              <a:t>真的很抱歉讓您錯過生日禮物，我理解那種失落感。我們可以補寄一份小禮物給您，</a:t>
            </a:r>
            <a:r>
              <a:rPr lang="zh-TW" altLang="zh-TW" sz="1600" dirty="0"/>
              <a:t>表達歉意 」</a:t>
            </a:r>
            <a:br>
              <a:rPr lang="en-US" altLang="zh-TW" sz="1600" dirty="0"/>
            </a:br>
            <a:r>
              <a:rPr lang="zh-TW" altLang="zh-TW" sz="1600" dirty="0"/>
              <a:t>理解顧客情緒、建立情感連結，增加品牌信任與回購率。</a:t>
            </a:r>
          </a:p>
          <a:p>
            <a:endParaRPr lang="zh-TW" altLang="en-US" dirty="0"/>
          </a:p>
        </p:txBody>
      </p:sp>
    </p:spTree>
    <p:extLst>
      <p:ext uri="{BB962C8B-B14F-4D97-AF65-F5344CB8AC3E}">
        <p14:creationId xmlns:p14="http://schemas.microsoft.com/office/powerpoint/2010/main" val="4235930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294701B3-A7D6-8CD5-BA5F-F08B9B181C73}"/>
              </a:ext>
            </a:extLst>
          </p:cNvPr>
          <p:cNvSpPr>
            <a:spLocks noGrp="1" noChangeArrowheads="1"/>
          </p:cNvSpPr>
          <p:nvPr>
            <p:ph type="body" idx="1"/>
          </p:nvPr>
        </p:nvSpPr>
        <p:spPr>
          <a:xfrm>
            <a:off x="1638300" y="814388"/>
            <a:ext cx="8839200" cy="3262312"/>
          </a:xfrm>
        </p:spPr>
        <p:txBody>
          <a:bodyPr/>
          <a:lstStyle/>
          <a:p>
            <a:pPr marL="0" indent="0">
              <a:buNone/>
            </a:pPr>
            <a:endParaRPr lang="zh-TW" altLang="en-US" sz="1600" b="1">
              <a:solidFill>
                <a:srgbClr val="0033CC"/>
              </a:solidFill>
              <a:latin typeface="Raleway" pitchFamily="2" charset="0"/>
              <a:ea typeface="新細明體" panose="02020500000000000000" pitchFamily="18" charset="-120"/>
            </a:endParaRPr>
          </a:p>
          <a:p>
            <a:pPr marL="0" indent="0"/>
            <a:endParaRPr lang="zh-TW" altLang="en-US" sz="2000" b="1">
              <a:solidFill>
                <a:srgbClr val="0033CC"/>
              </a:solidFill>
              <a:latin typeface="Raleway" pitchFamily="2" charset="0"/>
              <a:ea typeface="新細明體" panose="02020500000000000000" pitchFamily="18" charset="-120"/>
            </a:endParaRPr>
          </a:p>
          <a:p>
            <a:pPr marL="914400" lvl="2" indent="0">
              <a:buNone/>
            </a:pPr>
            <a:endParaRPr lang="en-US" altLang="zh-TW" b="1">
              <a:ea typeface="新細明體" panose="02020500000000000000" pitchFamily="18" charset="-120"/>
            </a:endParaRPr>
          </a:p>
          <a:p>
            <a:pPr marL="914400" lvl="2" indent="0">
              <a:buNone/>
            </a:pPr>
            <a:endParaRPr lang="en-US" altLang="zh-TW" b="1">
              <a:ea typeface="新細明體" panose="02020500000000000000" pitchFamily="18" charset="-120"/>
            </a:endParaRPr>
          </a:p>
          <a:p>
            <a:pPr marL="914400" lvl="2" indent="0">
              <a:buNone/>
            </a:pPr>
            <a:r>
              <a:rPr lang="en-US" altLang="zh-TW">
                <a:solidFill>
                  <a:srgbClr val="333333"/>
                </a:solidFill>
                <a:latin typeface="Noto Sans Tamil UI"/>
                <a:ea typeface="新細明體" panose="02020500000000000000" pitchFamily="18" charset="-120"/>
              </a:rPr>
              <a:t> </a:t>
            </a:r>
            <a:endParaRPr lang="zh-TW" altLang="en-US" b="1">
              <a:ea typeface="新細明體" panose="02020500000000000000" pitchFamily="18" charset="-120"/>
            </a:endParaRPr>
          </a:p>
        </p:txBody>
      </p:sp>
      <p:sp>
        <p:nvSpPr>
          <p:cNvPr id="4" name="Rectangle 2">
            <a:extLst>
              <a:ext uri="{FF2B5EF4-FFF2-40B4-BE49-F238E27FC236}">
                <a16:creationId xmlns:a16="http://schemas.microsoft.com/office/drawing/2014/main" id="{67D628B2-4653-EF81-6B75-4A7306A614A5}"/>
              </a:ext>
            </a:extLst>
          </p:cNvPr>
          <p:cNvSpPr txBox="1">
            <a:spLocks noChangeArrowheads="1"/>
          </p:cNvSpPr>
          <p:nvPr/>
        </p:nvSpPr>
        <p:spPr bwMode="auto">
          <a:xfrm>
            <a:off x="1562100" y="1"/>
            <a:ext cx="9144000"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0724" name="文字方塊 1">
            <a:extLst>
              <a:ext uri="{FF2B5EF4-FFF2-40B4-BE49-F238E27FC236}">
                <a16:creationId xmlns:a16="http://schemas.microsoft.com/office/drawing/2014/main" id="{BD26E24A-7791-791C-7822-1DC014D2EAD7}"/>
              </a:ext>
            </a:extLst>
          </p:cNvPr>
          <p:cNvSpPr txBox="1">
            <a:spLocks noChangeArrowheads="1"/>
          </p:cNvSpPr>
          <p:nvPr/>
        </p:nvSpPr>
        <p:spPr bwMode="auto">
          <a:xfrm>
            <a:off x="1638300" y="1"/>
            <a:ext cx="8648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zh-TW" altLang="en-US" b="1">
                <a:solidFill>
                  <a:schemeClr val="bg1"/>
                </a:solidFill>
                <a:latin typeface="Tahoma" panose="020B0604030504040204" pitchFamily="34" charset="0"/>
                <a:ea typeface="新細明體" panose="02020500000000000000" pitchFamily="18" charset="-120"/>
              </a:rPr>
              <a:t>                       </a:t>
            </a:r>
            <a:r>
              <a:rPr lang="en-US" altLang="zh-TW" b="1">
                <a:solidFill>
                  <a:schemeClr val="bg1"/>
                </a:solidFill>
                <a:latin typeface="Tahoma" panose="020B0604030504040204" pitchFamily="34" charset="0"/>
                <a:ea typeface="新細明體" panose="02020500000000000000" pitchFamily="18" charset="-120"/>
              </a:rPr>
              <a:t> </a:t>
            </a:r>
            <a:r>
              <a:rPr lang="zh-TW" altLang="en-US" b="1">
                <a:solidFill>
                  <a:schemeClr val="bg1"/>
                </a:solidFill>
                <a:latin typeface="Tahoma" panose="020B0604030504040204" pitchFamily="34" charset="0"/>
                <a:ea typeface="新細明體" panose="02020500000000000000" pitchFamily="18" charset="-120"/>
              </a:rPr>
              <a:t> 解析 </a:t>
            </a:r>
            <a:r>
              <a:rPr lang="en-US" altLang="zh-TW" b="1">
                <a:solidFill>
                  <a:schemeClr val="bg1"/>
                </a:solidFill>
                <a:latin typeface="Tahoma" panose="020B0604030504040204" pitchFamily="34" charset="0"/>
                <a:ea typeface="新細明體" panose="02020500000000000000" pitchFamily="18" charset="-120"/>
              </a:rPr>
              <a:t>AI/ML/DL </a:t>
            </a:r>
            <a:r>
              <a:rPr lang="zh-TW" altLang="en-US" b="1">
                <a:solidFill>
                  <a:schemeClr val="bg1"/>
                </a:solidFill>
                <a:latin typeface="Tahoma" panose="020B0604030504040204" pitchFamily="34" charset="0"/>
                <a:ea typeface="新細明體" panose="02020500000000000000" pitchFamily="18" charset="-120"/>
              </a:rPr>
              <a:t>的關係</a:t>
            </a:r>
          </a:p>
        </p:txBody>
      </p:sp>
      <p:pic>
        <p:nvPicPr>
          <p:cNvPr id="30725" name="圖片 2">
            <a:extLst>
              <a:ext uri="{FF2B5EF4-FFF2-40B4-BE49-F238E27FC236}">
                <a16:creationId xmlns:a16="http://schemas.microsoft.com/office/drawing/2014/main" id="{E35D7893-17C1-FD33-A1F7-98CFCF552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75" y="574675"/>
            <a:ext cx="74676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a:extLst>
              <a:ext uri="{FF2B5EF4-FFF2-40B4-BE49-F238E27FC236}">
                <a16:creationId xmlns:a16="http://schemas.microsoft.com/office/drawing/2014/main" id="{78C30CCC-BE31-0263-6EB8-8E583A09C775}"/>
              </a:ext>
            </a:extLst>
          </p:cNvPr>
          <p:cNvSpPr txBox="1"/>
          <p:nvPr/>
        </p:nvSpPr>
        <p:spPr>
          <a:xfrm>
            <a:off x="638356" y="4927193"/>
            <a:ext cx="10877908" cy="830997"/>
          </a:xfrm>
          <a:prstGeom prst="rect">
            <a:avLst/>
          </a:prstGeom>
          <a:noFill/>
        </p:spPr>
        <p:txBody>
          <a:bodyPr wrap="square">
            <a:spAutoFit/>
          </a:bodyPr>
          <a:lstStyle/>
          <a:p>
            <a:pPr>
              <a:defRPr/>
            </a:pPr>
            <a:r>
              <a:rPr lang="zh-TW" altLang="en-US" sz="1600" dirty="0">
                <a:solidFill>
                  <a:schemeClr val="accent6"/>
                </a:solidFill>
                <a:latin typeface="Noto Sans Tamil UI"/>
              </a:rPr>
              <a:t>       </a:t>
            </a:r>
            <a:r>
              <a:rPr lang="zh-TW" altLang="en-US" sz="1600" dirty="0">
                <a:solidFill>
                  <a:srgbClr val="003399"/>
                </a:solidFill>
                <a:latin typeface="Noto Sans Tamil UI"/>
              </a:rPr>
              <a:t>我們可以從上面這張圖清楚理解，</a:t>
            </a:r>
            <a:r>
              <a:rPr lang="en-US" altLang="zh-TW" sz="1600" dirty="0">
                <a:solidFill>
                  <a:srgbClr val="003399"/>
                </a:solidFill>
                <a:highlight>
                  <a:srgbClr val="FFFF00"/>
                </a:highlight>
                <a:latin typeface="Noto Sans Tamil UI"/>
              </a:rPr>
              <a:t>AI</a:t>
            </a:r>
            <a:r>
              <a:rPr lang="zh-TW" altLang="en-US" sz="1600" dirty="0">
                <a:solidFill>
                  <a:srgbClr val="003399"/>
                </a:solidFill>
                <a:highlight>
                  <a:srgbClr val="FFFF00"/>
                </a:highlight>
                <a:latin typeface="Noto Sans Tamil UI"/>
              </a:rPr>
              <a:t>、</a:t>
            </a:r>
            <a:r>
              <a:rPr lang="en-US" altLang="zh-TW" sz="1600" dirty="0">
                <a:solidFill>
                  <a:srgbClr val="003399"/>
                </a:solidFill>
                <a:highlight>
                  <a:srgbClr val="FFFF00"/>
                </a:highlight>
                <a:latin typeface="Noto Sans Tamil UI"/>
              </a:rPr>
              <a:t>ML</a:t>
            </a:r>
            <a:r>
              <a:rPr lang="zh-TW" altLang="en-US" sz="1600" dirty="0">
                <a:solidFill>
                  <a:srgbClr val="003399"/>
                </a:solidFill>
                <a:highlight>
                  <a:srgbClr val="FFFF00"/>
                </a:highlight>
                <a:latin typeface="Noto Sans Tamil UI"/>
              </a:rPr>
              <a:t>、</a:t>
            </a:r>
            <a:r>
              <a:rPr lang="en-US" altLang="zh-TW" sz="1600" dirty="0">
                <a:solidFill>
                  <a:srgbClr val="003399"/>
                </a:solidFill>
                <a:highlight>
                  <a:srgbClr val="FFFF00"/>
                </a:highlight>
                <a:latin typeface="Noto Sans Tamil UI"/>
              </a:rPr>
              <a:t>DL </a:t>
            </a:r>
            <a:r>
              <a:rPr lang="zh-TW" altLang="en-US" sz="1600" dirty="0">
                <a:solidFill>
                  <a:srgbClr val="003399"/>
                </a:solidFill>
                <a:highlight>
                  <a:srgbClr val="FFFF00"/>
                </a:highlight>
                <a:latin typeface="Noto Sans Tamil UI"/>
              </a:rPr>
              <a:t>這三個名詞的關係</a:t>
            </a:r>
            <a:r>
              <a:rPr lang="zh-TW" altLang="en-US" sz="1600" dirty="0">
                <a:solidFill>
                  <a:srgbClr val="003399"/>
                </a:solidFill>
                <a:latin typeface="Noto Sans Tamil UI"/>
              </a:rPr>
              <a:t>就像</a:t>
            </a:r>
            <a:r>
              <a:rPr lang="zh-TW" altLang="en-US" sz="1600" dirty="0">
                <a:solidFill>
                  <a:srgbClr val="003399"/>
                </a:solidFill>
                <a:highlight>
                  <a:srgbClr val="FFFF00"/>
                </a:highlight>
                <a:latin typeface="Noto Sans Tamil UI"/>
              </a:rPr>
              <a:t>洋蔥一樣層層遞進</a:t>
            </a:r>
            <a:r>
              <a:rPr lang="zh-TW" altLang="en-US" sz="1600" dirty="0">
                <a:solidFill>
                  <a:srgbClr val="003399"/>
                </a:solidFill>
                <a:latin typeface="Noto Sans Tamil UI"/>
              </a:rPr>
              <a:t>，機器學習（</a:t>
            </a:r>
            <a:r>
              <a:rPr lang="en-US" altLang="zh-TW" sz="1600" dirty="0">
                <a:solidFill>
                  <a:srgbClr val="003399"/>
                </a:solidFill>
                <a:latin typeface="Noto Sans Tamil UI"/>
              </a:rPr>
              <a:t>ML</a:t>
            </a:r>
            <a:r>
              <a:rPr lang="zh-TW" altLang="en-US" sz="1600" dirty="0">
                <a:solidFill>
                  <a:srgbClr val="003399"/>
                </a:solidFill>
                <a:latin typeface="Noto Sans Tamil UI"/>
              </a:rPr>
              <a:t>），是人工智慧（</a:t>
            </a:r>
            <a:r>
              <a:rPr lang="en-US" altLang="zh-TW" sz="1600" dirty="0">
                <a:solidFill>
                  <a:srgbClr val="003399"/>
                </a:solidFill>
                <a:latin typeface="Noto Sans Tamil UI"/>
              </a:rPr>
              <a:t>AI</a:t>
            </a:r>
            <a:r>
              <a:rPr lang="zh-TW" altLang="en-US" sz="1600" dirty="0">
                <a:solidFill>
                  <a:srgbClr val="003399"/>
                </a:solidFill>
                <a:latin typeface="Noto Sans Tamil UI"/>
              </a:rPr>
              <a:t>）底下的技術分支，而</a:t>
            </a:r>
            <a:r>
              <a:rPr lang="zh-TW" altLang="en-US" sz="1600" dirty="0">
                <a:solidFill>
                  <a:srgbClr val="003399"/>
                </a:solidFill>
                <a:highlight>
                  <a:srgbClr val="FFFF00"/>
                </a:highlight>
                <a:latin typeface="Noto Sans Tamil UI"/>
              </a:rPr>
              <a:t>深度學習（</a:t>
            </a:r>
            <a:r>
              <a:rPr lang="en-US" altLang="zh-TW" sz="1600" dirty="0">
                <a:solidFill>
                  <a:srgbClr val="003399"/>
                </a:solidFill>
                <a:highlight>
                  <a:srgbClr val="FFFF00"/>
                </a:highlight>
                <a:latin typeface="Noto Sans Tamil UI"/>
              </a:rPr>
              <a:t>DL</a:t>
            </a:r>
            <a:r>
              <a:rPr lang="zh-TW" altLang="en-US" sz="1600" dirty="0">
                <a:solidFill>
                  <a:srgbClr val="003399"/>
                </a:solidFill>
                <a:highlight>
                  <a:srgbClr val="FFFF00"/>
                </a:highlight>
                <a:latin typeface="Noto Sans Tamil UI"/>
              </a:rPr>
              <a:t>）是近年才從機器學習衍伸出的領域</a:t>
            </a:r>
            <a:r>
              <a:rPr lang="zh-TW" altLang="en-US" sz="1600" dirty="0">
                <a:solidFill>
                  <a:srgbClr val="003399"/>
                </a:solidFill>
                <a:latin typeface="Noto Sans Tamil UI"/>
              </a:rPr>
              <a:t>，可以比喻為</a:t>
            </a:r>
            <a:r>
              <a:rPr lang="zh-TW" altLang="en-US" sz="1600" b="1" dirty="0">
                <a:solidFill>
                  <a:srgbClr val="003399"/>
                </a:solidFill>
                <a:highlight>
                  <a:srgbClr val="FFFF00"/>
                </a:highlight>
                <a:latin typeface="Noto Sans Tamil UI"/>
              </a:rPr>
              <a:t>俄羅斯娃娃</a:t>
            </a:r>
            <a:r>
              <a:rPr lang="en-US" altLang="zh-TW" sz="1600" b="1" dirty="0">
                <a:solidFill>
                  <a:srgbClr val="003399"/>
                </a:solidFill>
                <a:highlight>
                  <a:srgbClr val="FFFF00"/>
                </a:highlight>
                <a:latin typeface="Noto Sans Tamil UI"/>
              </a:rPr>
              <a:t>(Russian doll )</a:t>
            </a:r>
            <a:r>
              <a:rPr lang="zh-TW" altLang="en-US" sz="1600" dirty="0">
                <a:solidFill>
                  <a:srgbClr val="003399"/>
                </a:solidFill>
                <a:latin typeface="Noto Sans Tamil UI"/>
              </a:rPr>
              <a:t>，一個子領域之中又有更深入的子領域。</a:t>
            </a:r>
            <a:endParaRPr lang="zh-TW" altLang="en-US" sz="1600" dirty="0">
              <a:solidFill>
                <a:srgbClr val="003399"/>
              </a:solidFill>
            </a:endParaRPr>
          </a:p>
        </p:txBody>
      </p:sp>
      <p:pic>
        <p:nvPicPr>
          <p:cNvPr id="30727" name="圖片 7" descr="一張含有 電子用品, 裝置 的圖片&#10;&#10;自動產生的描述">
            <a:extLst>
              <a:ext uri="{FF2B5EF4-FFF2-40B4-BE49-F238E27FC236}">
                <a16:creationId xmlns:a16="http://schemas.microsoft.com/office/drawing/2014/main" id="{D14BA398-8643-222B-F718-288B9D721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78" t="17017" r="8690" b="10391"/>
          <a:stretch>
            <a:fillRect/>
          </a:stretch>
        </p:blipFill>
        <p:spPr bwMode="auto">
          <a:xfrm>
            <a:off x="7700963" y="411164"/>
            <a:ext cx="2951162"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文字方塊 6">
            <a:extLst>
              <a:ext uri="{FF2B5EF4-FFF2-40B4-BE49-F238E27FC236}">
                <a16:creationId xmlns:a16="http://schemas.microsoft.com/office/drawing/2014/main" id="{55C9233C-731E-314A-932A-60FD1B462FEA}"/>
              </a:ext>
            </a:extLst>
          </p:cNvPr>
          <p:cNvSpPr txBox="1">
            <a:spLocks noChangeArrowheads="1"/>
          </p:cNvSpPr>
          <p:nvPr/>
        </p:nvSpPr>
        <p:spPr bwMode="auto">
          <a:xfrm>
            <a:off x="8201025" y="1866901"/>
            <a:ext cx="23955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800" b="1">
                <a:solidFill>
                  <a:srgbClr val="0033CC"/>
                </a:solidFill>
                <a:latin typeface="Noto Sans Tamil UI"/>
                <a:ea typeface="新細明體" panose="02020500000000000000" pitchFamily="18" charset="-120"/>
              </a:rPr>
              <a:t>Three layer of Artificial Intelligence</a:t>
            </a:r>
            <a:endParaRPr lang="zh-TW" altLang="en-US" sz="1800" b="1">
              <a:solidFill>
                <a:srgbClr val="0033CC"/>
              </a:solidFill>
              <a:latin typeface="Noto Sans Tamil UI"/>
              <a:ea typeface="新細明體" panose="02020500000000000000" pitchFamily="18" charset="-120"/>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a:extLst>
              <a:ext uri="{FF2B5EF4-FFF2-40B4-BE49-F238E27FC236}">
                <a16:creationId xmlns:a16="http://schemas.microsoft.com/office/drawing/2014/main" id="{E07A9EE3-FB92-6725-2506-80C18AE66752}"/>
              </a:ext>
            </a:extLst>
          </p:cNvPr>
          <p:cNvSpPr>
            <a:spLocks noGrp="1" noChangeArrowheads="1"/>
          </p:cNvSpPr>
          <p:nvPr>
            <p:ph type="body" idx="1"/>
          </p:nvPr>
        </p:nvSpPr>
        <p:spPr>
          <a:xfrm>
            <a:off x="484356" y="940876"/>
            <a:ext cx="11223288" cy="4843095"/>
          </a:xfrm>
        </p:spPr>
        <p:txBody>
          <a:bodyPr>
            <a:normAutofit/>
          </a:bodyPr>
          <a:lstStyle/>
          <a:p>
            <a:pPr marL="0" lvl="1" indent="0">
              <a:spcBef>
                <a:spcPts val="0"/>
              </a:spcBef>
              <a:buNone/>
              <a:defRPr/>
            </a:pPr>
            <a:r>
              <a:rPr lang="zh-TW" altLang="en-US" sz="18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「人工智慧」一詞最早於</a:t>
            </a:r>
            <a:r>
              <a:rPr lang="en-US" altLang="zh-TW" sz="1600" b="1" dirty="0">
                <a:solidFill>
                  <a:srgbClr val="003399"/>
                </a:solidFill>
                <a:highlight>
                  <a:srgbClr val="FFFF00"/>
                </a:highlight>
                <a:ea typeface="新細明體" panose="02020500000000000000" pitchFamily="18" charset="-120"/>
              </a:rPr>
              <a:t>1956 </a:t>
            </a:r>
            <a:r>
              <a:rPr lang="zh-TW" altLang="en-US" sz="1600" b="1" dirty="0">
                <a:solidFill>
                  <a:srgbClr val="003399"/>
                </a:solidFill>
                <a:highlight>
                  <a:srgbClr val="FFFF00"/>
                </a:highlight>
                <a:ea typeface="新細明體" panose="02020500000000000000" pitchFamily="18" charset="-120"/>
              </a:rPr>
              <a:t>年才被提出。至今人工智慧已發展了近</a:t>
            </a:r>
            <a:r>
              <a:rPr lang="en-US" altLang="zh-TW" sz="1600" b="1" dirty="0">
                <a:solidFill>
                  <a:srgbClr val="003399"/>
                </a:solidFill>
                <a:highlight>
                  <a:srgbClr val="FFFF00"/>
                </a:highlight>
                <a:ea typeface="新細明體" panose="02020500000000000000" pitchFamily="18" charset="-120"/>
              </a:rPr>
              <a:t>70 </a:t>
            </a:r>
            <a:r>
              <a:rPr lang="zh-TW" altLang="en-US" sz="1600" b="1" dirty="0">
                <a:solidFill>
                  <a:srgbClr val="003399"/>
                </a:solidFill>
                <a:highlight>
                  <a:srgbClr val="FFFF00"/>
                </a:highlight>
                <a:ea typeface="新細明體" panose="02020500000000000000" pitchFamily="18" charset="-120"/>
              </a:rPr>
              <a:t>年的歷史</a:t>
            </a:r>
            <a:r>
              <a:rPr lang="zh-TW" altLang="en-US" sz="1600" b="1" dirty="0">
                <a:solidFill>
                  <a:srgbClr val="003399"/>
                </a:solidFill>
                <a:ea typeface="新細明體" panose="02020500000000000000" pitchFamily="18" charset="-120"/>
              </a:rPr>
              <a:t>，這段期間曾歷經多次的興衰。</a:t>
            </a:r>
            <a:endParaRPr lang="en-US" altLang="zh-TW" sz="1600" b="1" dirty="0">
              <a:solidFill>
                <a:srgbClr val="003399"/>
              </a:solidFill>
              <a:ea typeface="新細明體" panose="02020500000000000000" pitchFamily="18" charset="-120"/>
            </a:endParaRPr>
          </a:p>
          <a:p>
            <a:pPr marL="0" lvl="1" indent="0">
              <a:spcBef>
                <a:spcPts val="0"/>
              </a:spcBef>
              <a:buNone/>
              <a:defRPr/>
            </a:pPr>
            <a:endParaRPr lang="en-US" altLang="zh-TW" sz="2000" b="1" dirty="0">
              <a:solidFill>
                <a:srgbClr val="003399"/>
              </a:solidFill>
              <a:ea typeface="新細明體" panose="02020500000000000000" pitchFamily="18" charset="-120"/>
            </a:endParaRPr>
          </a:p>
          <a:p>
            <a:pPr marL="0" lvl="1" indent="0">
              <a:spcBef>
                <a:spcPts val="0"/>
              </a:spcBef>
              <a:buNone/>
              <a:defRPr/>
            </a:pPr>
            <a:r>
              <a:rPr lang="zh-TW" altLang="en-US" sz="20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第一代 </a:t>
            </a:r>
            <a:r>
              <a:rPr lang="en-US" altLang="zh-TW" sz="1600" b="1" dirty="0">
                <a:solidFill>
                  <a:srgbClr val="003399"/>
                </a:solidFill>
                <a:ea typeface="新細明體" panose="02020500000000000000" pitchFamily="18" charset="-120"/>
              </a:rPr>
              <a:t>AI </a:t>
            </a:r>
            <a:r>
              <a:rPr lang="zh-TW" altLang="en-US" sz="1600" b="1" dirty="0">
                <a:solidFill>
                  <a:srgbClr val="003399"/>
                </a:solidFill>
                <a:ea typeface="新細明體" panose="02020500000000000000" pitchFamily="18" charset="-120"/>
              </a:rPr>
              <a:t>主要集中於</a:t>
            </a:r>
            <a:r>
              <a:rPr lang="zh-TW" altLang="en-US" sz="1600" b="1" dirty="0">
                <a:solidFill>
                  <a:srgbClr val="003399"/>
                </a:solidFill>
                <a:highlight>
                  <a:srgbClr val="FFFF00"/>
                </a:highlight>
                <a:ea typeface="新細明體" panose="02020500000000000000" pitchFamily="18" charset="-120"/>
              </a:rPr>
              <a:t>符號主義，也稱為「強人工智慧」</a:t>
            </a:r>
            <a:r>
              <a:rPr lang="zh-TW" altLang="en-US" sz="1600" b="1" dirty="0">
                <a:solidFill>
                  <a:srgbClr val="003399"/>
                </a:solidFill>
                <a:ea typeface="新細明體" panose="02020500000000000000" pitchFamily="18" charset="-120"/>
              </a:rPr>
              <a:t>。它的開始可以追溯到</a:t>
            </a:r>
            <a:r>
              <a:rPr lang="en-US" altLang="zh-TW" sz="1600" b="1" dirty="0">
                <a:solidFill>
                  <a:srgbClr val="003399"/>
                </a:solidFill>
                <a:ea typeface="新細明體" panose="02020500000000000000" pitchFamily="18" charset="-120"/>
              </a:rPr>
              <a:t>20</a:t>
            </a:r>
            <a:r>
              <a:rPr lang="zh-TW" altLang="en-US" sz="1600" b="1" dirty="0">
                <a:solidFill>
                  <a:srgbClr val="003399"/>
                </a:solidFill>
                <a:ea typeface="新細明體" panose="02020500000000000000" pitchFamily="18" charset="-120"/>
              </a:rPr>
              <a:t>世紀</a:t>
            </a:r>
            <a:r>
              <a:rPr lang="en-US" altLang="zh-TW" sz="1600" b="1" dirty="0">
                <a:solidFill>
                  <a:srgbClr val="003399"/>
                </a:solidFill>
                <a:ea typeface="新細明體" panose="02020500000000000000" pitchFamily="18" charset="-120"/>
              </a:rPr>
              <a:t>50</a:t>
            </a:r>
            <a:r>
              <a:rPr lang="zh-TW" altLang="en-US" sz="1600" b="1" dirty="0">
                <a:solidFill>
                  <a:srgbClr val="003399"/>
                </a:solidFill>
                <a:ea typeface="新細明體" panose="02020500000000000000" pitchFamily="18" charset="-120"/>
              </a:rPr>
              <a:t>至</a:t>
            </a:r>
            <a:r>
              <a:rPr lang="en-US" altLang="zh-TW" sz="1600" b="1" dirty="0">
                <a:solidFill>
                  <a:srgbClr val="003399"/>
                </a:solidFill>
                <a:ea typeface="新細明體" panose="02020500000000000000" pitchFamily="18" charset="-120"/>
              </a:rPr>
              <a:t>60</a:t>
            </a:r>
            <a:r>
              <a:rPr lang="zh-TW" altLang="en-US" sz="1600" b="1" dirty="0">
                <a:solidFill>
                  <a:srgbClr val="003399"/>
                </a:solidFill>
                <a:ea typeface="新細明體" panose="02020500000000000000" pitchFamily="18" charset="-120"/>
              </a:rPr>
              <a:t>年代。此時期的 </a:t>
            </a:r>
            <a:r>
              <a:rPr lang="en-US" altLang="zh-TW" sz="1600" b="1" dirty="0">
                <a:solidFill>
                  <a:srgbClr val="003399"/>
                </a:solidFill>
                <a:ea typeface="新細明體" panose="02020500000000000000" pitchFamily="18" charset="-120"/>
              </a:rPr>
              <a:t>AI </a:t>
            </a:r>
            <a:r>
              <a:rPr lang="zh-TW" altLang="en-US" sz="1600" b="1" dirty="0">
                <a:solidFill>
                  <a:srgbClr val="003399"/>
                </a:solidFill>
                <a:ea typeface="新細明體" panose="02020500000000000000" pitchFamily="18" charset="-120"/>
              </a:rPr>
              <a:t>專注於用</a:t>
            </a:r>
            <a:r>
              <a:rPr lang="zh-TW" altLang="en-US" sz="1600" b="1" dirty="0">
                <a:solidFill>
                  <a:srgbClr val="003399"/>
                </a:solidFill>
                <a:highlight>
                  <a:srgbClr val="FFFF00"/>
                </a:highlight>
                <a:ea typeface="新細明體" panose="02020500000000000000" pitchFamily="18" charset="-120"/>
              </a:rPr>
              <a:t>符號和邏輯規則來表示知識和解決問題</a:t>
            </a:r>
            <a:r>
              <a:rPr lang="zh-TW" altLang="en-US" sz="1600" b="1" dirty="0">
                <a:solidFill>
                  <a:srgbClr val="003399"/>
                </a:solidFill>
                <a:ea typeface="新細明體" panose="02020500000000000000" pitchFamily="18" charset="-120"/>
              </a:rPr>
              <a:t>。代表性的例子是基於規則的專家系統，這些系統使用事先定義的規則進行推論和推斷。</a:t>
            </a:r>
            <a:endParaRPr lang="en-US" altLang="zh-TW" sz="1600" b="1" dirty="0">
              <a:solidFill>
                <a:srgbClr val="003399"/>
              </a:solidFill>
              <a:ea typeface="新細明體" panose="02020500000000000000" pitchFamily="18" charset="-120"/>
            </a:endParaRPr>
          </a:p>
          <a:p>
            <a:pPr marL="0" lvl="1" indent="0">
              <a:spcBef>
                <a:spcPts val="0"/>
              </a:spcBef>
              <a:buNone/>
              <a:defRPr/>
            </a:pPr>
            <a:endParaRPr lang="en-US" altLang="zh-TW" sz="1600" b="1" dirty="0">
              <a:solidFill>
                <a:srgbClr val="003399"/>
              </a:solidFill>
              <a:ea typeface="新細明體" panose="02020500000000000000" pitchFamily="18" charset="-120"/>
            </a:endParaRPr>
          </a:p>
          <a:p>
            <a:pPr marL="0" lvl="1">
              <a:spcBef>
                <a:spcPts val="0"/>
              </a:spcBef>
              <a:defRPr/>
            </a:pPr>
            <a:endParaRPr lang="en-US" altLang="zh-TW" sz="1600" b="1" dirty="0">
              <a:solidFill>
                <a:srgbClr val="003399"/>
              </a:solidFill>
              <a:ea typeface="新細明體" panose="02020500000000000000" pitchFamily="18" charset="-120"/>
            </a:endParaRPr>
          </a:p>
          <a:p>
            <a:pPr marL="0" lvl="1" indent="0">
              <a:spcBef>
                <a:spcPts val="0"/>
              </a:spcBef>
              <a:buNone/>
              <a:defRPr/>
            </a:pPr>
            <a:r>
              <a:rPr lang="en-US" altLang="zh-TW" sz="16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若從發展的歷史演進中，以使用方法來區分，大致可</a:t>
            </a:r>
            <a:r>
              <a:rPr lang="zh-TW" altLang="en-US" sz="1600" b="1" dirty="0">
                <a:solidFill>
                  <a:srgbClr val="003399"/>
                </a:solidFill>
                <a:highlight>
                  <a:srgbClr val="FFFF00"/>
                </a:highlight>
                <a:ea typeface="新細明體" panose="02020500000000000000" pitchFamily="18" charset="-120"/>
              </a:rPr>
              <a:t>在</a:t>
            </a:r>
            <a:r>
              <a:rPr lang="en-US" altLang="zh-TW" sz="1600" b="1" dirty="0">
                <a:solidFill>
                  <a:srgbClr val="003399"/>
                </a:solidFill>
                <a:highlight>
                  <a:srgbClr val="FFFF00"/>
                </a:highlight>
                <a:ea typeface="新細明體" panose="02020500000000000000" pitchFamily="18" charset="-120"/>
              </a:rPr>
              <a:t>1980 </a:t>
            </a:r>
            <a:r>
              <a:rPr lang="zh-TW" altLang="en-US" sz="1600" b="1" dirty="0">
                <a:solidFill>
                  <a:srgbClr val="003399"/>
                </a:solidFill>
                <a:highlight>
                  <a:srgbClr val="FFFF00"/>
                </a:highlight>
                <a:ea typeface="新細明體" panose="02020500000000000000" pitchFamily="18" charset="-120"/>
              </a:rPr>
              <a:t>年「類神經網路」演算法再度被提出來，以及近期演算法</a:t>
            </a:r>
            <a:r>
              <a:rPr lang="zh-TW" altLang="en-US" sz="1600" b="1" dirty="0">
                <a:solidFill>
                  <a:srgbClr val="003399"/>
                </a:solidFill>
                <a:ea typeface="新細明體" panose="02020500000000000000" pitchFamily="18" charset="-120"/>
              </a:rPr>
              <a:t>的突飛猛進分成三大階段：</a:t>
            </a:r>
            <a:endParaRPr lang="zh-TW" altLang="en-US" sz="1400" b="1" dirty="0">
              <a:solidFill>
                <a:srgbClr val="003399"/>
              </a:solidFill>
              <a:ea typeface="新細明體" panose="02020500000000000000" pitchFamily="18" charset="-120"/>
            </a:endParaRPr>
          </a:p>
          <a:p>
            <a:pPr marL="0" lvl="2" indent="0">
              <a:spcBef>
                <a:spcPts val="0"/>
              </a:spcBef>
              <a:buNone/>
              <a:defRPr/>
            </a:pPr>
            <a:r>
              <a:rPr lang="en-US" altLang="zh-TW" sz="1800" b="1" dirty="0">
                <a:solidFill>
                  <a:srgbClr val="003399"/>
                </a:solidFill>
                <a:ea typeface="新細明體" panose="02020500000000000000" pitchFamily="18" charset="-120"/>
              </a:rPr>
              <a:t>    </a:t>
            </a:r>
          </a:p>
          <a:p>
            <a:pPr marL="0" lvl="2" indent="0">
              <a:spcBef>
                <a:spcPts val="0"/>
              </a:spcBef>
              <a:buNone/>
              <a:defRPr/>
            </a:pPr>
            <a:r>
              <a:rPr lang="zh-TW" altLang="en-US" b="1" dirty="0">
                <a:solidFill>
                  <a:srgbClr val="003399"/>
                </a:solidFill>
                <a:ea typeface="新細明體" panose="02020500000000000000" pitchFamily="18" charset="-120"/>
              </a:rPr>
              <a:t> </a:t>
            </a:r>
            <a:endParaRPr lang="en-US" altLang="zh-TW" sz="1600" b="1" dirty="0">
              <a:solidFill>
                <a:srgbClr val="003399"/>
              </a:solidFill>
              <a:ea typeface="新細明體" panose="02020500000000000000" pitchFamily="18" charset="-120"/>
            </a:endParaRPr>
          </a:p>
          <a:p>
            <a:pPr marL="0" lvl="2" indent="0">
              <a:spcBef>
                <a:spcPts val="0"/>
              </a:spcBef>
              <a:buNone/>
              <a:defRPr/>
            </a:pPr>
            <a:r>
              <a:rPr lang="zh-TW" altLang="en-US" sz="1600" b="1" dirty="0">
                <a:solidFill>
                  <a:srgbClr val="003399"/>
                </a:solidFill>
                <a:ea typeface="新細明體" panose="02020500000000000000" pitchFamily="18" charset="-120"/>
              </a:rPr>
              <a:t>        </a:t>
            </a:r>
            <a:r>
              <a:rPr lang="en-US" altLang="zh-TW" sz="1600" b="1" dirty="0">
                <a:solidFill>
                  <a:srgbClr val="003399"/>
                </a:solidFill>
                <a:ea typeface="新細明體" panose="02020500000000000000" pitchFamily="18" charset="-120"/>
              </a:rPr>
              <a:t>AI </a:t>
            </a:r>
            <a:r>
              <a:rPr lang="zh-TW" altLang="en-US" sz="1600" b="1" dirty="0">
                <a:solidFill>
                  <a:srgbClr val="003399"/>
                </a:solidFill>
                <a:ea typeface="新細明體" panose="02020500000000000000" pitchFamily="18" charset="-120"/>
              </a:rPr>
              <a:t>這個詞彙</a:t>
            </a:r>
            <a:r>
              <a:rPr lang="zh-TW" altLang="en-US" sz="1600" b="1" dirty="0">
                <a:solidFill>
                  <a:srgbClr val="003399"/>
                </a:solidFill>
                <a:highlight>
                  <a:srgbClr val="FFFF00"/>
                </a:highlight>
                <a:ea typeface="新細明體" panose="02020500000000000000" pitchFamily="18" charset="-120"/>
              </a:rPr>
              <a:t>首次出現</a:t>
            </a:r>
            <a:r>
              <a:rPr lang="zh-TW" altLang="en-US" sz="1600" b="1" dirty="0">
                <a:solidFill>
                  <a:srgbClr val="003399"/>
                </a:solidFill>
                <a:ea typeface="新細明體" panose="02020500000000000000" pitchFamily="18" charset="-120"/>
              </a:rPr>
              <a:t>是在 </a:t>
            </a:r>
            <a:r>
              <a:rPr lang="en-US" altLang="zh-TW" sz="1600" b="1" dirty="0">
                <a:solidFill>
                  <a:srgbClr val="003399"/>
                </a:solidFill>
                <a:ea typeface="新細明體" panose="02020500000000000000" pitchFamily="18" charset="-120"/>
              </a:rPr>
              <a:t>1956 </a:t>
            </a:r>
            <a:r>
              <a:rPr lang="zh-TW" altLang="en-US" sz="1600" b="1" dirty="0">
                <a:solidFill>
                  <a:srgbClr val="003399"/>
                </a:solidFill>
                <a:ea typeface="新細明體" panose="02020500000000000000" pitchFamily="18" charset="-120"/>
              </a:rPr>
              <a:t>年，那時</a:t>
            </a:r>
            <a:r>
              <a:rPr lang="zh-TW" altLang="en-US" sz="1600" b="1" dirty="0">
                <a:solidFill>
                  <a:srgbClr val="003399"/>
                </a:solidFill>
                <a:highlight>
                  <a:srgbClr val="FFFF00"/>
                </a:highlight>
                <a:ea typeface="新細明體" panose="02020500000000000000" pitchFamily="18" charset="-120"/>
              </a:rPr>
              <a:t>離現代電腦的發明</a:t>
            </a:r>
            <a:r>
              <a:rPr lang="zh-TW" altLang="en-US" sz="1600" b="1" dirty="0">
                <a:solidFill>
                  <a:srgbClr val="003399"/>
                </a:solidFill>
                <a:ea typeface="新細明體" panose="02020500000000000000" pitchFamily="18" charset="-120"/>
              </a:rPr>
              <a:t>也不過幾年的時間，當時的人工智慧做的不過是跑一些寫好的邏輯程式、處理數學定理證明，應用其實並不廣；</a:t>
            </a:r>
            <a:r>
              <a:rPr lang="zh-TW" altLang="en-US" sz="1600" b="1" dirty="0">
                <a:solidFill>
                  <a:srgbClr val="003399"/>
                </a:solidFill>
                <a:highlight>
                  <a:srgbClr val="FFFF00"/>
                </a:highlight>
                <a:ea typeface="新細明體" panose="02020500000000000000" pitchFamily="18" charset="-120"/>
              </a:rPr>
              <a:t>此外，由於當時電腦體積龐大、性能又有諸多限制，人工智慧發展很快就面臨到瓶頸了。</a:t>
            </a:r>
            <a:endParaRPr lang="en-US" altLang="zh-TW" sz="1600" b="1" dirty="0">
              <a:solidFill>
                <a:srgbClr val="003399"/>
              </a:solidFill>
              <a:highlight>
                <a:srgbClr val="FFFF00"/>
              </a:highlight>
              <a:ea typeface="新細明體" panose="02020500000000000000" pitchFamily="18" charset="-120"/>
            </a:endParaRPr>
          </a:p>
          <a:p>
            <a:pPr marL="0" lvl="2">
              <a:spcBef>
                <a:spcPts val="0"/>
              </a:spcBef>
              <a:defRPr/>
            </a:pPr>
            <a:endParaRPr lang="en-US" altLang="zh-TW" sz="1600" b="1" dirty="0">
              <a:solidFill>
                <a:srgbClr val="003399"/>
              </a:solidFill>
              <a:ea typeface="新細明體" panose="02020500000000000000" pitchFamily="18" charset="-120"/>
            </a:endParaRPr>
          </a:p>
          <a:p>
            <a:pPr marL="0" lvl="2" indent="0">
              <a:spcBef>
                <a:spcPts val="0"/>
              </a:spcBef>
              <a:buNone/>
              <a:defRPr/>
            </a:pPr>
            <a:r>
              <a:rPr lang="zh-TW" altLang="en-US" sz="1600" b="1" dirty="0">
                <a:solidFill>
                  <a:srgbClr val="003399"/>
                </a:solidFill>
                <a:ea typeface="新細明體" panose="02020500000000000000" pitchFamily="18" charset="-120"/>
              </a:rPr>
              <a:t>        人們在開發</a:t>
            </a:r>
            <a:r>
              <a:rPr lang="zh-TW" altLang="en-US" sz="1600" b="1" dirty="0">
                <a:solidFill>
                  <a:srgbClr val="003399"/>
                </a:solidFill>
                <a:highlight>
                  <a:srgbClr val="FFFF00"/>
                </a:highlight>
                <a:ea typeface="新細明體" panose="02020500000000000000" pitchFamily="18" charset="-120"/>
              </a:rPr>
              <a:t>人工智慧</a:t>
            </a:r>
            <a:r>
              <a:rPr lang="zh-TW" altLang="en-US" sz="1600" b="1" dirty="0">
                <a:solidFill>
                  <a:srgbClr val="003399"/>
                </a:solidFill>
                <a:ea typeface="新細明體" panose="02020500000000000000" pitchFamily="18" charset="-120"/>
              </a:rPr>
              <a:t>的前期，都是</a:t>
            </a:r>
            <a:r>
              <a:rPr lang="zh-TW" altLang="en-US" sz="1600" b="1" dirty="0">
                <a:solidFill>
                  <a:srgbClr val="003399"/>
                </a:solidFill>
                <a:highlight>
                  <a:srgbClr val="FFFF00"/>
                </a:highlight>
                <a:ea typeface="新細明體" panose="02020500000000000000" pitchFamily="18" charset="-120"/>
              </a:rPr>
              <a:t>試圖找出人類在進行認知與決策時，所使用的方法與思維</a:t>
            </a:r>
            <a:r>
              <a:rPr lang="zh-TW" altLang="en-US" sz="1600" b="1" dirty="0">
                <a:solidFill>
                  <a:srgbClr val="003399"/>
                </a:solidFill>
                <a:ea typeface="新細明體" panose="02020500000000000000" pitchFamily="18" charset="-120"/>
              </a:rPr>
              <a:t>；然後發展一套技術，去模仿人類在進行決策時，所使用的思維過程。</a:t>
            </a:r>
            <a:endParaRPr lang="en-US" altLang="zh-TW" sz="1600" b="1" dirty="0">
              <a:solidFill>
                <a:srgbClr val="003399"/>
              </a:solidFill>
              <a:ea typeface="新細明體" panose="02020500000000000000" pitchFamily="18" charset="-120"/>
            </a:endParaRPr>
          </a:p>
          <a:p>
            <a:pPr marL="0" lvl="2">
              <a:spcBef>
                <a:spcPts val="0"/>
              </a:spcBef>
              <a:defRPr/>
            </a:pPr>
            <a:endParaRPr lang="en-US" altLang="zh-TW" sz="1600" b="1" dirty="0">
              <a:solidFill>
                <a:srgbClr val="003399"/>
              </a:solidFill>
              <a:ea typeface="新細明體" panose="02020500000000000000" pitchFamily="18" charset="-120"/>
            </a:endParaRPr>
          </a:p>
          <a:p>
            <a:pPr marL="0" lvl="2" indent="0">
              <a:spcBef>
                <a:spcPts val="0"/>
              </a:spcBef>
              <a:buNone/>
              <a:defRPr/>
            </a:pPr>
            <a:r>
              <a:rPr lang="zh-TW" altLang="en-US" sz="1600" b="1" dirty="0">
                <a:solidFill>
                  <a:srgbClr val="003399"/>
                </a:solidFill>
                <a:ea typeface="新細明體" panose="02020500000000000000" pitchFamily="18" charset="-120"/>
              </a:rPr>
              <a:t>         這好比人類</a:t>
            </a:r>
            <a:r>
              <a:rPr lang="zh-TW" altLang="en-US" sz="1600" b="1" dirty="0">
                <a:solidFill>
                  <a:srgbClr val="003399"/>
                </a:solidFill>
                <a:highlight>
                  <a:srgbClr val="FFFF00"/>
                </a:highlight>
                <a:ea typeface="新細明體" panose="02020500000000000000" pitchFamily="18" charset="-120"/>
              </a:rPr>
              <a:t>早期想學飛行，就仿造鳥的飛行方式，然後去製造飛行器</a:t>
            </a:r>
            <a:r>
              <a:rPr lang="zh-TW" altLang="en-US" sz="1600" b="1" dirty="0">
                <a:solidFill>
                  <a:srgbClr val="003399"/>
                </a:solidFill>
                <a:ea typeface="新細明體" panose="02020500000000000000" pitchFamily="18" charset="-120"/>
              </a:rPr>
              <a:t>，並沒有</a:t>
            </a:r>
            <a:r>
              <a:rPr lang="zh-TW" altLang="en-US" sz="1600" b="1" dirty="0">
                <a:solidFill>
                  <a:srgbClr val="003399"/>
                </a:solidFill>
                <a:highlight>
                  <a:srgbClr val="FFFF00"/>
                </a:highlight>
                <a:ea typeface="新細明體" panose="02020500000000000000" pitchFamily="18" charset="-120"/>
              </a:rPr>
              <a:t>考慮流體力學。所以此階段的人工智慧的發展，並沒有辦法替人類解決太困難與複雜的事務</a:t>
            </a:r>
            <a:r>
              <a:rPr lang="zh-TW" altLang="en-US" sz="1600" b="1" dirty="0">
                <a:solidFill>
                  <a:srgbClr val="003399"/>
                </a:solidFill>
                <a:ea typeface="新細明體" panose="02020500000000000000" pitchFamily="18" charset="-120"/>
              </a:rPr>
              <a:t>。</a:t>
            </a:r>
          </a:p>
        </p:txBody>
      </p:sp>
      <p:sp>
        <p:nvSpPr>
          <p:cNvPr id="4" name="Rectangle 2">
            <a:extLst>
              <a:ext uri="{FF2B5EF4-FFF2-40B4-BE49-F238E27FC236}">
                <a16:creationId xmlns:a16="http://schemas.microsoft.com/office/drawing/2014/main" id="{D4C0F76E-D86A-2B18-EAA1-17E29946A0B9}"/>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23556" name="文字方塊 1">
            <a:extLst>
              <a:ext uri="{FF2B5EF4-FFF2-40B4-BE49-F238E27FC236}">
                <a16:creationId xmlns:a16="http://schemas.microsoft.com/office/drawing/2014/main" id="{E9F521FB-43EF-E229-0B37-21C05353C535}"/>
              </a:ext>
            </a:extLst>
          </p:cNvPr>
          <p:cNvSpPr txBox="1">
            <a:spLocks noChangeArrowheads="1"/>
          </p:cNvSpPr>
          <p:nvPr/>
        </p:nvSpPr>
        <p:spPr bwMode="auto">
          <a:xfrm>
            <a:off x="-1" y="13224"/>
            <a:ext cx="12363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dirty="0">
                <a:solidFill>
                  <a:schemeClr val="bg1"/>
                </a:solidFill>
                <a:latin typeface="Tahoma" panose="020B0604030504040204" pitchFamily="34" charset="0"/>
                <a:ea typeface="新細明體" panose="02020500000000000000" pitchFamily="18" charset="-120"/>
              </a:rPr>
              <a:t>（一）</a:t>
            </a:r>
            <a:r>
              <a:rPr lang="zh-TW" altLang="en-US" sz="1800" b="1" dirty="0">
                <a:solidFill>
                  <a:schemeClr val="bg1"/>
                </a:solidFill>
                <a:latin typeface="Tahoma" panose="020B0604030504040204" pitchFamily="34" charset="0"/>
                <a:ea typeface="新細明體" panose="02020500000000000000" pitchFamily="18" charset="-120"/>
              </a:rPr>
              <a:t>人工智慧的發展  第一代 </a:t>
            </a:r>
            <a:r>
              <a:rPr lang="en-US" altLang="zh-TW" sz="1800" b="1" dirty="0">
                <a:solidFill>
                  <a:schemeClr val="bg1"/>
                </a:solidFill>
                <a:latin typeface="Tahoma" panose="020B0604030504040204" pitchFamily="34" charset="0"/>
                <a:ea typeface="新細明體" panose="02020500000000000000" pitchFamily="18" charset="-120"/>
              </a:rPr>
              <a:t>AI</a:t>
            </a:r>
            <a:r>
              <a:rPr lang="zh-TW" altLang="en-US" sz="1800" b="1" dirty="0">
                <a:solidFill>
                  <a:schemeClr val="bg1"/>
                </a:solidFill>
                <a:latin typeface="Tahoma" panose="020B0604030504040204" pitchFamily="34" charset="0"/>
                <a:ea typeface="新細明體" panose="02020500000000000000" pitchFamily="18" charset="-120"/>
              </a:rPr>
              <a:t>（符號主義 </a:t>
            </a:r>
            <a:r>
              <a:rPr lang="en-US" altLang="zh-TW" sz="1800" b="1" dirty="0">
                <a:solidFill>
                  <a:schemeClr val="bg1"/>
                </a:solidFill>
                <a:latin typeface="Tahoma" panose="020B0604030504040204" pitchFamily="34" charset="0"/>
                <a:ea typeface="新細明體" panose="02020500000000000000" pitchFamily="18" charset="-120"/>
              </a:rPr>
              <a:t>AI</a:t>
            </a:r>
            <a:r>
              <a:rPr lang="zh-TW" altLang="en-US" sz="1800" b="1" dirty="0">
                <a:solidFill>
                  <a:schemeClr val="bg1"/>
                </a:solidFill>
                <a:latin typeface="Tahoma" panose="020B0604030504040204" pitchFamily="34" charset="0"/>
                <a:ea typeface="新細明體" panose="02020500000000000000" pitchFamily="18" charset="-120"/>
              </a:rPr>
              <a:t>）大約</a:t>
            </a:r>
            <a:r>
              <a:rPr lang="en-US" altLang="zh-TW" sz="1800" b="1" dirty="0">
                <a:solidFill>
                  <a:schemeClr val="bg1"/>
                </a:solidFill>
                <a:latin typeface="Tahoma" panose="020B0604030504040204" pitchFamily="34" charset="0"/>
                <a:ea typeface="新細明體" panose="02020500000000000000" pitchFamily="18" charset="-120"/>
              </a:rPr>
              <a:t>1940 </a:t>
            </a:r>
            <a:r>
              <a:rPr lang="zh-TW" altLang="en-US" sz="1800" b="1" dirty="0">
                <a:solidFill>
                  <a:schemeClr val="bg1"/>
                </a:solidFill>
                <a:latin typeface="Tahoma" panose="020B0604030504040204" pitchFamily="34" charset="0"/>
                <a:ea typeface="新細明體" panose="02020500000000000000" pitchFamily="18" charset="-120"/>
              </a:rPr>
              <a:t>年代至</a:t>
            </a:r>
            <a:r>
              <a:rPr lang="en-US" altLang="zh-TW" sz="1800" b="1" dirty="0">
                <a:solidFill>
                  <a:schemeClr val="bg1"/>
                </a:solidFill>
                <a:latin typeface="Tahoma" panose="020B0604030504040204" pitchFamily="34" charset="0"/>
                <a:ea typeface="新細明體" panose="02020500000000000000" pitchFamily="18" charset="-120"/>
              </a:rPr>
              <a:t>1980 </a:t>
            </a:r>
            <a:r>
              <a:rPr lang="zh-TW" altLang="en-US" sz="2000" dirty="0">
                <a:solidFill>
                  <a:schemeClr val="bg1"/>
                </a:solidFill>
                <a:latin typeface="Tahoma" panose="020B0604030504040204" pitchFamily="34" charset="0"/>
                <a:ea typeface="新細明體" panose="02020500000000000000" pitchFamily="18" charset="-120"/>
              </a:rPr>
              <a:t>年代中期</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a:extLst>
              <a:ext uri="{FF2B5EF4-FFF2-40B4-BE49-F238E27FC236}">
                <a16:creationId xmlns:a16="http://schemas.microsoft.com/office/drawing/2014/main" id="{195A961C-EA0A-95E9-B86A-136E34C1D7F9}"/>
              </a:ext>
            </a:extLst>
          </p:cNvPr>
          <p:cNvSpPr>
            <a:spLocks noGrp="1" noChangeArrowheads="1"/>
          </p:cNvSpPr>
          <p:nvPr>
            <p:ph type="body" idx="1"/>
          </p:nvPr>
        </p:nvSpPr>
        <p:spPr>
          <a:xfrm>
            <a:off x="577970" y="1112808"/>
            <a:ext cx="10972800" cy="4209690"/>
          </a:xfrm>
        </p:spPr>
        <p:txBody>
          <a:bodyPr/>
          <a:lstStyle/>
          <a:p>
            <a:pPr marL="0" lvl="1" indent="0">
              <a:spcBef>
                <a:spcPts val="0"/>
              </a:spcBef>
              <a:buNone/>
              <a:defRPr/>
            </a:pPr>
            <a:r>
              <a:rPr lang="zh-TW" altLang="en-US" sz="1800" b="1" dirty="0">
                <a:ea typeface="新細明體" panose="02020500000000000000" pitchFamily="18" charset="-120"/>
              </a:rPr>
              <a:t>        </a:t>
            </a:r>
            <a:r>
              <a:rPr lang="zh-TW" altLang="en-US" sz="1600" b="1" dirty="0">
                <a:solidFill>
                  <a:srgbClr val="003399"/>
                </a:solidFill>
                <a:ea typeface="新細明體" panose="02020500000000000000" pitchFamily="18" charset="-120"/>
              </a:rPr>
              <a:t>沉寂一陣子後，在約二、三十年前，</a:t>
            </a:r>
            <a:r>
              <a:rPr lang="zh-TW" altLang="en-US" sz="1600" b="1" dirty="0">
                <a:solidFill>
                  <a:srgbClr val="003399"/>
                </a:solidFill>
                <a:highlight>
                  <a:srgbClr val="FFFF00"/>
                </a:highlight>
                <a:ea typeface="新細明體" panose="02020500000000000000" pitchFamily="18" charset="-120"/>
              </a:rPr>
              <a:t>因為電腦儲存空間、運算性能的突破</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AI </a:t>
            </a:r>
            <a:r>
              <a:rPr lang="zh-TW" altLang="en-US" sz="1600" b="1" dirty="0">
                <a:solidFill>
                  <a:srgbClr val="003399"/>
                </a:solidFill>
                <a:ea typeface="新細明體" panose="02020500000000000000" pitchFamily="18" charset="-120"/>
              </a:rPr>
              <a:t>重新</a:t>
            </a:r>
            <a:r>
              <a:rPr lang="zh-TW" altLang="en-US" sz="1600" b="1" dirty="0">
                <a:solidFill>
                  <a:srgbClr val="003399"/>
                </a:solidFill>
                <a:highlight>
                  <a:srgbClr val="FFFF00"/>
                </a:highlight>
                <a:ea typeface="新細明體" panose="02020500000000000000" pitchFamily="18" charset="-120"/>
              </a:rPr>
              <a:t>回歸主流技術</a:t>
            </a:r>
            <a:r>
              <a:rPr lang="zh-TW" altLang="en-US" sz="1600" b="1" dirty="0">
                <a:solidFill>
                  <a:srgbClr val="003399"/>
                </a:solidFill>
                <a:ea typeface="新細明體" panose="02020500000000000000" pitchFamily="18" charset="-120"/>
              </a:rPr>
              <a:t>發展重點，開始出現</a:t>
            </a:r>
            <a:r>
              <a:rPr lang="zh-TW" altLang="en-US" sz="1600" b="1" dirty="0">
                <a:solidFill>
                  <a:srgbClr val="003399"/>
                </a:solidFill>
                <a:highlight>
                  <a:srgbClr val="FFFF00"/>
                </a:highlight>
                <a:ea typeface="新細明體" panose="02020500000000000000" pitchFamily="18" charset="-120"/>
              </a:rPr>
              <a:t>「機器學習」</a:t>
            </a:r>
            <a:r>
              <a:rPr lang="en-US" altLang="zh-TW" sz="1400" b="1" dirty="0">
                <a:highlight>
                  <a:srgbClr val="FFFF00"/>
                </a:highlight>
                <a:ea typeface="新細明體" panose="02020500000000000000" pitchFamily="18" charset="-120"/>
              </a:rPr>
              <a:t>(</a:t>
            </a:r>
            <a:r>
              <a:rPr lang="zh-TW" altLang="en-US" sz="1600" b="1" dirty="0">
                <a:solidFill>
                  <a:srgbClr val="003399"/>
                </a:solidFill>
                <a:ea typeface="新細明體" panose="02020500000000000000" pitchFamily="18" charset="-120"/>
              </a:rPr>
              <a:t>註</a:t>
            </a:r>
            <a:r>
              <a:rPr lang="en-US" altLang="zh-TW" sz="1400" b="1" dirty="0">
                <a:highlight>
                  <a:srgbClr val="FFFF00"/>
                </a:highlight>
                <a:ea typeface="新細明體" panose="02020500000000000000" pitchFamily="18" charset="-120"/>
              </a:rPr>
              <a:t>1) </a:t>
            </a:r>
            <a:r>
              <a:rPr lang="zh-TW" altLang="en-US" sz="1600" b="1" dirty="0">
                <a:solidFill>
                  <a:srgbClr val="003399"/>
                </a:solidFill>
                <a:highlight>
                  <a:srgbClr val="FFFF00"/>
                </a:highlight>
                <a:ea typeface="新細明體" panose="02020500000000000000" pitchFamily="18" charset="-120"/>
              </a:rPr>
              <a:t>這塊領域</a:t>
            </a:r>
            <a:r>
              <a:rPr lang="zh-TW" altLang="en-US" sz="1600" b="1" dirty="0">
                <a:solidFill>
                  <a:srgbClr val="003399"/>
                </a:solidFill>
                <a:ea typeface="新細明體" panose="02020500000000000000" pitchFamily="18" charset="-120"/>
              </a:rPr>
              <a:t>，並得到了很好的成果，如發展出</a:t>
            </a:r>
            <a:r>
              <a:rPr lang="zh-TW" altLang="en-US" sz="1600" b="1" dirty="0">
                <a:solidFill>
                  <a:srgbClr val="003399"/>
                </a:solidFill>
                <a:highlight>
                  <a:srgbClr val="FFFF00"/>
                </a:highlight>
                <a:ea typeface="新細明體" panose="02020500000000000000" pitchFamily="18" charset="-120"/>
              </a:rPr>
              <a:t>「支持向量機（</a:t>
            </a:r>
            <a:r>
              <a:rPr lang="en-US" altLang="zh-TW" sz="1600" b="1" dirty="0">
                <a:solidFill>
                  <a:srgbClr val="003399"/>
                </a:solidFill>
                <a:highlight>
                  <a:srgbClr val="FFFF00"/>
                </a:highlight>
                <a:ea typeface="新細明體" panose="02020500000000000000" pitchFamily="18" charset="-120"/>
              </a:rPr>
              <a:t>SVM</a:t>
            </a:r>
            <a:r>
              <a:rPr lang="zh-TW" altLang="en-US" sz="1600" b="1" dirty="0">
                <a:solidFill>
                  <a:srgbClr val="003399"/>
                </a:solidFill>
                <a:highlight>
                  <a:srgbClr val="FFFF00"/>
                </a:highlight>
                <a:ea typeface="新細明體" panose="02020500000000000000" pitchFamily="18" charset="-120"/>
              </a:rPr>
              <a:t>）</a:t>
            </a:r>
            <a:r>
              <a:rPr lang="zh-TW" altLang="en-US" sz="1600" b="1" dirty="0">
                <a:solidFill>
                  <a:srgbClr val="003399"/>
                </a:solidFill>
                <a:ea typeface="新細明體" panose="02020500000000000000" pitchFamily="18" charset="-120"/>
              </a:rPr>
              <a:t>」模型</a:t>
            </a:r>
            <a:r>
              <a:rPr lang="zh-TW" altLang="en-US" sz="1600" b="1" dirty="0">
                <a:solidFill>
                  <a:srgbClr val="003399"/>
                </a:solidFill>
                <a:highlight>
                  <a:srgbClr val="FFFF00"/>
                </a:highlight>
                <a:ea typeface="新細明體" panose="02020500000000000000" pitchFamily="18" charset="-120"/>
              </a:rPr>
              <a:t>，能有效分類處理各種數據</a:t>
            </a:r>
            <a:r>
              <a:rPr lang="zh-TW" altLang="en-US" sz="1600" b="1" dirty="0">
                <a:solidFill>
                  <a:srgbClr val="003399"/>
                </a:solidFill>
                <a:ea typeface="新細明體" panose="02020500000000000000" pitchFamily="18" charset="-120"/>
              </a:rPr>
              <a:t>； 	</a:t>
            </a:r>
            <a:endParaRPr lang="en-US" altLang="zh-TW" sz="1600" b="1" dirty="0">
              <a:solidFill>
                <a:srgbClr val="003399"/>
              </a:solidFill>
              <a:ea typeface="新細明體" panose="02020500000000000000" pitchFamily="18" charset="-120"/>
            </a:endParaRPr>
          </a:p>
          <a:p>
            <a:pPr marL="0" lvl="1" indent="0">
              <a:spcBef>
                <a:spcPts val="0"/>
              </a:spcBef>
              <a:buNone/>
              <a:defRPr/>
            </a:pPr>
            <a:endParaRPr lang="en-US" altLang="zh-TW" sz="1600" b="1" dirty="0">
              <a:solidFill>
                <a:srgbClr val="003399"/>
              </a:solidFill>
              <a:ea typeface="新細明體" panose="02020500000000000000" pitchFamily="18" charset="-120"/>
            </a:endParaRPr>
          </a:p>
          <a:p>
            <a:pPr marL="0" lvl="1" indent="0">
              <a:spcBef>
                <a:spcPts val="0"/>
              </a:spcBef>
              <a:buNone/>
              <a:defRPr/>
            </a:pPr>
            <a:r>
              <a:rPr lang="zh-TW" altLang="en-US" sz="1600" b="1" dirty="0">
                <a:solidFill>
                  <a:srgbClr val="003399"/>
                </a:solidFill>
                <a:ea typeface="新細明體" panose="02020500000000000000" pitchFamily="18" charset="-120"/>
              </a:rPr>
              <a:t>        人們歷經開發</a:t>
            </a:r>
            <a:r>
              <a:rPr lang="zh-TW" altLang="en-US" sz="1600" b="1" dirty="0">
                <a:solidFill>
                  <a:srgbClr val="003399"/>
                </a:solidFill>
                <a:highlight>
                  <a:srgbClr val="FFFF00"/>
                </a:highlight>
                <a:ea typeface="新細明體" panose="02020500000000000000" pitchFamily="18" charset="-120"/>
              </a:rPr>
              <a:t>人工智慧</a:t>
            </a:r>
            <a:r>
              <a:rPr lang="zh-TW" altLang="en-US" sz="1600" b="1" dirty="0">
                <a:solidFill>
                  <a:srgbClr val="003399"/>
                </a:solidFill>
                <a:ea typeface="新細明體" panose="02020500000000000000" pitchFamily="18" charset="-120"/>
              </a:rPr>
              <a:t>前期的失敗經驗，後來發現要讓人工智慧，擁有人腦一般具有思考的能力，</a:t>
            </a:r>
            <a:r>
              <a:rPr lang="zh-TW" altLang="en-US" sz="1600" b="1" dirty="0">
                <a:solidFill>
                  <a:srgbClr val="003399"/>
                </a:solidFill>
                <a:highlight>
                  <a:srgbClr val="FFFF00"/>
                </a:highlight>
                <a:ea typeface="新細明體" panose="02020500000000000000" pitchFamily="18" charset="-120"/>
              </a:rPr>
              <a:t>並不一定要將人類的思維過程</a:t>
            </a:r>
            <a:r>
              <a:rPr lang="zh-TW" altLang="en-US" sz="1600" b="1" dirty="0">
                <a:solidFill>
                  <a:srgbClr val="003399"/>
                </a:solidFill>
                <a:ea typeface="新細明體" panose="02020500000000000000" pitchFamily="18" charset="-120"/>
              </a:rPr>
              <a:t>，類比出一套規則來教給電腦；</a:t>
            </a:r>
            <a:endParaRPr lang="en-US" altLang="zh-TW" sz="1600" b="1" dirty="0">
              <a:solidFill>
                <a:srgbClr val="003399"/>
              </a:solidFill>
              <a:ea typeface="新細明體" panose="02020500000000000000" pitchFamily="18" charset="-120"/>
            </a:endParaRPr>
          </a:p>
          <a:p>
            <a:pPr marL="0" lvl="1" indent="0">
              <a:spcBef>
                <a:spcPts val="0"/>
              </a:spcBef>
              <a:buNone/>
              <a:defRPr/>
            </a:pPr>
            <a:endParaRPr lang="en-US" altLang="zh-TW" sz="1600" b="1" dirty="0">
              <a:solidFill>
                <a:srgbClr val="003399"/>
              </a:solidFill>
              <a:ea typeface="新細明體" panose="02020500000000000000" pitchFamily="18" charset="-120"/>
            </a:endParaRPr>
          </a:p>
          <a:p>
            <a:pPr marL="0" lvl="1" indent="0">
              <a:spcBef>
                <a:spcPts val="0"/>
              </a:spcBef>
              <a:buNone/>
              <a:defRPr/>
            </a:pPr>
            <a:r>
              <a:rPr lang="zh-TW" altLang="en-US" sz="1600" b="1" dirty="0">
                <a:solidFill>
                  <a:srgbClr val="003399"/>
                </a:solidFill>
                <a:ea typeface="新細明體" panose="02020500000000000000" pitchFamily="18" charset="-120"/>
              </a:rPr>
              <a:t>        而是讓</a:t>
            </a:r>
            <a:r>
              <a:rPr lang="zh-TW" altLang="en-US" sz="1600" b="1" dirty="0">
                <a:solidFill>
                  <a:srgbClr val="003399"/>
                </a:solidFill>
                <a:highlight>
                  <a:srgbClr val="FFFF00"/>
                </a:highlight>
                <a:ea typeface="新細明體" panose="02020500000000000000" pitchFamily="18" charset="-120"/>
              </a:rPr>
              <a:t>電腦利用統計</a:t>
            </a:r>
            <a:r>
              <a:rPr lang="zh-TW" altLang="en-US" sz="1600" b="1" dirty="0">
                <a:solidFill>
                  <a:srgbClr val="003399"/>
                </a:solidFill>
                <a:ea typeface="新細明體" panose="02020500000000000000" pitchFamily="18" charset="-120"/>
              </a:rPr>
              <a:t>的方式，</a:t>
            </a:r>
            <a:r>
              <a:rPr lang="zh-TW" altLang="en-US" sz="1600" b="1" dirty="0">
                <a:solidFill>
                  <a:srgbClr val="003399"/>
                </a:solidFill>
                <a:highlight>
                  <a:srgbClr val="FFFF00"/>
                </a:highlight>
                <a:ea typeface="新細明體" panose="02020500000000000000" pitchFamily="18" charset="-120"/>
              </a:rPr>
              <a:t>在大量的數據去尋找人們進行決策的規律，才能精準的模擬出人類的思維過程</a:t>
            </a:r>
            <a:r>
              <a:rPr lang="zh-TW" altLang="en-US" sz="1600" b="1" dirty="0">
                <a:solidFill>
                  <a:srgbClr val="003399"/>
                </a:solidFill>
                <a:ea typeface="新細明體" panose="02020500000000000000" pitchFamily="18" charset="-120"/>
              </a:rPr>
              <a:t>。因此現階段的人工智慧技術，已漸能夠協助人類處理</a:t>
            </a:r>
            <a:r>
              <a:rPr lang="zh-TW" altLang="en-US" sz="1600" b="1" dirty="0">
                <a:solidFill>
                  <a:srgbClr val="003399"/>
                </a:solidFill>
                <a:highlight>
                  <a:srgbClr val="FFFF00"/>
                </a:highlight>
                <a:ea typeface="新細明體" panose="02020500000000000000" pitchFamily="18" charset="-120"/>
              </a:rPr>
              <a:t>較艱難與複雜的事務</a:t>
            </a:r>
            <a:r>
              <a:rPr lang="zh-TW" altLang="en-US"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marL="0" lvl="1" indent="0">
              <a:spcBef>
                <a:spcPts val="0"/>
              </a:spcBef>
              <a:buNone/>
              <a:defRPr/>
            </a:pPr>
            <a:endParaRPr lang="en-US" altLang="zh-TW" sz="1600" b="1" dirty="0">
              <a:solidFill>
                <a:srgbClr val="003399"/>
              </a:solidFill>
              <a:ea typeface="新細明體" panose="02020500000000000000" pitchFamily="18" charset="-120"/>
            </a:endParaRPr>
          </a:p>
          <a:p>
            <a:pPr marL="0" lvl="1" indent="0">
              <a:spcBef>
                <a:spcPts val="0"/>
              </a:spcBef>
              <a:buNone/>
              <a:defRPr/>
            </a:pPr>
            <a:endParaRPr lang="en-US" altLang="zh-TW" sz="1600" b="1" dirty="0">
              <a:solidFill>
                <a:srgbClr val="003399"/>
              </a:solidFill>
              <a:ea typeface="新細明體" panose="02020500000000000000" pitchFamily="18" charset="-120"/>
            </a:endParaRPr>
          </a:p>
          <a:p>
            <a:pPr marL="0" lvl="1" indent="0">
              <a:spcBef>
                <a:spcPts val="0"/>
              </a:spcBef>
              <a:buNone/>
              <a:defRPr/>
            </a:pPr>
            <a:endParaRPr lang="en-US" altLang="zh-TW" sz="1600" b="1" dirty="0">
              <a:solidFill>
                <a:srgbClr val="003399"/>
              </a:solidFill>
              <a:ea typeface="新細明體" panose="02020500000000000000" pitchFamily="18" charset="-120"/>
            </a:endParaRPr>
          </a:p>
          <a:p>
            <a:pPr marL="0" lvl="1" indent="0">
              <a:spcBef>
                <a:spcPts val="0"/>
              </a:spcBef>
              <a:buNone/>
              <a:defRPr/>
            </a:pPr>
            <a:r>
              <a:rPr lang="zh-TW" altLang="en-US" sz="1600" b="1" dirty="0">
                <a:solidFill>
                  <a:srgbClr val="003399"/>
                </a:solidFill>
                <a:ea typeface="新細明體" panose="02020500000000000000" pitchFamily="18" charset="-120"/>
              </a:rPr>
              <a:t>註</a:t>
            </a:r>
            <a:r>
              <a:rPr lang="en-US" altLang="zh-TW" sz="1400" b="1" dirty="0">
                <a:highlight>
                  <a:srgbClr val="FFFF00"/>
                </a:highlight>
                <a:ea typeface="新細明體" panose="02020500000000000000" pitchFamily="18" charset="-120"/>
              </a:rPr>
              <a:t>1 : </a:t>
            </a:r>
          </a:p>
          <a:p>
            <a:pPr marL="0" lvl="1" indent="0">
              <a:spcBef>
                <a:spcPts val="0"/>
              </a:spcBef>
              <a:buNone/>
              <a:defRPr/>
            </a:pPr>
            <a:r>
              <a:rPr lang="en-US" altLang="zh-TW" sz="1600" b="1" dirty="0">
                <a:solidFill>
                  <a:srgbClr val="003399"/>
                </a:solidFill>
                <a:highlight>
                  <a:srgbClr val="FFFF00"/>
                </a:highlight>
                <a:ea typeface="新細明體" panose="02020500000000000000" pitchFamily="18" charset="-120"/>
              </a:rPr>
              <a:t> </a:t>
            </a:r>
          </a:p>
          <a:p>
            <a:pPr marL="0" lvl="1" indent="0">
              <a:spcBef>
                <a:spcPts val="0"/>
              </a:spcBef>
              <a:buNone/>
              <a:defRPr/>
            </a:pPr>
            <a:r>
              <a:rPr lang="zh-TW" altLang="en-US" sz="1600" b="1" dirty="0">
                <a:solidFill>
                  <a:srgbClr val="003399"/>
                </a:solidFill>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 機器</a:t>
            </a:r>
            <a:r>
              <a:rPr lang="zh-TW" altLang="en-US" sz="1600" b="1" dirty="0">
                <a:solidFill>
                  <a:srgbClr val="003399"/>
                </a:solidFill>
                <a:ea typeface="新細明體" panose="02020500000000000000" pitchFamily="18" charset="-120"/>
              </a:rPr>
              <a:t>學習是一種</a:t>
            </a:r>
            <a:r>
              <a:rPr lang="zh-TW" altLang="en-US" sz="1600" b="1" dirty="0">
                <a:solidFill>
                  <a:srgbClr val="003399"/>
                </a:solidFill>
                <a:highlight>
                  <a:srgbClr val="FFFF00"/>
                </a:highlight>
                <a:ea typeface="新細明體" panose="02020500000000000000" pitchFamily="18" charset="-120"/>
              </a:rPr>
              <a:t>集合的代名詞，反映了古今人類的夢想</a:t>
            </a:r>
            <a:r>
              <a:rPr lang="zh-TW" altLang="en-US" sz="1600" b="1" dirty="0">
                <a:solidFill>
                  <a:srgbClr val="003399"/>
                </a:solidFill>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希望能夠製造獨立思考、自主學習的機器</a:t>
            </a:r>
            <a:r>
              <a:rPr lang="zh-TW" altLang="en-US" sz="1600" b="1" dirty="0">
                <a:solidFill>
                  <a:srgbClr val="003399"/>
                </a:solidFill>
                <a:ea typeface="新細明體" panose="02020500000000000000" pitchFamily="18" charset="-120"/>
              </a:rPr>
              <a:t>，最早可追溯到二戰期間的電腦始祖，當時</a:t>
            </a:r>
            <a:r>
              <a:rPr lang="zh-TW" altLang="en-US" sz="1600" b="1" dirty="0">
                <a:solidFill>
                  <a:srgbClr val="003399"/>
                </a:solidFill>
                <a:highlight>
                  <a:srgbClr val="FFFF00"/>
                </a:highlight>
                <a:ea typeface="新細明體" panose="02020500000000000000" pitchFamily="18" charset="-120"/>
              </a:rPr>
              <a:t>機學習發展與密碼解碼、研發原子彈信息相關</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1950</a:t>
            </a:r>
            <a:r>
              <a:rPr lang="zh-TW" altLang="en-US" sz="1600" b="1" dirty="0">
                <a:solidFill>
                  <a:srgbClr val="003399"/>
                </a:solidFill>
                <a:ea typeface="新細明體" panose="02020500000000000000" pitchFamily="18" charset="-120"/>
              </a:rPr>
              <a:t>年代之後，</a:t>
            </a:r>
            <a:r>
              <a:rPr lang="zh-TW" altLang="en-US" sz="1600" b="1" dirty="0">
                <a:solidFill>
                  <a:srgbClr val="003399"/>
                </a:solidFill>
                <a:highlight>
                  <a:srgbClr val="FFFF00"/>
                </a:highlight>
                <a:ea typeface="新細明體" panose="02020500000000000000" pitchFamily="18" charset="-120"/>
              </a:rPr>
              <a:t>機器學習</a:t>
            </a:r>
            <a:r>
              <a:rPr lang="zh-TW" altLang="en-US" sz="1600" b="1" dirty="0">
                <a:solidFill>
                  <a:srgbClr val="003399"/>
                </a:solidFill>
                <a:ea typeface="新細明體" panose="02020500000000000000" pitchFamily="18" charset="-120"/>
              </a:rPr>
              <a:t>又有人工智慧的新名稱。</a:t>
            </a:r>
          </a:p>
        </p:txBody>
      </p:sp>
      <p:sp>
        <p:nvSpPr>
          <p:cNvPr id="4" name="Rectangle 2">
            <a:extLst>
              <a:ext uri="{FF2B5EF4-FFF2-40B4-BE49-F238E27FC236}">
                <a16:creationId xmlns:a16="http://schemas.microsoft.com/office/drawing/2014/main" id="{6370B8B1-59E2-5DFA-B154-C9BCE3AF9C5C}"/>
              </a:ext>
            </a:extLst>
          </p:cNvPr>
          <p:cNvSpPr txBox="1">
            <a:spLocks noChangeArrowheads="1"/>
          </p:cNvSpPr>
          <p:nvPr/>
        </p:nvSpPr>
        <p:spPr bwMode="auto">
          <a:xfrm>
            <a:off x="1562100" y="1"/>
            <a:ext cx="9144000"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24580" name="文字方塊 1">
            <a:extLst>
              <a:ext uri="{FF2B5EF4-FFF2-40B4-BE49-F238E27FC236}">
                <a16:creationId xmlns:a16="http://schemas.microsoft.com/office/drawing/2014/main" id="{B2F6AE6F-7851-4FEC-A647-CC1CC078583F}"/>
              </a:ext>
            </a:extLst>
          </p:cNvPr>
          <p:cNvSpPr txBox="1">
            <a:spLocks noChangeArrowheads="1"/>
          </p:cNvSpPr>
          <p:nvPr/>
        </p:nvSpPr>
        <p:spPr bwMode="auto">
          <a:xfrm>
            <a:off x="1524000" y="12701"/>
            <a:ext cx="86233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lvl="2"/>
            <a:r>
              <a:rPr lang="zh-TW" altLang="en-US" b="1">
                <a:solidFill>
                  <a:schemeClr val="bg1"/>
                </a:solidFill>
                <a:latin typeface="Tahoma" panose="020B0604030504040204" pitchFamily="34" charset="0"/>
                <a:ea typeface="新細明體" panose="02020500000000000000" pitchFamily="18" charset="-120"/>
              </a:rPr>
              <a:t>（二）第二階段（大約</a:t>
            </a:r>
            <a:r>
              <a:rPr lang="en-US" altLang="zh-TW" b="1">
                <a:solidFill>
                  <a:schemeClr val="bg1"/>
                </a:solidFill>
                <a:latin typeface="Tahoma" panose="020B0604030504040204" pitchFamily="34" charset="0"/>
                <a:ea typeface="新細明體" panose="02020500000000000000" pitchFamily="18" charset="-120"/>
              </a:rPr>
              <a:t>1980 </a:t>
            </a:r>
            <a:r>
              <a:rPr lang="zh-TW" altLang="en-US" b="1">
                <a:solidFill>
                  <a:schemeClr val="bg1"/>
                </a:solidFill>
                <a:latin typeface="Tahoma" panose="020B0604030504040204" pitchFamily="34" charset="0"/>
                <a:ea typeface="新細明體" panose="02020500000000000000" pitchFamily="18" charset="-120"/>
              </a:rPr>
              <a:t>年代中期至</a:t>
            </a:r>
            <a:r>
              <a:rPr lang="en-US" altLang="zh-TW" b="1">
                <a:solidFill>
                  <a:schemeClr val="bg1"/>
                </a:solidFill>
                <a:latin typeface="Tahoma" panose="020B0604030504040204" pitchFamily="34" charset="0"/>
                <a:ea typeface="新細明體" panose="02020500000000000000" pitchFamily="18" charset="-120"/>
              </a:rPr>
              <a:t>2010 </a:t>
            </a:r>
            <a:r>
              <a:rPr lang="zh-TW" altLang="en-US" b="1">
                <a:solidFill>
                  <a:schemeClr val="bg1"/>
                </a:solidFill>
                <a:latin typeface="Tahoma" panose="020B0604030504040204" pitchFamily="34" charset="0"/>
                <a:ea typeface="新細明體" panose="02020500000000000000" pitchFamily="18" charset="-120"/>
              </a:rPr>
              <a:t>年代）</a:t>
            </a:r>
            <a:endParaRPr lang="en-US" altLang="zh-TW" b="1">
              <a:solidFill>
                <a:schemeClr val="bg1"/>
              </a:solidFill>
              <a:latin typeface="Tahoma" panose="020B0604030504040204" pitchFamily="34" charset="0"/>
              <a:ea typeface="新細明體" panose="02020500000000000000" pitchFamily="18" charset="-120"/>
            </a:endParaRPr>
          </a:p>
          <a:p>
            <a:pPr>
              <a:spcBef>
                <a:spcPct val="0"/>
              </a:spcBef>
              <a:buClrTx/>
              <a:buSzTx/>
              <a:buFontTx/>
              <a:buNone/>
            </a:pPr>
            <a:endParaRPr lang="zh-TW" altLang="en-US">
              <a:solidFill>
                <a:schemeClr val="bg1"/>
              </a:solidFill>
              <a:latin typeface="Tahoma" panose="020B0604030504040204" pitchFamily="34" charset="0"/>
              <a:ea typeface="新細明體" panose="02020500000000000000" pitchFamily="18" charset="-120"/>
            </a:endParaRP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792D3E1E-4E56-C51A-2DE9-47006D0BA937}"/>
              </a:ext>
            </a:extLst>
          </p:cNvPr>
          <p:cNvSpPr>
            <a:spLocks noGrp="1" noChangeArrowheads="1"/>
          </p:cNvSpPr>
          <p:nvPr>
            <p:ph type="body" idx="1"/>
          </p:nvPr>
        </p:nvSpPr>
        <p:spPr>
          <a:xfrm>
            <a:off x="455353" y="647721"/>
            <a:ext cx="11357493" cy="5727200"/>
          </a:xfrm>
        </p:spPr>
        <p:txBody>
          <a:bodyPr>
            <a:normAutofit fontScale="92500" lnSpcReduction="10000"/>
          </a:bodyPr>
          <a:lstStyle/>
          <a:p>
            <a:pPr marL="0" lvl="2" indent="0">
              <a:buNone/>
              <a:defRPr/>
            </a:pPr>
            <a:r>
              <a:rPr lang="zh-TW" altLang="en-US" sz="20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近年來，隨著</a:t>
            </a:r>
            <a:r>
              <a:rPr lang="zh-TW" altLang="en-US" sz="1600" b="1" dirty="0">
                <a:solidFill>
                  <a:srgbClr val="003399"/>
                </a:solidFill>
                <a:highlight>
                  <a:srgbClr val="FFFF00"/>
                </a:highlight>
                <a:ea typeface="新細明體" panose="02020500000000000000" pitchFamily="18" charset="-120"/>
              </a:rPr>
              <a:t>雲端資料儲存能力、硬體效能以及演算</a:t>
            </a:r>
            <a:r>
              <a:rPr lang="zh-TW" altLang="en-US" sz="1600" dirty="0">
                <a:solidFill>
                  <a:srgbClr val="003399"/>
                </a:solidFill>
                <a:highlight>
                  <a:srgbClr val="FFFF00"/>
                </a:highlight>
                <a:latin typeface="Noto Sans Tamil UI"/>
              </a:rPr>
              <a:t>法</a:t>
            </a:r>
            <a:r>
              <a:rPr lang="zh-TW" altLang="en-US" sz="1600" b="1" dirty="0">
                <a:solidFill>
                  <a:srgbClr val="003399"/>
                </a:solidFill>
                <a:ea typeface="新細明體" panose="02020500000000000000" pitchFamily="18" charset="-120"/>
              </a:rPr>
              <a:t>的持續進步，讓 </a:t>
            </a:r>
            <a:r>
              <a:rPr lang="en-US" altLang="zh-TW" sz="1600" b="1" dirty="0">
                <a:solidFill>
                  <a:srgbClr val="003399"/>
                </a:solidFill>
                <a:ea typeface="新細明體" panose="02020500000000000000" pitchFamily="18" charset="-120"/>
              </a:rPr>
              <a:t>AI</a:t>
            </a:r>
            <a:r>
              <a:rPr lang="zh-TW" altLang="en-US" sz="1600" b="1" dirty="0">
                <a:solidFill>
                  <a:srgbClr val="003399"/>
                </a:solidFill>
                <a:ea typeface="新細明體" panose="02020500000000000000" pitchFamily="18" charset="-120"/>
              </a:rPr>
              <a:t> 能夠在</a:t>
            </a:r>
            <a:r>
              <a:rPr lang="zh-TW" altLang="en-US" sz="1600" b="1" dirty="0">
                <a:solidFill>
                  <a:srgbClr val="003399"/>
                </a:solidFill>
                <a:highlight>
                  <a:srgbClr val="FFFF00"/>
                </a:highlight>
                <a:ea typeface="新細明體" panose="02020500000000000000" pitchFamily="18" charset="-120"/>
              </a:rPr>
              <a:t>巨量資料</a:t>
            </a:r>
            <a:r>
              <a:rPr lang="zh-TW" altLang="en-US" sz="1600" b="1" dirty="0">
                <a:solidFill>
                  <a:srgbClr val="003399"/>
                </a:solidFill>
                <a:ea typeface="新細明體" panose="02020500000000000000" pitchFamily="18" charset="-120"/>
              </a:rPr>
              <a:t>的協助下，使得「</a:t>
            </a:r>
            <a:r>
              <a:rPr lang="zh-TW" altLang="en-US" sz="1600" b="1" dirty="0">
                <a:solidFill>
                  <a:srgbClr val="003399"/>
                </a:solidFill>
                <a:highlight>
                  <a:srgbClr val="FFFF00"/>
                </a:highlight>
                <a:ea typeface="新細明體" panose="02020500000000000000" pitchFamily="18" charset="-120"/>
              </a:rPr>
              <a:t>機器學習」（</a:t>
            </a:r>
            <a:r>
              <a:rPr lang="en-US" altLang="zh-TW" sz="1600" b="1" dirty="0">
                <a:solidFill>
                  <a:srgbClr val="003399"/>
                </a:solidFill>
                <a:highlight>
                  <a:srgbClr val="FFFF00"/>
                </a:highlight>
                <a:ea typeface="新細明體" panose="02020500000000000000" pitchFamily="18" charset="-120"/>
              </a:rPr>
              <a:t>Machine Learning</a:t>
            </a:r>
            <a:r>
              <a:rPr lang="zh-TW" altLang="en-US" sz="1600" b="1" dirty="0">
                <a:solidFill>
                  <a:srgbClr val="003399"/>
                </a:solidFill>
                <a:highlight>
                  <a:srgbClr val="FFFF00"/>
                </a:highlight>
                <a:ea typeface="新細明體" panose="02020500000000000000" pitchFamily="18" charset="-120"/>
              </a:rPr>
              <a:t>；</a:t>
            </a:r>
            <a:r>
              <a:rPr lang="en-US" altLang="zh-TW" sz="1600" b="1" dirty="0">
                <a:solidFill>
                  <a:srgbClr val="003399"/>
                </a:solidFill>
                <a:highlight>
                  <a:srgbClr val="FFFF00"/>
                </a:highlight>
                <a:ea typeface="新細明體" panose="02020500000000000000" pitchFamily="18" charset="-120"/>
              </a:rPr>
              <a:t>ML</a:t>
            </a:r>
            <a:r>
              <a:rPr lang="zh-TW" altLang="en-US" sz="1600" b="1" dirty="0">
                <a:solidFill>
                  <a:srgbClr val="003399"/>
                </a:solidFill>
                <a:highlight>
                  <a:srgbClr val="FFFF00"/>
                </a:highlight>
                <a:ea typeface="新細明體" panose="02020500000000000000" pitchFamily="18" charset="-120"/>
              </a:rPr>
              <a:t>）以及「深度學習」（</a:t>
            </a:r>
            <a:r>
              <a:rPr lang="en-US" altLang="zh-TW" sz="1600" b="1" dirty="0">
                <a:solidFill>
                  <a:srgbClr val="003399"/>
                </a:solidFill>
                <a:highlight>
                  <a:srgbClr val="FFFF00"/>
                </a:highlight>
                <a:ea typeface="新細明體" panose="02020500000000000000" pitchFamily="18" charset="-120"/>
              </a:rPr>
              <a:t>Deep Learning</a:t>
            </a:r>
            <a:r>
              <a:rPr lang="zh-TW" altLang="en-US" sz="1600" b="1" dirty="0">
                <a:solidFill>
                  <a:srgbClr val="003399"/>
                </a:solidFill>
                <a:highlight>
                  <a:srgbClr val="FFFF00"/>
                </a:highlight>
                <a:ea typeface="新細明體" panose="02020500000000000000" pitchFamily="18" charset="-120"/>
              </a:rPr>
              <a:t>；</a:t>
            </a:r>
            <a:r>
              <a:rPr lang="en-US" altLang="zh-TW" sz="1600" b="1" dirty="0">
                <a:solidFill>
                  <a:srgbClr val="003399"/>
                </a:solidFill>
                <a:highlight>
                  <a:srgbClr val="FFFF00"/>
                </a:highlight>
                <a:ea typeface="新細明體" panose="02020500000000000000" pitchFamily="18" charset="-120"/>
              </a:rPr>
              <a:t>DL</a:t>
            </a:r>
            <a:r>
              <a:rPr lang="zh-TW" altLang="en-US" sz="1600" b="1" dirty="0">
                <a:solidFill>
                  <a:srgbClr val="003399"/>
                </a:solidFill>
                <a:ea typeface="新細明體" panose="02020500000000000000" pitchFamily="18" charset="-120"/>
              </a:rPr>
              <a:t>）的技術更為精進，</a:t>
            </a:r>
            <a:r>
              <a:rPr lang="zh-TW" altLang="en-US" sz="1600" dirty="0">
                <a:solidFill>
                  <a:srgbClr val="003399"/>
                </a:solidFill>
                <a:ea typeface="新細明體" panose="02020500000000000000" pitchFamily="18" charset="-120"/>
              </a:rPr>
              <a:t>大數據的應用、演算法優化、計算能力提升（如</a:t>
            </a:r>
            <a:r>
              <a:rPr lang="en-US" altLang="zh-TW" sz="1600" dirty="0">
                <a:solidFill>
                  <a:srgbClr val="003399"/>
                </a:solidFill>
                <a:ea typeface="新細明體" panose="02020500000000000000" pitchFamily="18" charset="-120"/>
              </a:rPr>
              <a:t>GPU</a:t>
            </a:r>
            <a:r>
              <a:rPr lang="zh-TW" altLang="en-US" sz="1600" dirty="0">
                <a:solidFill>
                  <a:srgbClr val="003399"/>
                </a:solidFill>
                <a:ea typeface="新細明體" panose="02020500000000000000" pitchFamily="18" charset="-120"/>
              </a:rPr>
              <a:t>）等</a:t>
            </a:r>
            <a:r>
              <a:rPr lang="zh-TW" altLang="en-US" sz="1600" dirty="0">
                <a:solidFill>
                  <a:srgbClr val="003399"/>
                </a:solidFill>
                <a:highlight>
                  <a:srgbClr val="FFFF00"/>
                </a:highlight>
                <a:ea typeface="新細明體" panose="02020500000000000000" pitchFamily="18" charset="-120"/>
              </a:rPr>
              <a:t>因素推動了深度學習模型的發展</a:t>
            </a:r>
            <a:r>
              <a:rPr lang="zh-TW" altLang="en-US" sz="1600" dirty="0">
                <a:solidFill>
                  <a:srgbClr val="003399"/>
                </a:solidFill>
                <a:ea typeface="新細明體" panose="02020500000000000000" pitchFamily="18" charset="-120"/>
              </a:rPr>
              <a:t>。</a:t>
            </a:r>
            <a:r>
              <a:rPr lang="zh-TW" altLang="en-US" sz="1600" dirty="0">
                <a:solidFill>
                  <a:srgbClr val="003399"/>
                </a:solidFill>
                <a:highlight>
                  <a:srgbClr val="FFFF00"/>
                </a:highlight>
                <a:ea typeface="新細明體" panose="02020500000000000000" pitchFamily="18" charset="-120"/>
              </a:rPr>
              <a:t>類神經網路</a:t>
            </a:r>
            <a:r>
              <a:rPr lang="zh-TW" altLang="en-US" sz="1600" dirty="0">
                <a:solidFill>
                  <a:srgbClr val="003399"/>
                </a:solidFill>
                <a:ea typeface="新細明體" panose="02020500000000000000" pitchFamily="18" charset="-120"/>
              </a:rPr>
              <a:t>（</a:t>
            </a:r>
            <a:r>
              <a:rPr lang="en-US" altLang="zh-TW" sz="1600" dirty="0">
                <a:solidFill>
                  <a:srgbClr val="003399"/>
                </a:solidFill>
                <a:ea typeface="新細明體" panose="02020500000000000000" pitchFamily="18" charset="-120"/>
              </a:rPr>
              <a:t>CNN</a:t>
            </a:r>
            <a:r>
              <a:rPr lang="zh-TW" altLang="en-US" sz="1600" dirty="0">
                <a:solidFill>
                  <a:srgbClr val="003399"/>
                </a:solidFill>
                <a:ea typeface="新細明體" panose="02020500000000000000" pitchFamily="18" charset="-120"/>
              </a:rPr>
              <a:t>、</a:t>
            </a:r>
            <a:r>
              <a:rPr lang="en-US" altLang="zh-TW" sz="1600" dirty="0">
                <a:solidFill>
                  <a:srgbClr val="003399"/>
                </a:solidFill>
                <a:ea typeface="新細明體" panose="02020500000000000000" pitchFamily="18" charset="-120"/>
              </a:rPr>
              <a:t>RNN</a:t>
            </a:r>
            <a:r>
              <a:rPr lang="zh-TW" altLang="en-US" sz="1600" dirty="0">
                <a:solidFill>
                  <a:srgbClr val="003399"/>
                </a:solidFill>
                <a:ea typeface="新細明體" panose="02020500000000000000" pitchFamily="18" charset="-120"/>
              </a:rPr>
              <a:t>、</a:t>
            </a:r>
            <a:r>
              <a:rPr lang="en-US" altLang="zh-TW" sz="1600" dirty="0">
                <a:solidFill>
                  <a:srgbClr val="003399"/>
                </a:solidFill>
                <a:ea typeface="新細明體" panose="02020500000000000000" pitchFamily="18" charset="-120"/>
              </a:rPr>
              <a:t>LSTM</a:t>
            </a:r>
            <a:r>
              <a:rPr lang="zh-TW" altLang="en-US" sz="1600" dirty="0">
                <a:solidFill>
                  <a:srgbClr val="003399"/>
                </a:solidFill>
                <a:ea typeface="新細明體" panose="02020500000000000000" pitchFamily="18" charset="-120"/>
              </a:rPr>
              <a:t>等）</a:t>
            </a:r>
            <a:r>
              <a:rPr lang="en-US" altLang="zh-TW" sz="1600" dirty="0">
                <a:solidFill>
                  <a:srgbClr val="003399"/>
                </a:solidFill>
                <a:ea typeface="新細明體" panose="02020500000000000000" pitchFamily="18" charset="-120"/>
              </a:rPr>
              <a:t>(</a:t>
            </a:r>
            <a:r>
              <a:rPr lang="zh-TW" altLang="en-US" sz="1600" dirty="0">
                <a:solidFill>
                  <a:srgbClr val="374151"/>
                </a:solidFill>
                <a:latin typeface="Söhne"/>
              </a:rPr>
              <a:t>注</a:t>
            </a:r>
            <a:r>
              <a:rPr lang="en-US" altLang="zh-TW" sz="1600" dirty="0">
                <a:solidFill>
                  <a:srgbClr val="374151"/>
                </a:solidFill>
                <a:latin typeface="Söhne"/>
              </a:rPr>
              <a:t>1)</a:t>
            </a:r>
            <a:r>
              <a:rPr lang="zh-TW" altLang="en-US" sz="1600" dirty="0">
                <a:solidFill>
                  <a:srgbClr val="003399"/>
                </a:solidFill>
                <a:ea typeface="新細明體" panose="02020500000000000000" pitchFamily="18" charset="-120"/>
              </a:rPr>
              <a:t>和</a:t>
            </a:r>
            <a:r>
              <a:rPr lang="zh-TW" altLang="en-US" sz="1600" dirty="0">
                <a:solidFill>
                  <a:srgbClr val="003399"/>
                </a:solidFill>
                <a:highlight>
                  <a:srgbClr val="FFFF00"/>
                </a:highlight>
                <a:ea typeface="新細明體" panose="02020500000000000000" pitchFamily="18" charset="-120"/>
              </a:rPr>
              <a:t>強化學習等技術</a:t>
            </a:r>
            <a:r>
              <a:rPr lang="zh-TW" altLang="en-US" sz="1600" dirty="0">
                <a:solidFill>
                  <a:srgbClr val="003399"/>
                </a:solidFill>
                <a:ea typeface="新細明體" panose="02020500000000000000" pitchFamily="18" charset="-120"/>
              </a:rPr>
              <a:t>取得了突破性進展，應用範疇擴展到  </a:t>
            </a:r>
            <a:r>
              <a:rPr lang="zh-TW" altLang="en-US" sz="1600" b="1" dirty="0">
                <a:solidFill>
                  <a:srgbClr val="003399"/>
                </a:solidFill>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計算機視覺、自然語言處理</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NLP</a:t>
            </a:r>
            <a:r>
              <a:rPr lang="zh-TW" altLang="en-US" sz="1600" b="1" dirty="0">
                <a:solidFill>
                  <a:srgbClr val="003399"/>
                </a:solidFill>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、機器人技術、圖像識別、語音識別技術</a:t>
            </a:r>
            <a:r>
              <a:rPr lang="zh-TW" altLang="en-US" sz="1600" dirty="0">
                <a:solidFill>
                  <a:srgbClr val="003399"/>
                </a:solidFill>
                <a:highlight>
                  <a:srgbClr val="FFFF00"/>
                </a:highlight>
                <a:ea typeface="新細明體" panose="02020500000000000000" pitchFamily="18" charset="-120"/>
              </a:rPr>
              <a:t>自動駕駛</a:t>
            </a:r>
            <a:r>
              <a:rPr lang="zh-TW" altLang="en-US" sz="1600" dirty="0">
                <a:solidFill>
                  <a:srgbClr val="003399"/>
                </a:solidFill>
                <a:ea typeface="新細明體" panose="02020500000000000000" pitchFamily="18" charset="-120"/>
              </a:rPr>
              <a:t>等多個領域。</a:t>
            </a:r>
            <a:endParaRPr lang="en-US" altLang="zh-TW" sz="1600" dirty="0">
              <a:solidFill>
                <a:srgbClr val="003399"/>
              </a:solidFill>
              <a:ea typeface="新細明體" panose="02020500000000000000" pitchFamily="18" charset="-120"/>
            </a:endParaRPr>
          </a:p>
          <a:p>
            <a:pPr marL="0" lvl="2" indent="0">
              <a:buNone/>
              <a:defRPr/>
            </a:pPr>
            <a:r>
              <a:rPr lang="zh-TW" altLang="en-US" sz="18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 </a:t>
            </a:r>
            <a:endParaRPr lang="en-US" altLang="zh-TW" sz="1800" dirty="0">
              <a:solidFill>
                <a:srgbClr val="003399"/>
              </a:solidFill>
              <a:ea typeface="新細明體" panose="02020500000000000000" pitchFamily="18" charset="-120"/>
            </a:endParaRPr>
          </a:p>
          <a:p>
            <a:pPr marL="0" lvl="2" indent="0">
              <a:buNone/>
              <a:defRPr/>
            </a:pPr>
            <a:r>
              <a:rPr lang="zh-TW" altLang="en-US" sz="1600" dirty="0">
                <a:solidFill>
                  <a:srgbClr val="003399"/>
                </a:solidFill>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強化學習和自我學習（近年來）</a:t>
            </a:r>
            <a:r>
              <a:rPr lang="zh-TW" altLang="en-US" sz="1600"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強化學習以及自我學習</a:t>
            </a:r>
            <a:r>
              <a:rPr lang="zh-TW" altLang="en-US" sz="1600" dirty="0">
                <a:solidFill>
                  <a:srgbClr val="003399"/>
                </a:solidFill>
                <a:ea typeface="新細明體" panose="02020500000000000000" pitchFamily="18" charset="-120"/>
              </a:rPr>
              <a:t>成為熱門研究方向，透過</a:t>
            </a:r>
            <a:r>
              <a:rPr lang="zh-TW" altLang="en-US" sz="1600" b="1" dirty="0">
                <a:solidFill>
                  <a:srgbClr val="003399"/>
                </a:solidFill>
                <a:highlight>
                  <a:srgbClr val="FFFF00"/>
                </a:highlight>
                <a:ea typeface="新細明體" panose="02020500000000000000" pitchFamily="18" charset="-120"/>
              </a:rPr>
              <a:t>智慧代理人</a:t>
            </a:r>
            <a:r>
              <a:rPr lang="zh-TW" altLang="en-US" sz="1600" dirty="0">
                <a:solidFill>
                  <a:srgbClr val="003399"/>
                </a:solidFill>
                <a:ea typeface="新細明體" panose="02020500000000000000" pitchFamily="18" charset="-120"/>
              </a:rPr>
              <a:t>與</a:t>
            </a:r>
            <a:r>
              <a:rPr lang="zh-TW" altLang="en-US" sz="1600" b="1" dirty="0">
                <a:solidFill>
                  <a:srgbClr val="003399"/>
                </a:solidFill>
                <a:highlight>
                  <a:srgbClr val="FFFF00"/>
                </a:highlight>
                <a:ea typeface="新細明體" panose="02020500000000000000" pitchFamily="18" charset="-120"/>
              </a:rPr>
              <a:t>環境的互動</a:t>
            </a:r>
            <a:r>
              <a:rPr lang="zh-TW" altLang="en-US" sz="1600" dirty="0">
                <a:solidFill>
                  <a:srgbClr val="003399"/>
                </a:solidFill>
                <a:ea typeface="新細明體" panose="02020500000000000000" pitchFamily="18" charset="-120"/>
              </a:rPr>
              <a:t>，依賴獎勵來進行學習和改進策略。這種方法被廣泛應用於</a:t>
            </a:r>
            <a:r>
              <a:rPr lang="zh-TW" altLang="en-US" sz="1600" b="1" dirty="0">
                <a:solidFill>
                  <a:srgbClr val="003399"/>
                </a:solidFill>
                <a:highlight>
                  <a:srgbClr val="FFFF00"/>
                </a:highlight>
                <a:ea typeface="新細明體" panose="02020500000000000000" pitchFamily="18" charset="-120"/>
              </a:rPr>
              <a:t>遊戲、機器人控制、金融</a:t>
            </a:r>
            <a:r>
              <a:rPr lang="zh-TW" altLang="en-US" sz="1600" dirty="0">
                <a:solidFill>
                  <a:srgbClr val="003399"/>
                </a:solidFill>
                <a:ea typeface="新細明體" panose="02020500000000000000" pitchFamily="18" charset="-120"/>
              </a:rPr>
              <a:t>等領域。                                                                   </a:t>
            </a:r>
            <a:r>
              <a:rPr lang="en-US" altLang="zh-TW" sz="1800" b="0" i="0" dirty="0">
                <a:solidFill>
                  <a:srgbClr val="374151"/>
                </a:solidFill>
                <a:effectLst/>
                <a:latin typeface="Söhne"/>
              </a:rPr>
              <a:t>Reinforcement learning and self-learning have gained prominence in recent years. Reinforcement learning involves an </a:t>
            </a:r>
            <a:r>
              <a:rPr lang="en-US" altLang="zh-TW" sz="1800" b="0" i="0" dirty="0">
                <a:solidFill>
                  <a:srgbClr val="374151"/>
                </a:solidFill>
                <a:effectLst/>
                <a:highlight>
                  <a:srgbClr val="FFFF00"/>
                </a:highlight>
                <a:latin typeface="Söhne"/>
              </a:rPr>
              <a:t>intelligent agent </a:t>
            </a:r>
            <a:r>
              <a:rPr lang="en-US" altLang="zh-TW" sz="1800" b="0" i="0" dirty="0">
                <a:solidFill>
                  <a:srgbClr val="374151"/>
                </a:solidFill>
                <a:effectLst/>
                <a:latin typeface="Söhne"/>
              </a:rPr>
              <a:t>interacting with an environment and learning and improving strategies </a:t>
            </a:r>
            <a:r>
              <a:rPr lang="en-US" altLang="zh-TW" sz="1800" b="0" i="0" dirty="0">
                <a:solidFill>
                  <a:srgbClr val="374151"/>
                </a:solidFill>
                <a:effectLst/>
                <a:highlight>
                  <a:srgbClr val="FFFF00"/>
                </a:highlight>
                <a:latin typeface="Söhne"/>
              </a:rPr>
              <a:t>based on rewards</a:t>
            </a:r>
            <a:r>
              <a:rPr lang="en-US" altLang="zh-TW" sz="1800" b="0" i="0" dirty="0">
                <a:solidFill>
                  <a:srgbClr val="374151"/>
                </a:solidFill>
                <a:effectLst/>
                <a:latin typeface="Söhne"/>
              </a:rPr>
              <a:t>. This approach is widely applied in gaming, robot control, finance, and other domains.</a:t>
            </a:r>
          </a:p>
          <a:p>
            <a:pPr marL="0" lvl="2" indent="0">
              <a:buNone/>
              <a:defRPr/>
            </a:pPr>
            <a:endParaRPr lang="en-US" altLang="zh-TW" sz="1600" dirty="0">
              <a:solidFill>
                <a:srgbClr val="374151"/>
              </a:solidFill>
              <a:latin typeface="Söhne"/>
            </a:endParaRPr>
          </a:p>
          <a:p>
            <a:pPr marL="0" lvl="2" indent="0">
              <a:buNone/>
              <a:defRPr/>
            </a:pP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  </a:t>
            </a:r>
            <a:r>
              <a:rPr lang="en-US" altLang="zh-TW" sz="1600" b="1" dirty="0">
                <a:solidFill>
                  <a:srgbClr val="003399"/>
                </a:solidFill>
                <a:highlight>
                  <a:srgbClr val="FFFF00"/>
                </a:highlight>
                <a:ea typeface="新細明體" panose="02020500000000000000" pitchFamily="18" charset="-120"/>
              </a:rPr>
              <a:t>ChatGPT</a:t>
            </a:r>
            <a:r>
              <a:rPr lang="zh-TW" altLang="en-US" sz="1600" b="1" dirty="0">
                <a:solidFill>
                  <a:srgbClr val="003399"/>
                </a:solidFill>
                <a:ea typeface="新細明體" panose="02020500000000000000" pitchFamily="18" charset="-120"/>
              </a:rPr>
              <a:t>是一個重要的 </a:t>
            </a:r>
            <a:r>
              <a:rPr lang="en-US" altLang="zh-TW" sz="1600" b="1" dirty="0">
                <a:solidFill>
                  <a:srgbClr val="003399"/>
                </a:solidFill>
                <a:ea typeface="新細明體" panose="02020500000000000000" pitchFamily="18" charset="-120"/>
              </a:rPr>
              <a:t>AI</a:t>
            </a:r>
            <a:r>
              <a:rPr lang="zh-TW" altLang="en-US" sz="1600" b="1" dirty="0">
                <a:solidFill>
                  <a:srgbClr val="003399"/>
                </a:solidFill>
                <a:ea typeface="新細明體" panose="02020500000000000000" pitchFamily="18" charset="-120"/>
              </a:rPr>
              <a:t>發展領域，特別是</a:t>
            </a:r>
            <a:r>
              <a:rPr lang="zh-TW" altLang="en-US" sz="1600" b="1" dirty="0">
                <a:solidFill>
                  <a:srgbClr val="003399"/>
                </a:solidFill>
                <a:highlight>
                  <a:srgbClr val="FFFF00"/>
                </a:highlight>
                <a:ea typeface="新細明體" panose="02020500000000000000" pitchFamily="18" charset="-120"/>
              </a:rPr>
              <a:t>自然語言處理（</a:t>
            </a:r>
            <a:r>
              <a:rPr lang="en-US" altLang="zh-TW" sz="1600" b="1" dirty="0">
                <a:solidFill>
                  <a:srgbClr val="003399"/>
                </a:solidFill>
                <a:highlight>
                  <a:srgbClr val="FFFF00"/>
                </a:highlight>
                <a:ea typeface="新細明體" panose="02020500000000000000" pitchFamily="18" charset="-120"/>
              </a:rPr>
              <a:t>NLP</a:t>
            </a:r>
            <a:r>
              <a:rPr lang="zh-TW" altLang="en-US" sz="1600" b="1" dirty="0">
                <a:solidFill>
                  <a:srgbClr val="003399"/>
                </a:solidFill>
                <a:highlight>
                  <a:srgbClr val="FFFF00"/>
                </a:highlight>
                <a:ea typeface="新細明體" panose="02020500000000000000" pitchFamily="18" charset="-120"/>
              </a:rPr>
              <a:t>）</a:t>
            </a:r>
            <a:r>
              <a:rPr lang="zh-TW" altLang="en-US" sz="1600" b="1" dirty="0">
                <a:solidFill>
                  <a:srgbClr val="003399"/>
                </a:solidFill>
                <a:ea typeface="新細明體" panose="02020500000000000000" pitchFamily="18" charset="-120"/>
              </a:rPr>
              <a:t>和</a:t>
            </a:r>
            <a:r>
              <a:rPr lang="zh-TW" altLang="en-US" sz="1600" b="1" dirty="0">
                <a:solidFill>
                  <a:srgbClr val="003399"/>
                </a:solidFill>
                <a:highlight>
                  <a:srgbClr val="FFFF00"/>
                </a:highlight>
                <a:ea typeface="新細明體" panose="02020500000000000000" pitchFamily="18" charset="-120"/>
              </a:rPr>
              <a:t>對話系統</a:t>
            </a:r>
            <a:r>
              <a:rPr lang="zh-TW" altLang="en-US" sz="1600" b="1" dirty="0">
                <a:solidFill>
                  <a:srgbClr val="003399"/>
                </a:solidFill>
                <a:ea typeface="新細明體" panose="02020500000000000000" pitchFamily="18" charset="-120"/>
              </a:rPr>
              <a:t>方面的重要</a:t>
            </a:r>
            <a:r>
              <a:rPr lang="zh-TW" altLang="en-US" sz="1600" b="1" dirty="0">
                <a:solidFill>
                  <a:srgbClr val="003399"/>
                </a:solidFill>
                <a:highlight>
                  <a:srgbClr val="FFFF00"/>
                </a:highlight>
                <a:ea typeface="新細明體" panose="02020500000000000000" pitchFamily="18" charset="-120"/>
              </a:rPr>
              <a:t>創新</a:t>
            </a:r>
            <a:r>
              <a:rPr lang="en-US" altLang="zh-TW" sz="1400" dirty="0">
                <a:solidFill>
                  <a:srgbClr val="374151"/>
                </a:solidFill>
                <a:latin typeface="Söhne"/>
              </a:rPr>
              <a:t>(</a:t>
            </a:r>
            <a:r>
              <a:rPr lang="zh-TW" altLang="en-US" sz="1600" b="1" dirty="0">
                <a:solidFill>
                  <a:srgbClr val="003399"/>
                </a:solidFill>
                <a:ea typeface="新細明體" panose="02020500000000000000" pitchFamily="18" charset="-120"/>
              </a:rPr>
              <a:t>注</a:t>
            </a:r>
            <a:r>
              <a:rPr lang="en-US" altLang="zh-TW" sz="1600" b="1" dirty="0">
                <a:solidFill>
                  <a:srgbClr val="003399"/>
                </a:solidFill>
                <a:highlight>
                  <a:srgbClr val="FFFF00"/>
                </a:highlight>
                <a:ea typeface="新細明體" panose="02020500000000000000" pitchFamily="18" charset="-120"/>
              </a:rPr>
              <a:t>2</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ChatGPT</a:t>
            </a:r>
            <a:r>
              <a:rPr lang="zh-TW" altLang="en-US" sz="1600" b="1" dirty="0">
                <a:solidFill>
                  <a:srgbClr val="003399"/>
                </a:solidFill>
                <a:ea typeface="新細明體" panose="02020500000000000000" pitchFamily="18" charset="-120"/>
              </a:rPr>
              <a:t>是基於 </a:t>
            </a:r>
            <a:r>
              <a:rPr lang="en-US" altLang="zh-TW" sz="1600" b="1" dirty="0">
                <a:solidFill>
                  <a:srgbClr val="003399"/>
                </a:solidFill>
                <a:highlight>
                  <a:srgbClr val="FFFF00"/>
                </a:highlight>
                <a:ea typeface="新細明體" panose="02020500000000000000" pitchFamily="18" charset="-120"/>
              </a:rPr>
              <a:t>GPT-3.5</a:t>
            </a:r>
            <a:r>
              <a:rPr lang="zh-TW" altLang="en-US" sz="1600" b="1" dirty="0">
                <a:solidFill>
                  <a:srgbClr val="003399"/>
                </a:solidFill>
                <a:highlight>
                  <a:srgbClr val="FFFF00"/>
                </a:highlight>
                <a:ea typeface="新細明體" panose="02020500000000000000" pitchFamily="18" charset="-120"/>
              </a:rPr>
              <a:t>架構訓練的模型，能夠進行自然對話，回答問題，提供信息，進行文本生成等</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 </a:t>
            </a:r>
          </a:p>
          <a:p>
            <a:pPr marL="0" lvl="2" indent="0">
              <a:buNone/>
              <a:defRPr/>
            </a:pPr>
            <a:endParaRPr lang="en-US" altLang="zh-TW" sz="1400" dirty="0">
              <a:solidFill>
                <a:srgbClr val="374151"/>
              </a:solidFill>
              <a:latin typeface="Söhne"/>
            </a:endParaRPr>
          </a:p>
          <a:p>
            <a:pPr marL="0" lvl="2" indent="0">
              <a:buNone/>
              <a:defRPr/>
            </a:pPr>
            <a:r>
              <a:rPr lang="en-US" altLang="zh-TW" sz="16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   </a:t>
            </a:r>
            <a:r>
              <a:rPr lang="en-US" altLang="zh-TW" sz="1600" b="1" dirty="0">
                <a:solidFill>
                  <a:srgbClr val="003399"/>
                </a:solidFill>
                <a:ea typeface="新細明體" panose="02020500000000000000" pitchFamily="18" charset="-120"/>
              </a:rPr>
              <a:t>ChatGPT</a:t>
            </a:r>
            <a:r>
              <a:rPr lang="zh-TW" altLang="en-US" sz="1600" b="1" dirty="0">
                <a:solidFill>
                  <a:srgbClr val="003399"/>
                </a:solidFill>
                <a:ea typeface="新細明體" panose="02020500000000000000" pitchFamily="18" charset="-120"/>
              </a:rPr>
              <a:t>的發展代表了在</a:t>
            </a:r>
            <a:r>
              <a:rPr lang="en-US" altLang="zh-TW" sz="1600" b="1" dirty="0">
                <a:solidFill>
                  <a:srgbClr val="003399"/>
                </a:solidFill>
                <a:highlight>
                  <a:srgbClr val="FFFF00"/>
                </a:highlight>
                <a:ea typeface="新細明體" panose="02020500000000000000" pitchFamily="18" charset="-120"/>
              </a:rPr>
              <a:t>AI</a:t>
            </a:r>
            <a:r>
              <a:rPr lang="zh-TW" altLang="en-US" sz="1600" b="1" dirty="0">
                <a:solidFill>
                  <a:srgbClr val="003399"/>
                </a:solidFill>
                <a:highlight>
                  <a:srgbClr val="FFFF00"/>
                </a:highlight>
                <a:ea typeface="新細明體" panose="02020500000000000000" pitchFamily="18" charset="-120"/>
              </a:rPr>
              <a:t>對話領域的重要突破，它可以應用於各種任務，包括虛擬助手、客服應用、自動回覆系統，以及各種需要自然語言處理能力的應用</a:t>
            </a:r>
            <a:r>
              <a:rPr lang="zh-TW" altLang="en-US"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marL="0" lvl="2" indent="0">
              <a:buNone/>
              <a:defRPr/>
            </a:pPr>
            <a:endParaRPr lang="en-US" altLang="zh-TW" sz="1400" dirty="0">
              <a:solidFill>
                <a:srgbClr val="374151"/>
              </a:solidFill>
              <a:latin typeface="Söhne"/>
            </a:endParaRPr>
          </a:p>
          <a:p>
            <a:pPr marL="0" lvl="2" indent="0">
              <a:buNone/>
              <a:defRPr/>
            </a:pPr>
            <a:endParaRPr lang="en-US" altLang="zh-TW" sz="1400" dirty="0">
              <a:solidFill>
                <a:srgbClr val="374151"/>
              </a:solidFill>
              <a:latin typeface="Söhne"/>
            </a:endParaRPr>
          </a:p>
          <a:p>
            <a:pPr marL="0" lvl="2" indent="0">
              <a:buNone/>
              <a:defRPr/>
            </a:pPr>
            <a:r>
              <a:rPr lang="zh-TW" altLang="en-US" sz="1700" dirty="0">
                <a:solidFill>
                  <a:srgbClr val="374151"/>
                </a:solidFill>
                <a:latin typeface="Söhne"/>
              </a:rPr>
              <a:t>注</a:t>
            </a:r>
            <a:r>
              <a:rPr lang="en-US" altLang="zh-TW" sz="1700" dirty="0">
                <a:solidFill>
                  <a:srgbClr val="374151"/>
                </a:solidFill>
                <a:latin typeface="Söhne"/>
              </a:rPr>
              <a:t>1: CNN</a:t>
            </a:r>
            <a:r>
              <a:rPr lang="zh-TW" altLang="en-US" sz="1700" dirty="0">
                <a:solidFill>
                  <a:srgbClr val="374151"/>
                </a:solidFill>
                <a:latin typeface="Söhne"/>
              </a:rPr>
              <a:t>：</a:t>
            </a:r>
            <a:r>
              <a:rPr lang="zh-TW" altLang="en-US" sz="1700" dirty="0">
                <a:solidFill>
                  <a:srgbClr val="374151"/>
                </a:solidFill>
                <a:highlight>
                  <a:srgbClr val="FFFF00"/>
                </a:highlight>
                <a:latin typeface="Söhne"/>
              </a:rPr>
              <a:t>卷積</a:t>
            </a:r>
            <a:r>
              <a:rPr lang="zh-TW" altLang="en-US" sz="1700" dirty="0">
                <a:solidFill>
                  <a:srgbClr val="374151"/>
                </a:solidFill>
                <a:latin typeface="Söhne"/>
              </a:rPr>
              <a:t>神經網路</a:t>
            </a:r>
            <a:r>
              <a:rPr lang="en-US" altLang="zh-TW" sz="1700" dirty="0">
                <a:solidFill>
                  <a:srgbClr val="374151"/>
                </a:solidFill>
                <a:latin typeface="Söhne"/>
              </a:rPr>
              <a:t>(Convolutional Neural Network </a:t>
            </a:r>
            <a:r>
              <a:rPr lang="zh-TW" altLang="en-US" sz="1700" dirty="0">
                <a:solidFill>
                  <a:srgbClr val="374151"/>
                </a:solidFill>
                <a:latin typeface="Söhne"/>
              </a:rPr>
              <a:t>）</a:t>
            </a:r>
            <a:r>
              <a:rPr lang="zh-TW" altLang="en-US" sz="1700" b="1" dirty="0">
                <a:solidFill>
                  <a:srgbClr val="003399"/>
                </a:solidFill>
                <a:highlight>
                  <a:srgbClr val="FFFF00"/>
                </a:highlight>
                <a:ea typeface="新細明體" panose="02020500000000000000" pitchFamily="18" charset="-120"/>
              </a:rPr>
              <a:t>、</a:t>
            </a:r>
            <a:r>
              <a:rPr lang="en-US" altLang="zh-TW" sz="1700" dirty="0">
                <a:solidFill>
                  <a:srgbClr val="374151"/>
                </a:solidFill>
                <a:latin typeface="Söhne"/>
              </a:rPr>
              <a:t>RNN</a:t>
            </a:r>
            <a:r>
              <a:rPr lang="zh-TW" altLang="en-US" sz="1700" dirty="0">
                <a:solidFill>
                  <a:srgbClr val="374151"/>
                </a:solidFill>
                <a:latin typeface="Söhne"/>
              </a:rPr>
              <a:t>：循環神經網路</a:t>
            </a:r>
            <a:r>
              <a:rPr lang="en-US" altLang="zh-TW" sz="1700" dirty="0">
                <a:solidFill>
                  <a:srgbClr val="374151"/>
                </a:solidFill>
                <a:latin typeface="Söhne"/>
              </a:rPr>
              <a:t>(Recurrent Neural Network)</a:t>
            </a:r>
            <a:r>
              <a:rPr lang="zh-TW" altLang="en-US" sz="1700" b="1" dirty="0">
                <a:solidFill>
                  <a:srgbClr val="003399"/>
                </a:solidFill>
                <a:highlight>
                  <a:srgbClr val="FFFF00"/>
                </a:highlight>
                <a:ea typeface="新細明體" panose="02020500000000000000" pitchFamily="18" charset="-120"/>
              </a:rPr>
              <a:t> 、</a:t>
            </a:r>
            <a:r>
              <a:rPr lang="zh-TW" altLang="en-US" sz="1700" dirty="0">
                <a:solidFill>
                  <a:srgbClr val="374151"/>
                </a:solidFill>
                <a:latin typeface="Söhne"/>
              </a:rPr>
              <a:t>長短期記憶（ </a:t>
            </a:r>
            <a:r>
              <a:rPr lang="en-US" altLang="zh-TW" sz="1700" dirty="0">
                <a:solidFill>
                  <a:srgbClr val="374151"/>
                </a:solidFill>
                <a:latin typeface="Söhne"/>
              </a:rPr>
              <a:t>Long Short-Term Memory</a:t>
            </a:r>
            <a:r>
              <a:rPr lang="zh-TW" altLang="en-US" sz="1700" dirty="0">
                <a:solidFill>
                  <a:srgbClr val="374151"/>
                </a:solidFill>
                <a:latin typeface="Söhne"/>
              </a:rPr>
              <a:t>，</a:t>
            </a:r>
            <a:r>
              <a:rPr lang="en-US" altLang="zh-TW" sz="1700" dirty="0">
                <a:solidFill>
                  <a:srgbClr val="374151"/>
                </a:solidFill>
                <a:latin typeface="Söhne"/>
              </a:rPr>
              <a:t>LSTM</a:t>
            </a:r>
            <a:r>
              <a:rPr lang="zh-TW" altLang="en-US" sz="1700" dirty="0">
                <a:solidFill>
                  <a:srgbClr val="374151"/>
                </a:solidFill>
                <a:latin typeface="Söhne"/>
              </a:rPr>
              <a:t>）是一種</a:t>
            </a:r>
            <a:r>
              <a:rPr lang="zh-TW" altLang="en-US" sz="1700" dirty="0">
                <a:solidFill>
                  <a:srgbClr val="374151"/>
                </a:solidFill>
                <a:highlight>
                  <a:srgbClr val="FFFF00"/>
                </a:highlight>
                <a:latin typeface="Söhne"/>
              </a:rPr>
              <a:t>時間循環</a:t>
            </a:r>
            <a:r>
              <a:rPr lang="zh-TW" altLang="en-US" sz="1700" dirty="0">
                <a:solidFill>
                  <a:srgbClr val="374151"/>
                </a:solidFill>
                <a:latin typeface="Söhne"/>
              </a:rPr>
              <a:t>神經網路（</a:t>
            </a:r>
            <a:r>
              <a:rPr lang="en-US" altLang="zh-TW" sz="1700" dirty="0">
                <a:solidFill>
                  <a:srgbClr val="374151"/>
                </a:solidFill>
                <a:latin typeface="Söhne"/>
              </a:rPr>
              <a:t>RNN</a:t>
            </a:r>
            <a:r>
              <a:rPr lang="zh-TW" altLang="en-US" sz="1700" dirty="0">
                <a:solidFill>
                  <a:srgbClr val="374151"/>
                </a:solidFill>
                <a:latin typeface="Söhne"/>
              </a:rPr>
              <a:t>）。</a:t>
            </a:r>
            <a:endParaRPr lang="en-US" altLang="zh-TW" sz="1700" dirty="0">
              <a:solidFill>
                <a:srgbClr val="374151"/>
              </a:solidFill>
              <a:latin typeface="Söhne"/>
            </a:endParaRPr>
          </a:p>
          <a:p>
            <a:pPr marL="0" lvl="2" indent="0">
              <a:buNone/>
              <a:defRPr/>
            </a:pPr>
            <a:endParaRPr lang="en-US" altLang="zh-TW" sz="1400" dirty="0">
              <a:solidFill>
                <a:srgbClr val="374151"/>
              </a:solidFill>
              <a:latin typeface="Söhne"/>
            </a:endParaRPr>
          </a:p>
          <a:p>
            <a:pPr marL="0" indent="0" algn="l">
              <a:buNone/>
            </a:pPr>
            <a:r>
              <a:rPr lang="zh-TW" altLang="en-US" sz="1400" b="1" dirty="0">
                <a:solidFill>
                  <a:srgbClr val="374151"/>
                </a:solidFill>
                <a:latin typeface="Söhne"/>
              </a:rPr>
              <a:t>注</a:t>
            </a:r>
            <a:r>
              <a:rPr lang="en-US" altLang="zh-TW" sz="1400" b="1" dirty="0">
                <a:solidFill>
                  <a:srgbClr val="374151"/>
                </a:solidFill>
                <a:latin typeface="Söhne"/>
              </a:rPr>
              <a:t>2</a:t>
            </a:r>
            <a:r>
              <a:rPr lang="en-US" altLang="zh-TW" sz="2000" dirty="0">
                <a:solidFill>
                  <a:srgbClr val="374151"/>
                </a:solidFill>
                <a:latin typeface="Söhne"/>
              </a:rPr>
              <a:t> </a:t>
            </a:r>
            <a:r>
              <a:rPr lang="en-US" altLang="zh-TW" sz="1600" b="1" dirty="0">
                <a:solidFill>
                  <a:srgbClr val="003399"/>
                </a:solidFill>
                <a:highlight>
                  <a:srgbClr val="FFFF00"/>
                </a:highlight>
                <a:ea typeface="新細明體" panose="02020500000000000000" pitchFamily="18" charset="-120"/>
              </a:rPr>
              <a:t>: </a:t>
            </a:r>
            <a:r>
              <a:rPr lang="en-US" altLang="zh-TW" sz="1700" b="1" dirty="0">
                <a:solidFill>
                  <a:srgbClr val="003399"/>
                </a:solidFill>
                <a:ea typeface="新細明體" panose="02020500000000000000" pitchFamily="18" charset="-120"/>
              </a:rPr>
              <a:t>ChatGPT</a:t>
            </a:r>
            <a:r>
              <a:rPr lang="zh-TW" altLang="en-US" sz="1700" b="1" dirty="0">
                <a:solidFill>
                  <a:srgbClr val="003399"/>
                </a:solidFill>
                <a:ea typeface="新細明體" panose="02020500000000000000" pitchFamily="18" charset="-120"/>
              </a:rPr>
              <a:t>能夠</a:t>
            </a:r>
            <a:r>
              <a:rPr lang="zh-TW" altLang="en-US" sz="1700" b="1" dirty="0">
                <a:solidFill>
                  <a:srgbClr val="003399"/>
                </a:solidFill>
                <a:highlight>
                  <a:srgbClr val="FFFF00"/>
                </a:highlight>
                <a:ea typeface="新細明體" panose="02020500000000000000" pitchFamily="18" charset="-120"/>
              </a:rPr>
              <a:t>生成高度自然、連貫且多樣化的文本</a:t>
            </a:r>
            <a:r>
              <a:rPr lang="zh-TW" altLang="en-US" sz="1700" b="1" dirty="0">
                <a:solidFill>
                  <a:srgbClr val="003399"/>
                </a:solidFill>
                <a:ea typeface="新細明體" panose="02020500000000000000" pitchFamily="18" charset="-120"/>
              </a:rPr>
              <a:t>。這種能力使其成為一個出色的對話系統，可以產生</a:t>
            </a:r>
            <a:r>
              <a:rPr lang="zh-TW" altLang="en-US" sz="1700" b="1" dirty="0">
                <a:solidFill>
                  <a:srgbClr val="003399"/>
                </a:solidFill>
                <a:highlight>
                  <a:srgbClr val="FFFF00"/>
                </a:highlight>
                <a:ea typeface="新細明體" panose="02020500000000000000" pitchFamily="18" charset="-120"/>
              </a:rPr>
              <a:t>具有人類語言特徵</a:t>
            </a:r>
            <a:endParaRPr lang="en-US" altLang="zh-TW" sz="1700" b="1" dirty="0">
              <a:solidFill>
                <a:srgbClr val="003399"/>
              </a:solidFill>
              <a:highlight>
                <a:srgbClr val="FFFF00"/>
              </a:highlight>
              <a:ea typeface="新細明體" panose="02020500000000000000" pitchFamily="18" charset="-120"/>
            </a:endParaRPr>
          </a:p>
          <a:p>
            <a:pPr marL="0" indent="0" algn="l">
              <a:buNone/>
            </a:pPr>
            <a:r>
              <a:rPr lang="zh-TW" altLang="en-US" sz="1700" b="1" dirty="0">
                <a:solidFill>
                  <a:srgbClr val="003399"/>
                </a:solidFill>
                <a:ea typeface="新細明體" panose="02020500000000000000" pitchFamily="18" charset="-120"/>
              </a:rPr>
              <a:t>         的回應，讓對話更加流暢和真實。</a:t>
            </a:r>
            <a:r>
              <a:rPr lang="en-US" altLang="zh-TW" sz="1700" b="1" dirty="0">
                <a:solidFill>
                  <a:srgbClr val="003399"/>
                </a:solidFill>
                <a:highlight>
                  <a:srgbClr val="FFFF00"/>
                </a:highlight>
                <a:ea typeface="新細明體" panose="02020500000000000000" pitchFamily="18" charset="-120"/>
              </a:rPr>
              <a:t>GPT</a:t>
            </a:r>
            <a:r>
              <a:rPr lang="zh-TW" altLang="en-US" sz="1700" b="1" dirty="0">
                <a:solidFill>
                  <a:srgbClr val="003399"/>
                </a:solidFill>
                <a:highlight>
                  <a:srgbClr val="FFFF00"/>
                </a:highlight>
                <a:ea typeface="新細明體" panose="02020500000000000000" pitchFamily="18" charset="-120"/>
              </a:rPr>
              <a:t>架構以</a:t>
            </a:r>
            <a:r>
              <a:rPr lang="en-US" altLang="zh-TW" sz="1700" b="1" dirty="0">
                <a:solidFill>
                  <a:srgbClr val="003399"/>
                </a:solidFill>
                <a:highlight>
                  <a:srgbClr val="FFFF00"/>
                </a:highlight>
                <a:ea typeface="新細明體" panose="02020500000000000000" pitchFamily="18" charset="-120"/>
              </a:rPr>
              <a:t>Transformer</a:t>
            </a:r>
            <a:r>
              <a:rPr lang="zh-TW" altLang="en-US" sz="1700" b="1" dirty="0">
                <a:solidFill>
                  <a:srgbClr val="003399"/>
                </a:solidFill>
                <a:highlight>
                  <a:srgbClr val="FFFF00"/>
                </a:highlight>
                <a:ea typeface="新細明體" panose="02020500000000000000" pitchFamily="18" charset="-120"/>
              </a:rPr>
              <a:t>為基礎，能夠捕捉長期的上下文信息和相依性。</a:t>
            </a:r>
            <a:r>
              <a:rPr lang="en-US" altLang="zh-TW" sz="1700" b="1" dirty="0">
                <a:solidFill>
                  <a:srgbClr val="003399"/>
                </a:solidFill>
                <a:highlight>
                  <a:srgbClr val="FFFF00"/>
                </a:highlight>
                <a:ea typeface="新細明體" panose="02020500000000000000" pitchFamily="18" charset="-120"/>
              </a:rPr>
              <a:t>ChatGPT</a:t>
            </a:r>
            <a:r>
              <a:rPr lang="zh-TW" altLang="en-US" sz="1700" b="1" dirty="0">
                <a:solidFill>
                  <a:srgbClr val="003399"/>
                </a:solidFill>
                <a:highlight>
                  <a:srgbClr val="FFFF00"/>
                </a:highlight>
                <a:ea typeface="新細明體" panose="02020500000000000000" pitchFamily="18" charset="-120"/>
              </a:rPr>
              <a:t>可以基</a:t>
            </a:r>
            <a:endParaRPr lang="en-US" altLang="zh-TW" sz="1700" b="1" dirty="0">
              <a:solidFill>
                <a:srgbClr val="003399"/>
              </a:solidFill>
              <a:highlight>
                <a:srgbClr val="FFFF00"/>
              </a:highlight>
              <a:ea typeface="新細明體" panose="02020500000000000000" pitchFamily="18" charset="-120"/>
            </a:endParaRPr>
          </a:p>
          <a:p>
            <a:pPr marL="0" indent="0" algn="l">
              <a:buNone/>
            </a:pPr>
            <a:r>
              <a:rPr lang="zh-TW" altLang="en-US" sz="1700" b="1" dirty="0">
                <a:solidFill>
                  <a:srgbClr val="003399"/>
                </a:solidFill>
                <a:ea typeface="新細明體" panose="02020500000000000000" pitchFamily="18" charset="-120"/>
              </a:rPr>
              <a:t>         </a:t>
            </a:r>
            <a:r>
              <a:rPr lang="zh-TW" altLang="en-US" sz="1700" b="1" dirty="0">
                <a:solidFill>
                  <a:srgbClr val="003399"/>
                </a:solidFill>
                <a:highlight>
                  <a:srgbClr val="FFFF00"/>
                </a:highlight>
                <a:ea typeface="新細明體" panose="02020500000000000000" pitchFamily="18" charset="-120"/>
              </a:rPr>
              <a:t>於先前的對話上下文生成回應，使得對話更有意義和連貫。</a:t>
            </a:r>
            <a:endParaRPr lang="en-US" altLang="zh-TW" sz="1500" dirty="0">
              <a:solidFill>
                <a:srgbClr val="374151"/>
              </a:solidFill>
              <a:highlight>
                <a:srgbClr val="FFFF00"/>
              </a:highlight>
              <a:latin typeface="Söhne"/>
            </a:endParaRPr>
          </a:p>
        </p:txBody>
      </p:sp>
      <p:sp>
        <p:nvSpPr>
          <p:cNvPr id="4" name="Rectangle 2">
            <a:extLst>
              <a:ext uri="{FF2B5EF4-FFF2-40B4-BE49-F238E27FC236}">
                <a16:creationId xmlns:a16="http://schemas.microsoft.com/office/drawing/2014/main" id="{C2A33256-38A0-E493-D38F-DD81DD0C72EB}"/>
              </a:ext>
            </a:extLst>
          </p:cNvPr>
          <p:cNvSpPr txBox="1">
            <a:spLocks noChangeArrowheads="1"/>
          </p:cNvSpPr>
          <p:nvPr/>
        </p:nvSpPr>
        <p:spPr bwMode="auto">
          <a:xfrm>
            <a:off x="1562100" y="1"/>
            <a:ext cx="9144000"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25604" name="文字方塊 1">
            <a:extLst>
              <a:ext uri="{FF2B5EF4-FFF2-40B4-BE49-F238E27FC236}">
                <a16:creationId xmlns:a16="http://schemas.microsoft.com/office/drawing/2014/main" id="{5B98F19A-15C5-34D9-AB98-000069FD8D82}"/>
              </a:ext>
            </a:extLst>
          </p:cNvPr>
          <p:cNvSpPr txBox="1">
            <a:spLocks noChangeArrowheads="1"/>
          </p:cNvSpPr>
          <p:nvPr/>
        </p:nvSpPr>
        <p:spPr bwMode="auto">
          <a:xfrm>
            <a:off x="2209800" y="1"/>
            <a:ext cx="845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zh-TW" altLang="en-US" b="1" dirty="0">
                <a:solidFill>
                  <a:schemeClr val="bg1"/>
                </a:solidFill>
                <a:latin typeface="Tahoma" panose="020B0604030504040204" pitchFamily="34" charset="0"/>
                <a:ea typeface="新細明體" panose="02020500000000000000" pitchFamily="18" charset="-120"/>
              </a:rPr>
              <a:t>（三）</a:t>
            </a:r>
            <a:r>
              <a:rPr lang="en-US" altLang="zh-TW" b="1" dirty="0">
                <a:solidFill>
                  <a:schemeClr val="bg1"/>
                </a:solidFill>
                <a:latin typeface="Tahoma" panose="020B0604030504040204" pitchFamily="34" charset="0"/>
                <a:ea typeface="新細明體" panose="02020500000000000000" pitchFamily="18" charset="-120"/>
              </a:rPr>
              <a:t>AI</a:t>
            </a:r>
            <a:r>
              <a:rPr lang="zh-TW" altLang="en-US" b="1" dirty="0">
                <a:solidFill>
                  <a:schemeClr val="bg1"/>
                </a:solidFill>
                <a:latin typeface="Tahoma" panose="020B0604030504040204" pitchFamily="34" charset="0"/>
                <a:ea typeface="新細明體" panose="02020500000000000000" pitchFamily="18" charset="-120"/>
              </a:rPr>
              <a:t> 第三代 （</a:t>
            </a:r>
            <a:r>
              <a:rPr lang="en-US" altLang="zh-TW" b="1" dirty="0">
                <a:solidFill>
                  <a:schemeClr val="bg1"/>
                </a:solidFill>
                <a:latin typeface="Tahoma" panose="020B0604030504040204" pitchFamily="34" charset="0"/>
                <a:ea typeface="新細明體" panose="02020500000000000000" pitchFamily="18" charset="-120"/>
              </a:rPr>
              <a:t>2010 </a:t>
            </a:r>
            <a:r>
              <a:rPr lang="zh-TW" altLang="en-US" b="1" dirty="0">
                <a:solidFill>
                  <a:schemeClr val="bg1"/>
                </a:solidFill>
                <a:latin typeface="Tahoma" panose="020B0604030504040204" pitchFamily="34" charset="0"/>
                <a:ea typeface="新細明體" panose="02020500000000000000" pitchFamily="18" charset="-120"/>
              </a:rPr>
              <a:t>年代以後）</a:t>
            </a:r>
          </a:p>
        </p:txBody>
      </p:sp>
    </p:spTree>
    <p:extLst>
      <p:ext uri="{BB962C8B-B14F-4D97-AF65-F5344CB8AC3E}">
        <p14:creationId xmlns:p14="http://schemas.microsoft.com/office/powerpoint/2010/main" val="305140918"/>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EA156A4D-E267-E50C-36B8-C989A77CA28A}"/>
              </a:ext>
            </a:extLst>
          </p:cNvPr>
          <p:cNvSpPr>
            <a:spLocks noGrp="1" noChangeArrowheads="1"/>
          </p:cNvSpPr>
          <p:nvPr>
            <p:ph type="body" idx="1"/>
          </p:nvPr>
        </p:nvSpPr>
        <p:spPr>
          <a:xfrm>
            <a:off x="-317500" y="2286001"/>
            <a:ext cx="8839200" cy="3262313"/>
          </a:xfrm>
        </p:spPr>
        <p:txBody>
          <a:bodyPr/>
          <a:lstStyle/>
          <a:p>
            <a:pPr marL="0" indent="0">
              <a:buNone/>
            </a:pPr>
            <a:endParaRPr lang="zh-TW" altLang="en-US" sz="1600" b="1">
              <a:solidFill>
                <a:srgbClr val="0033CC"/>
              </a:solidFill>
              <a:latin typeface="Raleway" pitchFamily="2" charset="0"/>
              <a:ea typeface="新細明體" panose="02020500000000000000" pitchFamily="18" charset="-120"/>
            </a:endParaRPr>
          </a:p>
          <a:p>
            <a:pPr marL="0" indent="0"/>
            <a:endParaRPr lang="zh-TW" altLang="en-US" sz="2000" b="1">
              <a:solidFill>
                <a:srgbClr val="0033CC"/>
              </a:solidFill>
              <a:latin typeface="Raleway" pitchFamily="2" charset="0"/>
              <a:ea typeface="新細明體" panose="02020500000000000000" pitchFamily="18" charset="-120"/>
            </a:endParaRPr>
          </a:p>
          <a:p>
            <a:pPr marL="914400" lvl="2" indent="0">
              <a:buNone/>
            </a:pPr>
            <a:endParaRPr lang="en-US" altLang="zh-TW" b="1">
              <a:ea typeface="新細明體" panose="02020500000000000000" pitchFamily="18" charset="-120"/>
            </a:endParaRPr>
          </a:p>
          <a:p>
            <a:pPr marL="914400" lvl="2" indent="0">
              <a:buNone/>
            </a:pPr>
            <a:endParaRPr lang="en-US" altLang="zh-TW" b="1">
              <a:ea typeface="新細明體" panose="02020500000000000000" pitchFamily="18" charset="-120"/>
            </a:endParaRPr>
          </a:p>
          <a:p>
            <a:pPr marL="914400" lvl="2" indent="0">
              <a:buNone/>
            </a:pPr>
            <a:r>
              <a:rPr lang="en-US" altLang="zh-TW">
                <a:solidFill>
                  <a:srgbClr val="333333"/>
                </a:solidFill>
                <a:latin typeface="Noto Sans Tamil UI"/>
                <a:ea typeface="新細明體" panose="02020500000000000000" pitchFamily="18" charset="-120"/>
              </a:rPr>
              <a:t> </a:t>
            </a:r>
            <a:endParaRPr lang="zh-TW" altLang="en-US" b="1">
              <a:ea typeface="新細明體" panose="02020500000000000000" pitchFamily="18" charset="-120"/>
            </a:endParaRPr>
          </a:p>
        </p:txBody>
      </p:sp>
      <p:sp>
        <p:nvSpPr>
          <p:cNvPr id="4" name="Rectangle 2">
            <a:extLst>
              <a:ext uri="{FF2B5EF4-FFF2-40B4-BE49-F238E27FC236}">
                <a16:creationId xmlns:a16="http://schemas.microsoft.com/office/drawing/2014/main" id="{6230A0BC-6762-E74D-B565-332D131C5231}"/>
              </a:ext>
            </a:extLst>
          </p:cNvPr>
          <p:cNvSpPr txBox="1">
            <a:spLocks noChangeArrowheads="1"/>
          </p:cNvSpPr>
          <p:nvPr/>
        </p:nvSpPr>
        <p:spPr bwMode="auto">
          <a:xfrm>
            <a:off x="466531" y="73026"/>
            <a:ext cx="11411338" cy="49212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46084" name="文字方塊 1">
            <a:extLst>
              <a:ext uri="{FF2B5EF4-FFF2-40B4-BE49-F238E27FC236}">
                <a16:creationId xmlns:a16="http://schemas.microsoft.com/office/drawing/2014/main" id="{D8DE8048-9ADC-57E9-104C-DF8B764DFCDA}"/>
              </a:ext>
            </a:extLst>
          </p:cNvPr>
          <p:cNvSpPr txBox="1">
            <a:spLocks noChangeArrowheads="1"/>
          </p:cNvSpPr>
          <p:nvPr/>
        </p:nvSpPr>
        <p:spPr bwMode="auto">
          <a:xfrm>
            <a:off x="880217" y="88255"/>
            <a:ext cx="9423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en-US" altLang="zh-TW" sz="2400" b="1" dirty="0">
                <a:solidFill>
                  <a:schemeClr val="bg1"/>
                </a:solidFill>
                <a:latin typeface="Tahoma" panose="020B0604030504040204" pitchFamily="34" charset="0"/>
                <a:ea typeface="新細明體" panose="02020500000000000000" pitchFamily="18" charset="-120"/>
              </a:rPr>
              <a:t>AI</a:t>
            </a:r>
            <a:r>
              <a:rPr lang="zh-TW" altLang="en-US" sz="2400" b="1" dirty="0">
                <a:solidFill>
                  <a:schemeClr val="bg1"/>
                </a:solidFill>
                <a:latin typeface="Tahoma" panose="020B0604030504040204" pitchFamily="34" charset="0"/>
                <a:ea typeface="新細明體" panose="02020500000000000000" pitchFamily="18" charset="-120"/>
              </a:rPr>
              <a:t> 第三代 深度學習（</a:t>
            </a:r>
            <a:r>
              <a:rPr lang="en-US" altLang="zh-TW" sz="2400" b="1" dirty="0">
                <a:solidFill>
                  <a:schemeClr val="bg1"/>
                </a:solidFill>
                <a:latin typeface="Tahoma" panose="020B0604030504040204" pitchFamily="34" charset="0"/>
                <a:ea typeface="新細明體" panose="02020500000000000000" pitchFamily="18" charset="-120"/>
              </a:rPr>
              <a:t>Deep Learning</a:t>
            </a:r>
            <a:r>
              <a:rPr lang="zh-TW" altLang="en-US" sz="2400" b="1" dirty="0">
                <a:solidFill>
                  <a:schemeClr val="bg1"/>
                </a:solidFill>
                <a:latin typeface="Tahoma" panose="020B0604030504040204" pitchFamily="34" charset="0"/>
                <a:ea typeface="新細明體" panose="02020500000000000000" pitchFamily="18" charset="-120"/>
              </a:rPr>
              <a:t>）</a:t>
            </a:r>
            <a:r>
              <a:rPr lang="en-US" altLang="zh-TW" sz="2400" b="1" dirty="0">
                <a:solidFill>
                  <a:schemeClr val="bg1"/>
                </a:solidFill>
                <a:latin typeface="Tahoma" panose="020B0604030504040204" pitchFamily="34" charset="0"/>
                <a:ea typeface="新細明體" panose="02020500000000000000" pitchFamily="18" charset="-120"/>
              </a:rPr>
              <a:t>: CNN</a:t>
            </a:r>
            <a:r>
              <a:rPr lang="zh-TW" altLang="en-US" sz="2400" b="1" dirty="0">
                <a:solidFill>
                  <a:schemeClr val="bg1"/>
                </a:solidFill>
                <a:latin typeface="Tahoma" panose="020B0604030504040204" pitchFamily="34" charset="0"/>
                <a:ea typeface="新細明體" panose="02020500000000000000" pitchFamily="18" charset="-120"/>
              </a:rPr>
              <a:t>圖像辨識</a:t>
            </a:r>
            <a:endParaRPr lang="zh-TW" altLang="en-US" b="1" dirty="0">
              <a:solidFill>
                <a:schemeClr val="bg1"/>
              </a:solidFill>
              <a:latin typeface="Tahoma" panose="020B0604030504040204" pitchFamily="34" charset="0"/>
              <a:ea typeface="新細明體" panose="02020500000000000000" pitchFamily="18" charset="-120"/>
            </a:endParaRPr>
          </a:p>
        </p:txBody>
      </p:sp>
      <p:sp>
        <p:nvSpPr>
          <p:cNvPr id="8" name="文字方塊 7">
            <a:extLst>
              <a:ext uri="{FF2B5EF4-FFF2-40B4-BE49-F238E27FC236}">
                <a16:creationId xmlns:a16="http://schemas.microsoft.com/office/drawing/2014/main" id="{141F4545-DB35-9C73-F4CD-EB237A53EF97}"/>
              </a:ext>
            </a:extLst>
          </p:cNvPr>
          <p:cNvSpPr txBox="1"/>
          <p:nvPr/>
        </p:nvSpPr>
        <p:spPr>
          <a:xfrm>
            <a:off x="466531" y="684211"/>
            <a:ext cx="11256063" cy="6001643"/>
          </a:xfrm>
          <a:prstGeom prst="rect">
            <a:avLst/>
          </a:prstGeom>
          <a:noFill/>
        </p:spPr>
        <p:txBody>
          <a:bodyPr wrap="square">
            <a:spAutoFit/>
          </a:bodyPr>
          <a:lstStyle/>
          <a:p>
            <a:pPr fontAlgn="t">
              <a:defRPr/>
            </a:pPr>
            <a:r>
              <a:rPr lang="en-US" altLang="zh-TW" sz="1600" b="1" dirty="0">
                <a:solidFill>
                  <a:srgbClr val="003399"/>
                </a:solidFill>
                <a:latin typeface="Noto Sans Tamil UI"/>
              </a:rPr>
              <a:t>        2009</a:t>
            </a:r>
            <a:r>
              <a:rPr lang="zh-TW" altLang="en-US" sz="1600" b="1" dirty="0">
                <a:solidFill>
                  <a:srgbClr val="003399"/>
                </a:solidFill>
                <a:latin typeface="Noto Sans Tamil UI"/>
              </a:rPr>
              <a:t>、</a:t>
            </a:r>
            <a:r>
              <a:rPr lang="en-US" altLang="zh-TW" sz="1600" b="1" dirty="0">
                <a:solidFill>
                  <a:srgbClr val="003399"/>
                </a:solidFill>
                <a:latin typeface="Noto Sans Tamil UI"/>
              </a:rPr>
              <a:t>2010</a:t>
            </a:r>
            <a:r>
              <a:rPr lang="zh-TW" altLang="en-US" sz="1600" b="1" dirty="0">
                <a:solidFill>
                  <a:srgbClr val="003399"/>
                </a:solidFill>
                <a:latin typeface="Noto Sans Tamil UI"/>
              </a:rPr>
              <a:t>年，</a:t>
            </a:r>
            <a:r>
              <a:rPr lang="en-US" altLang="zh-TW" sz="1600" b="1" dirty="0">
                <a:solidFill>
                  <a:srgbClr val="003399"/>
                </a:solidFill>
                <a:latin typeface="Noto Sans Tamil UI"/>
              </a:rPr>
              <a:t>LeCun</a:t>
            </a:r>
            <a:r>
              <a:rPr lang="zh-TW" altLang="en-US" sz="1600" b="1" dirty="0">
                <a:solidFill>
                  <a:srgbClr val="003399"/>
                </a:solidFill>
                <a:latin typeface="Noto Sans Tamil UI"/>
              </a:rPr>
              <a:t>將 </a:t>
            </a:r>
            <a:r>
              <a:rPr lang="en-US" altLang="zh-TW" sz="1600" b="1" dirty="0">
                <a:solidFill>
                  <a:srgbClr val="003399"/>
                </a:solidFill>
                <a:highlight>
                  <a:srgbClr val="FFFF00"/>
                </a:highlight>
                <a:latin typeface="Noto Sans Tamil UI"/>
              </a:rPr>
              <a:t>CNN</a:t>
            </a:r>
            <a:r>
              <a:rPr lang="zh-TW" altLang="en-US" sz="1600" b="1" dirty="0">
                <a:solidFill>
                  <a:srgbClr val="003399"/>
                </a:solidFill>
                <a:highlight>
                  <a:srgbClr val="FFFF00"/>
                </a:highlight>
                <a:latin typeface="Noto Sans Tamil UI"/>
              </a:rPr>
              <a:t>模型部署到硬體設備 </a:t>
            </a:r>
            <a:r>
              <a:rPr lang="en-US" altLang="zh-TW" sz="1600" b="1" dirty="0">
                <a:solidFill>
                  <a:srgbClr val="003399"/>
                </a:solidFill>
                <a:highlight>
                  <a:srgbClr val="FFFF00"/>
                </a:highlight>
                <a:latin typeface="Noto Sans Tamil UI"/>
              </a:rPr>
              <a:t>FPGA</a:t>
            </a:r>
            <a:r>
              <a:rPr lang="zh-TW" altLang="en-US" sz="1600" b="1" dirty="0">
                <a:solidFill>
                  <a:srgbClr val="003399"/>
                </a:solidFill>
                <a:highlight>
                  <a:srgbClr val="FFFF00"/>
                </a:highlight>
                <a:latin typeface="Noto Sans Tamil UI"/>
              </a:rPr>
              <a:t>晶片中，在訓練資料中標註出道路、人行道、建築物、樹木、汽車、行人等所有物體，以</a:t>
            </a:r>
            <a:r>
              <a:rPr lang="zh-TW" altLang="en-US" sz="1600" b="1" dirty="0">
                <a:solidFill>
                  <a:srgbClr val="003399"/>
                </a:solidFill>
                <a:latin typeface="Noto Sans Tamil UI"/>
              </a:rPr>
              <a:t>每秒 </a:t>
            </a:r>
            <a:r>
              <a:rPr lang="en-US" altLang="zh-TW" sz="1600" b="1" dirty="0">
                <a:solidFill>
                  <a:srgbClr val="003399"/>
                </a:solidFill>
                <a:highlight>
                  <a:srgbClr val="FFFF00"/>
                </a:highlight>
                <a:latin typeface="Noto Sans Tamil UI"/>
              </a:rPr>
              <a:t>20</a:t>
            </a:r>
            <a:r>
              <a:rPr lang="zh-TW" altLang="en-US" sz="1600" b="1" dirty="0">
                <a:solidFill>
                  <a:srgbClr val="003399"/>
                </a:solidFill>
                <a:highlight>
                  <a:srgbClr val="FFFF00"/>
                </a:highlight>
                <a:latin typeface="Noto Sans Tamil UI"/>
              </a:rPr>
              <a:t>幀的速度進行影像辨識，</a:t>
            </a:r>
            <a:r>
              <a:rPr lang="zh-TW" altLang="en-US" sz="1600" b="1" dirty="0">
                <a:solidFill>
                  <a:srgbClr val="003399"/>
                </a:solidFill>
                <a:latin typeface="Noto Sans Tamil UI"/>
              </a:rPr>
              <a:t>並在紐約大學中測試，初步實現了</a:t>
            </a:r>
            <a:r>
              <a:rPr lang="zh-TW" altLang="en-US" sz="1600" b="1" dirty="0">
                <a:solidFill>
                  <a:srgbClr val="003399"/>
                </a:solidFill>
                <a:highlight>
                  <a:srgbClr val="FFFF00"/>
                </a:highlight>
                <a:latin typeface="Noto Sans Tamil UI"/>
              </a:rPr>
              <a:t>自駕車的技術架構</a:t>
            </a:r>
            <a:r>
              <a:rPr lang="zh-TW" altLang="en-US" sz="1600" b="1" dirty="0">
                <a:solidFill>
                  <a:srgbClr val="003399"/>
                </a:solidFill>
                <a:latin typeface="Noto Sans Tamil UI"/>
              </a:rPr>
              <a:t>。「當時運用的技術，與現今許多</a:t>
            </a:r>
            <a:r>
              <a:rPr lang="zh-TW" altLang="en-US" sz="1600" b="1" dirty="0">
                <a:solidFill>
                  <a:srgbClr val="003399"/>
                </a:solidFill>
                <a:highlight>
                  <a:srgbClr val="FFFF00"/>
                </a:highlight>
                <a:latin typeface="Noto Sans Tamil UI"/>
              </a:rPr>
              <a:t>自動駕駛系統</a:t>
            </a:r>
            <a:r>
              <a:rPr lang="zh-TW" altLang="en-US" sz="1600" b="1" dirty="0">
                <a:solidFill>
                  <a:srgbClr val="003399"/>
                </a:solidFill>
                <a:latin typeface="Noto Sans Tamil UI"/>
              </a:rPr>
              <a:t>使用的技術，本質上很相似，都透過</a:t>
            </a:r>
            <a:r>
              <a:rPr lang="zh-TW" altLang="en-US" sz="1600" b="1" dirty="0">
                <a:solidFill>
                  <a:srgbClr val="003399"/>
                </a:solidFill>
                <a:highlight>
                  <a:srgbClr val="FFFF00"/>
                </a:highlight>
                <a:latin typeface="Noto Sans Tamil UI"/>
              </a:rPr>
              <a:t>量測與障礙物的距離</a:t>
            </a:r>
            <a:r>
              <a:rPr lang="zh-TW" altLang="en-US" sz="1600" b="1" dirty="0">
                <a:solidFill>
                  <a:srgbClr val="003399"/>
                </a:solidFill>
                <a:latin typeface="Noto Sans Tamil UI"/>
              </a:rPr>
              <a:t>來閃避。」</a:t>
            </a:r>
            <a:endParaRPr lang="en-US" altLang="zh-TW" sz="1600" b="1" dirty="0">
              <a:solidFill>
                <a:srgbClr val="003399"/>
              </a:solidFill>
              <a:latin typeface="Noto Sans Tamil UI"/>
            </a:endParaRPr>
          </a:p>
          <a:p>
            <a:pPr fontAlgn="t">
              <a:defRPr/>
            </a:pPr>
            <a:endParaRPr lang="zh-TW" altLang="en-US" sz="1600" b="1" dirty="0">
              <a:solidFill>
                <a:srgbClr val="003399"/>
              </a:solidFill>
              <a:latin typeface="Noto Sans Tamil UI"/>
            </a:endParaRPr>
          </a:p>
          <a:p>
            <a:pPr>
              <a:defRPr/>
            </a:pPr>
            <a:r>
              <a:rPr lang="en-US" altLang="zh-TW" sz="1600" b="1" dirty="0">
                <a:solidFill>
                  <a:srgbClr val="003399"/>
                </a:solidFill>
                <a:latin typeface="Noto Sans Tamil UI"/>
              </a:rPr>
              <a:t>       2012</a:t>
            </a:r>
            <a:r>
              <a:rPr lang="zh-TW" altLang="en-US" sz="1600" b="1" dirty="0">
                <a:solidFill>
                  <a:srgbClr val="003399"/>
                </a:solidFill>
                <a:latin typeface="Noto Sans Tamil UI"/>
              </a:rPr>
              <a:t>年，</a:t>
            </a:r>
            <a:r>
              <a:rPr lang="en-US" altLang="zh-TW" sz="1600" b="1" dirty="0" err="1">
                <a:solidFill>
                  <a:srgbClr val="003399"/>
                </a:solidFill>
                <a:latin typeface="Noto Sans Tamil UI"/>
              </a:rPr>
              <a:t>LeCun</a:t>
            </a:r>
            <a:r>
              <a:rPr lang="zh-TW" altLang="en-US" sz="1600" b="1" dirty="0">
                <a:solidFill>
                  <a:srgbClr val="003399"/>
                </a:solidFill>
                <a:latin typeface="Noto Sans Tamil UI"/>
              </a:rPr>
              <a:t>的同門師弟 </a:t>
            </a:r>
            <a:r>
              <a:rPr lang="en-US" altLang="zh-TW" sz="1600" b="1" dirty="0">
                <a:solidFill>
                  <a:srgbClr val="003399"/>
                </a:solidFill>
                <a:latin typeface="Noto Sans Tamil UI"/>
              </a:rPr>
              <a:t>Alex </a:t>
            </a:r>
            <a:r>
              <a:rPr lang="en-US" altLang="zh-TW" sz="1600" b="1" dirty="0" err="1">
                <a:solidFill>
                  <a:srgbClr val="003399"/>
                </a:solidFill>
                <a:latin typeface="Noto Sans Tamil UI"/>
              </a:rPr>
              <a:t>Krizhevsky</a:t>
            </a:r>
            <a:r>
              <a:rPr lang="zh-TW" altLang="en-US" sz="1600" b="1" dirty="0">
                <a:solidFill>
                  <a:srgbClr val="003399"/>
                </a:solidFill>
                <a:latin typeface="Noto Sans Tamil UI"/>
              </a:rPr>
              <a:t>、</a:t>
            </a:r>
            <a:r>
              <a:rPr lang="en-US" altLang="zh-TW" sz="1600" b="1" dirty="0">
                <a:solidFill>
                  <a:srgbClr val="003399"/>
                </a:solidFill>
                <a:latin typeface="Noto Sans Tamil UI"/>
              </a:rPr>
              <a:t>Ilya </a:t>
            </a:r>
            <a:r>
              <a:rPr lang="en-US" altLang="zh-TW" sz="1600" b="1" dirty="0" err="1">
                <a:solidFill>
                  <a:srgbClr val="003399"/>
                </a:solidFill>
                <a:latin typeface="Noto Sans Tamil UI"/>
              </a:rPr>
              <a:t>Sutskever</a:t>
            </a:r>
            <a:r>
              <a:rPr lang="zh-TW" altLang="en-US" sz="1600" b="1" dirty="0">
                <a:solidFill>
                  <a:srgbClr val="003399"/>
                </a:solidFill>
                <a:latin typeface="Noto Sans Tamil UI"/>
              </a:rPr>
              <a:t>在</a:t>
            </a:r>
            <a:r>
              <a:rPr lang="en-US" altLang="zh-TW" sz="1600" b="1" dirty="0">
                <a:solidFill>
                  <a:srgbClr val="003399"/>
                </a:solidFill>
                <a:latin typeface="Noto Sans Tamil UI"/>
              </a:rPr>
              <a:t>Hinton</a:t>
            </a:r>
            <a:r>
              <a:rPr lang="zh-TW" altLang="en-US" sz="1600" b="1" dirty="0">
                <a:solidFill>
                  <a:srgbClr val="003399"/>
                </a:solidFill>
                <a:latin typeface="Noto Sans Tamil UI"/>
              </a:rPr>
              <a:t>帶領下，</a:t>
            </a:r>
            <a:r>
              <a:rPr lang="zh-TW" altLang="en-US" sz="1600" b="1" dirty="0">
                <a:solidFill>
                  <a:srgbClr val="C00000"/>
                </a:solidFill>
                <a:latin typeface="Noto Sans Tamil UI"/>
              </a:rPr>
              <a:t>使用</a:t>
            </a:r>
            <a:r>
              <a:rPr lang="en-US" altLang="zh-TW" sz="1600" b="1" dirty="0">
                <a:solidFill>
                  <a:srgbClr val="C00000"/>
                </a:solidFill>
                <a:highlight>
                  <a:srgbClr val="FFFF00"/>
                </a:highlight>
                <a:latin typeface="Noto Sans Tamil UI"/>
              </a:rPr>
              <a:t>Nvidia</a:t>
            </a:r>
            <a:r>
              <a:rPr lang="zh-TW" altLang="en-US" sz="1600" b="1" dirty="0">
                <a:solidFill>
                  <a:srgbClr val="C00000"/>
                </a:solidFill>
                <a:highlight>
                  <a:srgbClr val="FFFF00"/>
                </a:highlight>
                <a:latin typeface="Noto Sans Tamil UI"/>
              </a:rPr>
              <a:t>的 </a:t>
            </a:r>
            <a:r>
              <a:rPr lang="en-US" altLang="zh-TW" sz="1600" b="1" dirty="0">
                <a:solidFill>
                  <a:srgbClr val="C00000"/>
                </a:solidFill>
                <a:highlight>
                  <a:srgbClr val="FFFF00"/>
                </a:highlight>
                <a:latin typeface="Noto Sans Tamil UI"/>
              </a:rPr>
              <a:t>GPU</a:t>
            </a:r>
            <a:r>
              <a:rPr lang="zh-TW" altLang="en-US" sz="1600" b="1" dirty="0">
                <a:solidFill>
                  <a:srgbClr val="003399"/>
                </a:solidFill>
                <a:highlight>
                  <a:srgbClr val="FFFF00"/>
                </a:highlight>
                <a:latin typeface="Noto Sans Tamil UI"/>
              </a:rPr>
              <a:t>，</a:t>
            </a:r>
            <a:r>
              <a:rPr lang="zh-TW" altLang="en-US" sz="1600" b="1" dirty="0">
                <a:solidFill>
                  <a:srgbClr val="003399"/>
                </a:solidFill>
                <a:latin typeface="Noto Sans Tamil UI"/>
              </a:rPr>
              <a:t>來訓練同為</a:t>
            </a:r>
            <a:r>
              <a:rPr lang="en-US" altLang="zh-TW" sz="1600" b="1" dirty="0">
                <a:solidFill>
                  <a:srgbClr val="003399"/>
                </a:solidFill>
                <a:latin typeface="Noto Sans Tamil UI"/>
              </a:rPr>
              <a:t>CNN</a:t>
            </a:r>
            <a:r>
              <a:rPr lang="zh-TW" altLang="en-US" sz="1600" b="1" dirty="0">
                <a:solidFill>
                  <a:srgbClr val="003399"/>
                </a:solidFill>
                <a:latin typeface="Noto Sans Tamil UI"/>
              </a:rPr>
              <a:t>架構的</a:t>
            </a:r>
            <a:r>
              <a:rPr lang="en-US" altLang="zh-TW" sz="1600" b="1" dirty="0" err="1">
                <a:solidFill>
                  <a:srgbClr val="003399"/>
                </a:solidFill>
                <a:highlight>
                  <a:srgbClr val="FFFF00"/>
                </a:highlight>
                <a:latin typeface="Noto Sans Tamil UI"/>
              </a:rPr>
              <a:t>AlexNet</a:t>
            </a:r>
            <a:r>
              <a:rPr lang="zh-TW" altLang="en-US" sz="1600" b="1" dirty="0">
                <a:solidFill>
                  <a:srgbClr val="003399"/>
                </a:solidFill>
                <a:highlight>
                  <a:srgbClr val="FFFF00"/>
                </a:highlight>
                <a:latin typeface="Noto Sans Tamil UI"/>
              </a:rPr>
              <a:t>影像辨識模型</a:t>
            </a:r>
            <a:r>
              <a:rPr lang="zh-TW" altLang="en-US" sz="1600" b="1" dirty="0">
                <a:solidFill>
                  <a:srgbClr val="003399"/>
                </a:solidFill>
                <a:latin typeface="Noto Sans Tamil UI"/>
              </a:rPr>
              <a:t>，</a:t>
            </a:r>
            <a:r>
              <a:rPr lang="zh-TW" altLang="en-US" sz="1600" b="1" dirty="0">
                <a:solidFill>
                  <a:srgbClr val="003399"/>
                </a:solidFill>
                <a:highlight>
                  <a:srgbClr val="FFFF00"/>
                </a:highlight>
                <a:latin typeface="Noto Sans Tamil UI"/>
              </a:rPr>
              <a:t>一舉拿下</a:t>
            </a:r>
            <a:r>
              <a:rPr lang="en-US" altLang="zh-TW" sz="1600" b="1" dirty="0">
                <a:solidFill>
                  <a:srgbClr val="003399"/>
                </a:solidFill>
                <a:highlight>
                  <a:srgbClr val="FFFF00"/>
                </a:highlight>
                <a:latin typeface="Noto Sans Tamil UI"/>
              </a:rPr>
              <a:t>ImageNet</a:t>
            </a:r>
            <a:r>
              <a:rPr lang="zh-TW" altLang="en-US" sz="1600" b="1" dirty="0">
                <a:solidFill>
                  <a:srgbClr val="003399"/>
                </a:solidFill>
                <a:highlight>
                  <a:srgbClr val="FFFF00"/>
                </a:highlight>
                <a:latin typeface="Noto Sans Tamil UI"/>
              </a:rPr>
              <a:t>的冠軍</a:t>
            </a:r>
            <a:r>
              <a:rPr lang="zh-TW" altLang="en-US" sz="1600" b="1" dirty="0">
                <a:solidFill>
                  <a:srgbClr val="003399"/>
                </a:solidFill>
                <a:latin typeface="Noto Sans Tamil UI"/>
              </a:rPr>
              <a:t>，</a:t>
            </a:r>
            <a:r>
              <a:rPr lang="zh-TW" altLang="en-US" sz="1600" b="1" dirty="0">
                <a:solidFill>
                  <a:srgbClr val="003399"/>
                </a:solidFill>
                <a:highlight>
                  <a:srgbClr val="FFFF00"/>
                </a:highlight>
                <a:latin typeface="Noto Sans Tamil UI"/>
              </a:rPr>
              <a:t>正確率</a:t>
            </a:r>
            <a:r>
              <a:rPr lang="zh-TW" altLang="en-US" sz="1600" b="1" dirty="0">
                <a:solidFill>
                  <a:srgbClr val="003399"/>
                </a:solidFill>
                <a:latin typeface="Noto Sans Tamil UI"/>
              </a:rPr>
              <a:t>更超過第二名將近</a:t>
            </a:r>
            <a:r>
              <a:rPr lang="en-US" altLang="zh-TW" sz="1600" b="1" dirty="0">
                <a:solidFill>
                  <a:srgbClr val="003399"/>
                </a:solidFill>
                <a:latin typeface="Noto Sans Tamil UI"/>
              </a:rPr>
              <a:t>10%</a:t>
            </a:r>
            <a:r>
              <a:rPr lang="zh-TW" altLang="en-US" sz="1600" b="1" dirty="0">
                <a:solidFill>
                  <a:srgbClr val="003399"/>
                </a:solidFill>
                <a:latin typeface="Noto Sans Tamil UI"/>
              </a:rPr>
              <a:t>。因為</a:t>
            </a:r>
            <a:r>
              <a:rPr lang="zh-TW" altLang="en-US" sz="1600" b="1" dirty="0">
                <a:solidFill>
                  <a:srgbClr val="003399"/>
                </a:solidFill>
                <a:highlight>
                  <a:srgbClr val="FFFF00"/>
                </a:highlight>
                <a:latin typeface="Noto Sans Tamil UI"/>
              </a:rPr>
              <a:t>硬體的進步與技術的成熟，深度學習</a:t>
            </a:r>
            <a:r>
              <a:rPr lang="zh-TW" altLang="en-US" sz="1600" b="1" dirty="0">
                <a:solidFill>
                  <a:srgbClr val="003399"/>
                </a:solidFill>
                <a:latin typeface="Noto Sans Tamil UI"/>
              </a:rPr>
              <a:t>再次復甦，應用也更趨多元，「</a:t>
            </a:r>
            <a:r>
              <a:rPr lang="zh-TW" altLang="en-US" sz="1600" b="1" dirty="0">
                <a:solidFill>
                  <a:srgbClr val="003399"/>
                </a:solidFill>
                <a:highlight>
                  <a:srgbClr val="FFFF00"/>
                </a:highlight>
                <a:latin typeface="Noto Sans Tamil UI"/>
              </a:rPr>
              <a:t>比如語音辨識系統，從原先完全不使用神經網絡</a:t>
            </a:r>
            <a:r>
              <a:rPr lang="zh-TW" altLang="en-US" sz="1600" b="1" dirty="0">
                <a:solidFill>
                  <a:srgbClr val="003399"/>
                </a:solidFill>
                <a:latin typeface="Noto Sans Tamil UI"/>
              </a:rPr>
              <a:t>，在短短幾年內就幾乎都已經採用。」</a:t>
            </a:r>
            <a:endParaRPr lang="en-US" altLang="zh-TW" sz="1600" b="1" dirty="0">
              <a:solidFill>
                <a:srgbClr val="003399"/>
              </a:solidFill>
              <a:latin typeface="Noto Sans Tamil UI"/>
            </a:endParaRPr>
          </a:p>
          <a:p>
            <a:pPr>
              <a:defRPr/>
            </a:pPr>
            <a:r>
              <a:rPr lang="en-US" altLang="zh-TW" sz="1600" b="1" dirty="0">
                <a:solidFill>
                  <a:srgbClr val="003399"/>
                </a:solidFill>
                <a:latin typeface="Noto Sans Tamil UI"/>
              </a:rPr>
              <a:t> </a:t>
            </a:r>
          </a:p>
          <a:p>
            <a:pPr>
              <a:defRPr/>
            </a:pPr>
            <a:r>
              <a:rPr lang="zh-TW" altLang="en-US" sz="1600" b="1" dirty="0">
                <a:solidFill>
                  <a:srgbClr val="003399"/>
                </a:solidFill>
                <a:latin typeface="Noto Sans Tamil UI"/>
              </a:rPr>
              <a:t>         在這之後，研究者也開始</a:t>
            </a:r>
            <a:r>
              <a:rPr lang="zh-TW" altLang="en-US" sz="1600" b="1" dirty="0">
                <a:solidFill>
                  <a:srgbClr val="C00000"/>
                </a:solidFill>
                <a:latin typeface="Noto Sans Tamil UI"/>
              </a:rPr>
              <a:t>增加</a:t>
            </a:r>
            <a:r>
              <a:rPr lang="en-US" altLang="zh-TW" sz="1600" b="1" dirty="0">
                <a:solidFill>
                  <a:srgbClr val="C00000"/>
                </a:solidFill>
                <a:highlight>
                  <a:srgbClr val="FFFF00"/>
                </a:highlight>
                <a:latin typeface="Noto Sans Tamil UI"/>
              </a:rPr>
              <a:t>CNN</a:t>
            </a:r>
            <a:r>
              <a:rPr lang="zh-TW" altLang="en-US" sz="1600" b="1" dirty="0">
                <a:solidFill>
                  <a:srgbClr val="C00000"/>
                </a:solidFill>
                <a:highlight>
                  <a:srgbClr val="FFFF00"/>
                </a:highlight>
                <a:latin typeface="Noto Sans Tamil UI"/>
              </a:rPr>
              <a:t>框架的層數</a:t>
            </a:r>
            <a:r>
              <a:rPr lang="zh-TW" altLang="en-US" sz="1600" b="1" dirty="0">
                <a:solidFill>
                  <a:srgbClr val="C00000"/>
                </a:solidFill>
                <a:latin typeface="Noto Sans Tamil UI"/>
              </a:rPr>
              <a:t>，來增加</a:t>
            </a:r>
            <a:r>
              <a:rPr lang="zh-TW" altLang="en-US" sz="1600" b="1" dirty="0">
                <a:solidFill>
                  <a:srgbClr val="C00000"/>
                </a:solidFill>
                <a:highlight>
                  <a:srgbClr val="FFFF00"/>
                </a:highlight>
                <a:latin typeface="Noto Sans Tamil UI"/>
              </a:rPr>
              <a:t>辨識準確率</a:t>
            </a:r>
            <a:r>
              <a:rPr lang="zh-TW" altLang="en-US" sz="1600" b="1" dirty="0">
                <a:solidFill>
                  <a:srgbClr val="003399"/>
                </a:solidFill>
                <a:highlight>
                  <a:srgbClr val="FFFF00"/>
                </a:highlight>
                <a:latin typeface="Noto Sans Tamil UI"/>
              </a:rPr>
              <a:t>。</a:t>
            </a:r>
            <a:r>
              <a:rPr lang="zh-TW" altLang="en-US" sz="1600" b="1" dirty="0">
                <a:solidFill>
                  <a:srgbClr val="003399"/>
                </a:solidFill>
                <a:latin typeface="Noto Sans Tamil UI"/>
              </a:rPr>
              <a:t>若以</a:t>
            </a:r>
            <a:r>
              <a:rPr lang="en-US" altLang="zh-TW" sz="1600" b="1" dirty="0">
                <a:solidFill>
                  <a:srgbClr val="003399"/>
                </a:solidFill>
                <a:latin typeface="Noto Sans Tamil UI"/>
              </a:rPr>
              <a:t>ImageNet</a:t>
            </a:r>
            <a:r>
              <a:rPr lang="zh-TW" altLang="en-US" sz="1600" b="1" dirty="0">
                <a:solidFill>
                  <a:srgbClr val="003399"/>
                </a:solidFill>
                <a:latin typeface="Noto Sans Tamil UI"/>
              </a:rPr>
              <a:t>資料集，來測試運用不同框架所訓練的模型的誤判率，可以發現</a:t>
            </a:r>
            <a:r>
              <a:rPr lang="en-US" altLang="zh-TW" sz="1600" b="1" dirty="0">
                <a:solidFill>
                  <a:srgbClr val="003399"/>
                </a:solidFill>
                <a:highlight>
                  <a:srgbClr val="FFFF00"/>
                </a:highlight>
                <a:latin typeface="Noto Sans Tamil UI"/>
              </a:rPr>
              <a:t>8</a:t>
            </a:r>
            <a:r>
              <a:rPr lang="zh-TW" altLang="en-US" sz="1600" b="1" dirty="0">
                <a:solidFill>
                  <a:srgbClr val="003399"/>
                </a:solidFill>
                <a:highlight>
                  <a:srgbClr val="FFFF00"/>
                </a:highlight>
                <a:latin typeface="Noto Sans Tamil UI"/>
              </a:rPr>
              <a:t>層架構 </a:t>
            </a:r>
            <a:r>
              <a:rPr lang="en-US" altLang="zh-TW" sz="1600" b="1" dirty="0" err="1">
                <a:solidFill>
                  <a:srgbClr val="003399"/>
                </a:solidFill>
                <a:latin typeface="Noto Sans Tamil UI"/>
              </a:rPr>
              <a:t>AlexNet</a:t>
            </a:r>
            <a:r>
              <a:rPr lang="zh-TW" altLang="en-US" sz="1600" b="1" dirty="0">
                <a:solidFill>
                  <a:srgbClr val="003399"/>
                </a:solidFill>
                <a:latin typeface="Noto Sans Tamil UI"/>
              </a:rPr>
              <a:t>所訓練的模型，影像辨識的誤判率有</a:t>
            </a:r>
            <a:r>
              <a:rPr lang="en-US" altLang="zh-TW" sz="1600" b="1" dirty="0">
                <a:solidFill>
                  <a:srgbClr val="003399"/>
                </a:solidFill>
                <a:latin typeface="Noto Sans Tamil UI"/>
              </a:rPr>
              <a:t>16.4%</a:t>
            </a:r>
            <a:r>
              <a:rPr lang="zh-TW" altLang="en-US" sz="1600" b="1" dirty="0">
                <a:solidFill>
                  <a:srgbClr val="003399"/>
                </a:solidFill>
                <a:latin typeface="Noto Sans Tamil UI"/>
              </a:rPr>
              <a:t>，</a:t>
            </a:r>
            <a:r>
              <a:rPr lang="zh-TW" altLang="en-US" sz="1600" b="1" dirty="0">
                <a:solidFill>
                  <a:srgbClr val="003399"/>
                </a:solidFill>
                <a:highlight>
                  <a:srgbClr val="FFFF00"/>
                </a:highlight>
                <a:latin typeface="Noto Sans Tamil UI"/>
              </a:rPr>
              <a:t>但用 </a:t>
            </a:r>
            <a:r>
              <a:rPr lang="en-US" altLang="zh-TW" sz="1600" b="1" dirty="0">
                <a:solidFill>
                  <a:srgbClr val="003399"/>
                </a:solidFill>
                <a:highlight>
                  <a:srgbClr val="FFFF00"/>
                </a:highlight>
                <a:latin typeface="Noto Sans Tamil UI"/>
              </a:rPr>
              <a:t>19</a:t>
            </a:r>
            <a:r>
              <a:rPr lang="zh-TW" altLang="en-US" sz="1600" b="1" dirty="0">
                <a:solidFill>
                  <a:srgbClr val="003399"/>
                </a:solidFill>
                <a:highlight>
                  <a:srgbClr val="FFFF00"/>
                </a:highlight>
                <a:latin typeface="Noto Sans Tamil UI"/>
              </a:rPr>
              <a:t>層架構的</a:t>
            </a:r>
            <a:r>
              <a:rPr lang="en-US" altLang="zh-TW" sz="1600" b="1" dirty="0" err="1">
                <a:solidFill>
                  <a:srgbClr val="003399"/>
                </a:solidFill>
                <a:highlight>
                  <a:srgbClr val="FFFF00"/>
                </a:highlight>
                <a:latin typeface="Noto Sans Tamil UI"/>
              </a:rPr>
              <a:t>VGGNet</a:t>
            </a:r>
            <a:r>
              <a:rPr lang="zh-TW" altLang="en-US" sz="1600" b="1" dirty="0">
                <a:solidFill>
                  <a:srgbClr val="003399"/>
                </a:solidFill>
                <a:highlight>
                  <a:srgbClr val="FFFF00"/>
                </a:highlight>
                <a:latin typeface="Noto Sans Tamil UI"/>
              </a:rPr>
              <a:t>來訓練，誤判率只剩 </a:t>
            </a:r>
            <a:r>
              <a:rPr lang="en-US" altLang="zh-TW" sz="1600" b="1" dirty="0">
                <a:solidFill>
                  <a:srgbClr val="003399"/>
                </a:solidFill>
                <a:highlight>
                  <a:srgbClr val="FFFF00"/>
                </a:highlight>
                <a:latin typeface="Noto Sans Tamil UI"/>
              </a:rPr>
              <a:t>7.3%</a:t>
            </a:r>
            <a:r>
              <a:rPr lang="zh-TW" altLang="en-US" sz="1600" b="1" dirty="0">
                <a:solidFill>
                  <a:srgbClr val="003399"/>
                </a:solidFill>
                <a:highlight>
                  <a:srgbClr val="FFFF00"/>
                </a:highlight>
                <a:latin typeface="Noto Sans Tamil UI"/>
              </a:rPr>
              <a:t>，</a:t>
            </a:r>
            <a:r>
              <a:rPr lang="en-US" altLang="zh-TW" sz="1600" b="1" dirty="0">
                <a:solidFill>
                  <a:srgbClr val="003399"/>
                </a:solidFill>
                <a:highlight>
                  <a:srgbClr val="FFFF00"/>
                </a:highlight>
                <a:latin typeface="Noto Sans Tamil UI"/>
              </a:rPr>
              <a:t>22</a:t>
            </a:r>
            <a:r>
              <a:rPr lang="zh-TW" altLang="en-US" sz="1600" b="1" dirty="0">
                <a:solidFill>
                  <a:srgbClr val="003399"/>
                </a:solidFill>
                <a:highlight>
                  <a:srgbClr val="FFFF00"/>
                </a:highlight>
                <a:latin typeface="Noto Sans Tamil UI"/>
              </a:rPr>
              <a:t>層的</a:t>
            </a:r>
            <a:r>
              <a:rPr lang="en-US" altLang="zh-TW" sz="1600" b="1" dirty="0" err="1">
                <a:solidFill>
                  <a:srgbClr val="003399"/>
                </a:solidFill>
                <a:highlight>
                  <a:srgbClr val="FFFF00"/>
                </a:highlight>
                <a:latin typeface="Noto Sans Tamil UI"/>
              </a:rPr>
              <a:t>GoogleNet</a:t>
            </a:r>
            <a:r>
              <a:rPr lang="zh-TW" altLang="en-US" sz="1600" b="1" dirty="0">
                <a:solidFill>
                  <a:srgbClr val="003399"/>
                </a:solidFill>
                <a:highlight>
                  <a:srgbClr val="FFFF00"/>
                </a:highlight>
                <a:latin typeface="Noto Sans Tamil UI"/>
              </a:rPr>
              <a:t>則是 </a:t>
            </a:r>
            <a:r>
              <a:rPr lang="en-US" altLang="zh-TW" sz="1600" b="1" dirty="0">
                <a:solidFill>
                  <a:srgbClr val="003399"/>
                </a:solidFill>
                <a:highlight>
                  <a:srgbClr val="FFFF00"/>
                </a:highlight>
                <a:latin typeface="Noto Sans Tamil UI"/>
              </a:rPr>
              <a:t>6.7%</a:t>
            </a:r>
            <a:r>
              <a:rPr lang="zh-TW" altLang="en-US" sz="1600" b="1" dirty="0">
                <a:solidFill>
                  <a:srgbClr val="003399"/>
                </a:solidFill>
                <a:highlight>
                  <a:srgbClr val="FFFF00"/>
                </a:highlight>
                <a:latin typeface="Noto Sans Tamil UI"/>
              </a:rPr>
              <a:t>，而層數急遽上升到 </a:t>
            </a:r>
            <a:r>
              <a:rPr lang="en-US" altLang="zh-TW" sz="1600" b="1" dirty="0">
                <a:solidFill>
                  <a:srgbClr val="003399"/>
                </a:solidFill>
                <a:highlight>
                  <a:srgbClr val="FFFF00"/>
                </a:highlight>
                <a:latin typeface="Noto Sans Tamil UI"/>
              </a:rPr>
              <a:t>152</a:t>
            </a:r>
            <a:r>
              <a:rPr lang="zh-TW" altLang="en-US" sz="1600" b="1" dirty="0">
                <a:solidFill>
                  <a:srgbClr val="003399"/>
                </a:solidFill>
                <a:highlight>
                  <a:srgbClr val="FFFF00"/>
                </a:highlight>
                <a:latin typeface="Noto Sans Tamil UI"/>
              </a:rPr>
              <a:t>層的 </a:t>
            </a:r>
            <a:r>
              <a:rPr lang="en-US" altLang="zh-TW" sz="1600" b="1" dirty="0" err="1">
                <a:solidFill>
                  <a:srgbClr val="003399"/>
                </a:solidFill>
                <a:highlight>
                  <a:srgbClr val="FFFF00"/>
                </a:highlight>
                <a:latin typeface="Noto Sans Tamil UI"/>
              </a:rPr>
              <a:t>ResNet</a:t>
            </a:r>
            <a:r>
              <a:rPr lang="zh-TW" altLang="en-US" sz="1600" b="1" dirty="0">
                <a:solidFill>
                  <a:srgbClr val="003399"/>
                </a:solidFill>
                <a:highlight>
                  <a:srgbClr val="FFFF00"/>
                </a:highlight>
                <a:latin typeface="Noto Sans Tamil UI"/>
              </a:rPr>
              <a:t>，誤判率更是降至 </a:t>
            </a:r>
            <a:r>
              <a:rPr lang="en-US" altLang="zh-TW" sz="1600" b="1" dirty="0">
                <a:solidFill>
                  <a:srgbClr val="003399"/>
                </a:solidFill>
                <a:highlight>
                  <a:srgbClr val="FFFF00"/>
                </a:highlight>
                <a:latin typeface="Noto Sans Tamil UI"/>
              </a:rPr>
              <a:t>3.6%</a:t>
            </a:r>
            <a:r>
              <a:rPr lang="zh-TW" altLang="en-US" sz="1600" b="1" dirty="0">
                <a:solidFill>
                  <a:srgbClr val="003399"/>
                </a:solidFill>
                <a:highlight>
                  <a:srgbClr val="FFFF00"/>
                </a:highlight>
                <a:latin typeface="Noto Sans Tamil UI"/>
              </a:rPr>
              <a:t>，說明了層數越多，可能達到更高的正確率 </a:t>
            </a:r>
            <a:r>
              <a:rPr lang="en-US" altLang="zh-TW" sz="1600" b="1" dirty="0">
                <a:solidFill>
                  <a:srgbClr val="003399"/>
                </a:solidFill>
                <a:highlight>
                  <a:srgbClr val="FFFF00"/>
                </a:highlight>
                <a:latin typeface="Noto Sans Tamil UI"/>
              </a:rPr>
              <a:t>(</a:t>
            </a:r>
            <a:r>
              <a:rPr lang="zh-TW" altLang="en-US" sz="1600" dirty="0">
                <a:solidFill>
                  <a:srgbClr val="374151"/>
                </a:solidFill>
                <a:latin typeface="Söhne"/>
              </a:rPr>
              <a:t>注</a:t>
            </a:r>
            <a:r>
              <a:rPr lang="en-US" altLang="zh-TW" sz="1600" dirty="0">
                <a:solidFill>
                  <a:srgbClr val="374151"/>
                </a:solidFill>
                <a:latin typeface="Söhne"/>
              </a:rPr>
              <a:t>1)</a:t>
            </a:r>
            <a:r>
              <a:rPr lang="zh-TW" altLang="en-US" sz="1600" dirty="0">
                <a:solidFill>
                  <a:srgbClr val="374151"/>
                </a:solidFill>
                <a:latin typeface="Söhne"/>
              </a:rPr>
              <a:t> </a:t>
            </a:r>
            <a:r>
              <a:rPr lang="zh-TW" altLang="en-US" sz="1600" b="1" dirty="0">
                <a:solidFill>
                  <a:srgbClr val="003399"/>
                </a:solidFill>
                <a:highlight>
                  <a:srgbClr val="FFFF00"/>
                </a:highlight>
                <a:latin typeface="Noto Sans Tamil UI"/>
              </a:rPr>
              <a:t>。</a:t>
            </a:r>
            <a:endParaRPr lang="en-US" altLang="zh-TW" sz="1600" b="1" dirty="0">
              <a:solidFill>
                <a:srgbClr val="003399"/>
              </a:solidFill>
              <a:highlight>
                <a:srgbClr val="FFFF00"/>
              </a:highlight>
              <a:latin typeface="Noto Sans Tamil UI"/>
            </a:endParaRPr>
          </a:p>
          <a:p>
            <a:pPr>
              <a:defRPr/>
            </a:pPr>
            <a:endParaRPr lang="en-US" altLang="zh-TW" sz="1600" b="1" dirty="0">
              <a:solidFill>
                <a:srgbClr val="003399"/>
              </a:solidFill>
              <a:highlight>
                <a:srgbClr val="FFFF00"/>
              </a:highlight>
              <a:latin typeface="Noto Sans Tamil UI"/>
            </a:endParaRPr>
          </a:p>
          <a:p>
            <a:r>
              <a:rPr lang="zh-TW" altLang="en-US" sz="1600" dirty="0">
                <a:solidFill>
                  <a:srgbClr val="374151"/>
                </a:solidFill>
                <a:latin typeface="Söhne"/>
              </a:rPr>
              <a:t>注</a:t>
            </a:r>
            <a:r>
              <a:rPr lang="en-US" altLang="zh-TW" sz="1600" dirty="0">
                <a:solidFill>
                  <a:srgbClr val="374151"/>
                </a:solidFill>
                <a:latin typeface="Söhne"/>
              </a:rPr>
              <a:t>1</a:t>
            </a:r>
            <a:r>
              <a:rPr lang="zh-TW" altLang="en-US" sz="1600" dirty="0">
                <a:solidFill>
                  <a:srgbClr val="374151"/>
                </a:solidFill>
                <a:latin typeface="Söhne"/>
              </a:rPr>
              <a:t> </a:t>
            </a:r>
            <a:r>
              <a:rPr lang="en-US" altLang="zh-TW" sz="1600" dirty="0">
                <a:solidFill>
                  <a:srgbClr val="374151"/>
                </a:solidFill>
                <a:latin typeface="Söhne"/>
              </a:rPr>
              <a:t>:</a:t>
            </a:r>
            <a:r>
              <a:rPr lang="zh-TW" altLang="en-US" sz="1600" dirty="0">
                <a:solidFill>
                  <a:srgbClr val="374151"/>
                </a:solidFill>
                <a:latin typeface="Söhne"/>
              </a:rPr>
              <a:t> </a:t>
            </a:r>
            <a:r>
              <a:rPr lang="zh-TW" altLang="en-US" sz="1600" b="0" i="0" dirty="0">
                <a:solidFill>
                  <a:srgbClr val="374151"/>
                </a:solidFill>
                <a:effectLst/>
                <a:highlight>
                  <a:srgbClr val="FFFF00"/>
                </a:highlight>
                <a:latin typeface="Söhne"/>
              </a:rPr>
              <a:t>增加</a:t>
            </a:r>
            <a:r>
              <a:rPr lang="en-US" altLang="zh-TW" sz="1600" b="0" i="0" dirty="0">
                <a:solidFill>
                  <a:srgbClr val="374151"/>
                </a:solidFill>
                <a:effectLst/>
                <a:highlight>
                  <a:srgbClr val="FFFF00"/>
                </a:highlight>
                <a:latin typeface="Söhne"/>
              </a:rPr>
              <a:t>CNN</a:t>
            </a:r>
            <a:r>
              <a:rPr lang="zh-TW" altLang="en-US" sz="1600" b="0" i="0" dirty="0">
                <a:solidFill>
                  <a:srgbClr val="374151"/>
                </a:solidFill>
                <a:effectLst/>
                <a:highlight>
                  <a:srgbClr val="FFFF00"/>
                </a:highlight>
                <a:latin typeface="Söhne"/>
              </a:rPr>
              <a:t>的層數通常可以提高模型的表示能力和學習複雜特徵的能力</a:t>
            </a:r>
            <a:r>
              <a:rPr lang="zh-TW" altLang="en-US" sz="1600" b="0" i="0" dirty="0">
                <a:solidFill>
                  <a:srgbClr val="374151"/>
                </a:solidFill>
                <a:effectLst/>
                <a:latin typeface="Söhne"/>
              </a:rPr>
              <a:t>，進而可能達到更高的準確率。</a:t>
            </a:r>
            <a:r>
              <a:rPr lang="zh-TW" altLang="en-US" sz="1600" b="1" i="0" dirty="0">
                <a:solidFill>
                  <a:srgbClr val="003399"/>
                </a:solidFill>
                <a:effectLst/>
                <a:latin typeface="Söhne"/>
              </a:rPr>
              <a:t>這種現象被稱為</a:t>
            </a:r>
            <a:r>
              <a:rPr lang="zh-TW" altLang="en-US" sz="1600" b="1" i="0" dirty="0">
                <a:solidFill>
                  <a:srgbClr val="003399"/>
                </a:solidFill>
                <a:effectLst/>
                <a:highlight>
                  <a:srgbClr val="FFFF00"/>
                </a:highlight>
                <a:latin typeface="Söhne"/>
              </a:rPr>
              <a:t>深</a:t>
            </a:r>
            <a:endParaRPr lang="en-US" altLang="zh-TW" sz="1600" b="1" i="0" dirty="0">
              <a:solidFill>
                <a:srgbClr val="003399"/>
              </a:solidFill>
              <a:effectLst/>
              <a:highlight>
                <a:srgbClr val="FFFF00"/>
              </a:highlight>
              <a:latin typeface="Söhne"/>
            </a:endParaRPr>
          </a:p>
          <a:p>
            <a:r>
              <a:rPr lang="zh-TW" altLang="en-US" sz="1600" dirty="0">
                <a:solidFill>
                  <a:srgbClr val="374151"/>
                </a:solidFill>
                <a:latin typeface="Söhne"/>
              </a:rPr>
              <a:t>           </a:t>
            </a:r>
            <a:r>
              <a:rPr lang="zh-TW" altLang="en-US" sz="1600" b="1" i="0" dirty="0">
                <a:solidFill>
                  <a:srgbClr val="003399"/>
                </a:solidFill>
                <a:effectLst/>
                <a:highlight>
                  <a:srgbClr val="FFFF00"/>
                </a:highlight>
                <a:latin typeface="Söhne"/>
              </a:rPr>
              <a:t>度網路（</a:t>
            </a:r>
            <a:r>
              <a:rPr lang="en-US" altLang="zh-TW" sz="1600" b="1" i="0" dirty="0">
                <a:solidFill>
                  <a:srgbClr val="003399"/>
                </a:solidFill>
                <a:effectLst/>
                <a:highlight>
                  <a:srgbClr val="FFFF00"/>
                </a:highlight>
                <a:latin typeface="Söhne"/>
              </a:rPr>
              <a:t>Deep Network</a:t>
            </a:r>
            <a:r>
              <a:rPr lang="zh-TW" altLang="en-US" sz="1600" b="1" i="0" dirty="0">
                <a:solidFill>
                  <a:srgbClr val="003399"/>
                </a:solidFill>
                <a:effectLst/>
                <a:latin typeface="Söhne"/>
              </a:rPr>
              <a:t>）的優勢。</a:t>
            </a:r>
            <a:r>
              <a:rPr lang="zh-TW" altLang="en-US" sz="1600" b="0" i="0" dirty="0">
                <a:solidFill>
                  <a:srgbClr val="374151"/>
                </a:solidFill>
                <a:effectLst/>
                <a:latin typeface="Söhne"/>
              </a:rPr>
              <a:t>以下是幾個原因 </a:t>
            </a:r>
            <a:r>
              <a:rPr lang="en-US" altLang="zh-TW" sz="1600" b="0" i="0" dirty="0">
                <a:solidFill>
                  <a:srgbClr val="374151"/>
                </a:solidFill>
                <a:effectLst/>
                <a:latin typeface="Söhne"/>
              </a:rPr>
              <a:t>:</a:t>
            </a:r>
            <a:endParaRPr lang="en-US" altLang="zh-TW" sz="1600" b="1" i="0" dirty="0">
              <a:solidFill>
                <a:srgbClr val="003399"/>
              </a:solidFill>
              <a:effectLst/>
              <a:latin typeface="Söhne"/>
            </a:endParaRPr>
          </a:p>
          <a:p>
            <a:endParaRPr lang="en-US" altLang="zh-TW" sz="1600" b="1" dirty="0">
              <a:effectLst/>
              <a:highlight>
                <a:srgbClr val="FFFF00"/>
              </a:highlight>
            </a:endParaRPr>
          </a:p>
          <a:p>
            <a:r>
              <a:rPr lang="zh-TW" altLang="en-US" sz="1600" dirty="0"/>
              <a:t>         </a:t>
            </a:r>
            <a:r>
              <a:rPr lang="en-US" altLang="zh-TW" sz="1600" b="1" dirty="0">
                <a:effectLst/>
                <a:highlight>
                  <a:srgbClr val="FFFF00"/>
                </a:highlight>
              </a:rPr>
              <a:t>1.</a:t>
            </a:r>
            <a:r>
              <a:rPr lang="zh-TW" altLang="en-US" sz="1600" b="1" dirty="0">
                <a:effectLst/>
                <a:highlight>
                  <a:srgbClr val="FFFF00"/>
                </a:highlight>
              </a:rPr>
              <a:t>多層特徵提取： </a:t>
            </a:r>
            <a:r>
              <a:rPr lang="zh-TW" altLang="en-US" sz="1600" dirty="0">
                <a:effectLst/>
              </a:rPr>
              <a:t>每一層</a:t>
            </a:r>
            <a:r>
              <a:rPr lang="en-US" altLang="zh-TW" sz="1600" dirty="0">
                <a:effectLst/>
              </a:rPr>
              <a:t>CNN</a:t>
            </a:r>
            <a:r>
              <a:rPr lang="zh-TW" altLang="en-US" sz="1600" dirty="0">
                <a:effectLst/>
              </a:rPr>
              <a:t>都可以提取不同層次的特徵，從簡單的邊緣、紋理到複雜的高階特徵，隨著層數增加，</a:t>
            </a:r>
            <a:r>
              <a:rPr lang="zh-TW" altLang="en-US" sz="1600" dirty="0">
                <a:solidFill>
                  <a:srgbClr val="003399"/>
                </a:solidFill>
                <a:effectLst/>
                <a:highlight>
                  <a:srgbClr val="FFFF00"/>
                </a:highlight>
              </a:rPr>
              <a:t>模  </a:t>
            </a:r>
            <a:endParaRPr lang="en-US" altLang="zh-TW" sz="1600" dirty="0">
              <a:solidFill>
                <a:srgbClr val="003399"/>
              </a:solidFill>
              <a:effectLst/>
              <a:highlight>
                <a:srgbClr val="FFFF00"/>
              </a:highlight>
            </a:endParaRPr>
          </a:p>
          <a:p>
            <a:r>
              <a:rPr lang="zh-TW" altLang="en-US" sz="1600" dirty="0"/>
              <a:t>           </a:t>
            </a:r>
            <a:r>
              <a:rPr lang="zh-TW" altLang="en-US" sz="1600" dirty="0">
                <a:solidFill>
                  <a:srgbClr val="003399"/>
                </a:solidFill>
                <a:highlight>
                  <a:srgbClr val="FFFF00"/>
                </a:highlight>
              </a:rPr>
              <a:t> </a:t>
            </a:r>
            <a:r>
              <a:rPr lang="zh-TW" altLang="en-US" sz="1600" dirty="0">
                <a:solidFill>
                  <a:srgbClr val="003399"/>
                </a:solidFill>
                <a:effectLst/>
                <a:highlight>
                  <a:srgbClr val="FFFF00"/>
                </a:highlight>
              </a:rPr>
              <a:t>型能夠逐步學習和</a:t>
            </a:r>
            <a:r>
              <a:rPr lang="zh-TW" altLang="en-US" sz="1600" b="1" dirty="0">
                <a:solidFill>
                  <a:srgbClr val="003399"/>
                </a:solidFill>
                <a:latin typeface="Söhne"/>
              </a:rPr>
              <a:t>提取更抽象、更複雜的特徵</a:t>
            </a:r>
            <a:r>
              <a:rPr lang="zh-TW" altLang="en-US" sz="1600" dirty="0">
                <a:solidFill>
                  <a:srgbClr val="003399"/>
                </a:solidFill>
                <a:effectLst/>
                <a:highlight>
                  <a:srgbClr val="FFFF00"/>
                </a:highlight>
              </a:rPr>
              <a:t>。</a:t>
            </a:r>
            <a:endParaRPr lang="en-US" altLang="zh-TW" sz="1600" dirty="0">
              <a:solidFill>
                <a:srgbClr val="003399"/>
              </a:solidFill>
              <a:effectLst/>
              <a:highlight>
                <a:srgbClr val="FFFF00"/>
              </a:highlight>
            </a:endParaRPr>
          </a:p>
          <a:p>
            <a:endParaRPr lang="zh-TW" altLang="en-US" sz="1600" dirty="0">
              <a:solidFill>
                <a:srgbClr val="003399"/>
              </a:solidFill>
              <a:effectLst/>
              <a:highlight>
                <a:srgbClr val="FFFF00"/>
              </a:highlight>
            </a:endParaRPr>
          </a:p>
          <a:p>
            <a:r>
              <a:rPr lang="zh-TW" altLang="en-US" sz="1600" dirty="0"/>
              <a:t>        </a:t>
            </a:r>
            <a:r>
              <a:rPr lang="en-US" altLang="zh-TW" sz="1600" b="1" dirty="0">
                <a:effectLst/>
                <a:highlight>
                  <a:srgbClr val="FFFF00"/>
                </a:highlight>
              </a:rPr>
              <a:t>2.</a:t>
            </a:r>
            <a:r>
              <a:rPr lang="zh-TW" altLang="en-US" sz="1600" b="1" dirty="0">
                <a:effectLst/>
                <a:highlight>
                  <a:srgbClr val="FFFF00"/>
                </a:highlight>
              </a:rPr>
              <a:t>階層式特徵表示</a:t>
            </a:r>
            <a:r>
              <a:rPr lang="zh-TW" altLang="en-US" sz="1600" dirty="0">
                <a:effectLst/>
              </a:rPr>
              <a:t>： </a:t>
            </a:r>
            <a:r>
              <a:rPr lang="en-US" altLang="zh-TW" sz="1600" dirty="0">
                <a:effectLst/>
              </a:rPr>
              <a:t>CNN</a:t>
            </a:r>
            <a:r>
              <a:rPr lang="zh-TW" altLang="en-US" sz="1600" dirty="0">
                <a:effectLst/>
              </a:rPr>
              <a:t>的</a:t>
            </a:r>
            <a:r>
              <a:rPr lang="zh-TW" altLang="en-US" sz="1600" dirty="0">
                <a:effectLst/>
                <a:highlight>
                  <a:srgbClr val="FFFF00"/>
                </a:highlight>
              </a:rPr>
              <a:t>多層架構</a:t>
            </a:r>
            <a:r>
              <a:rPr lang="zh-TW" altLang="en-US" sz="1600" dirty="0">
                <a:effectLst/>
              </a:rPr>
              <a:t>使得模型能夠</a:t>
            </a:r>
            <a:r>
              <a:rPr lang="zh-TW" altLang="en-US" sz="1600" dirty="0">
                <a:solidFill>
                  <a:srgbClr val="003399"/>
                </a:solidFill>
                <a:effectLst/>
              </a:rPr>
              <a:t>以階層式方式組織特徵，低層表示更基礎的特徵，高層則組合低層特 </a:t>
            </a:r>
            <a:endParaRPr lang="en-US" altLang="zh-TW" sz="1600" dirty="0">
              <a:solidFill>
                <a:srgbClr val="003399"/>
              </a:solidFill>
              <a:effectLst/>
            </a:endParaRPr>
          </a:p>
          <a:p>
            <a:r>
              <a:rPr lang="zh-TW" altLang="en-US" sz="1600" dirty="0">
                <a:solidFill>
                  <a:srgbClr val="003399"/>
                </a:solidFill>
              </a:rPr>
              <a:t>           </a:t>
            </a:r>
            <a:r>
              <a:rPr lang="zh-TW" altLang="en-US" sz="1600" dirty="0">
                <a:solidFill>
                  <a:srgbClr val="003399"/>
                </a:solidFill>
                <a:effectLst/>
              </a:rPr>
              <a:t>徵形成更高階的抽象特徵，這有助於更好地表示輸入資料</a:t>
            </a:r>
            <a:r>
              <a:rPr lang="zh-TW" altLang="en-US" sz="1600" dirty="0">
                <a:effectLst/>
              </a:rPr>
              <a:t>。</a:t>
            </a:r>
          </a:p>
          <a:p>
            <a:endParaRPr lang="en-US" altLang="zh-TW" sz="1600" b="1" dirty="0">
              <a:effectLst/>
              <a:highlight>
                <a:srgbClr val="FFFF00"/>
              </a:highlight>
            </a:endParaRPr>
          </a:p>
          <a:p>
            <a:r>
              <a:rPr lang="zh-TW" altLang="en-US" sz="1600" dirty="0"/>
              <a:t>       </a:t>
            </a:r>
            <a:r>
              <a:rPr lang="zh-TW" altLang="en-US" sz="1600" b="1" dirty="0">
                <a:highlight>
                  <a:srgbClr val="FFFF00"/>
                </a:highlight>
              </a:rPr>
              <a:t> </a:t>
            </a:r>
            <a:r>
              <a:rPr lang="en-US" altLang="zh-TW" sz="1600" b="1" dirty="0">
                <a:effectLst/>
                <a:highlight>
                  <a:srgbClr val="FFFF00"/>
                </a:highlight>
              </a:rPr>
              <a:t>3.</a:t>
            </a:r>
            <a:r>
              <a:rPr lang="zh-TW" altLang="en-US" sz="1600" b="1" dirty="0">
                <a:effectLst/>
                <a:highlight>
                  <a:srgbClr val="FFFF00"/>
                </a:highlight>
              </a:rPr>
              <a:t>防止過擬合</a:t>
            </a:r>
            <a:r>
              <a:rPr lang="zh-TW" altLang="en-US" sz="1600" dirty="0">
                <a:effectLst/>
              </a:rPr>
              <a:t>： 訓練深度網路時，</a:t>
            </a:r>
            <a:r>
              <a:rPr lang="zh-TW" altLang="en-US" sz="1600" dirty="0">
                <a:effectLst/>
                <a:highlight>
                  <a:srgbClr val="FFFF00"/>
                </a:highlight>
              </a:rPr>
              <a:t>加入更多的層數可以使模型更具泛化能力</a:t>
            </a:r>
            <a:r>
              <a:rPr lang="zh-TW" altLang="en-US" sz="1600" dirty="0">
                <a:effectLst/>
              </a:rPr>
              <a:t>，</a:t>
            </a:r>
            <a:r>
              <a:rPr lang="zh-TW" altLang="en-US" sz="1600" dirty="0">
                <a:effectLst/>
                <a:highlight>
                  <a:srgbClr val="FFFF00"/>
                </a:highlight>
              </a:rPr>
              <a:t>降低過擬合的風險</a:t>
            </a:r>
            <a:r>
              <a:rPr lang="zh-TW" altLang="en-US" sz="1600" dirty="0">
                <a:effectLst/>
              </a:rPr>
              <a:t>，特別是當結合適當的</a:t>
            </a:r>
            <a:endParaRPr lang="en-US" altLang="zh-TW" sz="1600" dirty="0">
              <a:effectLst/>
            </a:endParaRPr>
          </a:p>
          <a:p>
            <a:r>
              <a:rPr lang="zh-TW" altLang="en-US" sz="1600" dirty="0"/>
              <a:t>            </a:t>
            </a:r>
            <a:r>
              <a:rPr lang="zh-TW" altLang="en-US" sz="1600" dirty="0">
                <a:effectLst/>
              </a:rPr>
              <a:t>正則化技術時。</a:t>
            </a:r>
            <a:r>
              <a:rPr lang="zh-TW" altLang="en-US" sz="1600" b="1" i="0" dirty="0">
                <a:solidFill>
                  <a:srgbClr val="003399"/>
                </a:solidFill>
                <a:effectLst/>
                <a:latin typeface="Söhne"/>
              </a:rPr>
              <a:t>  </a:t>
            </a:r>
            <a:endParaRPr lang="zh-TW" altLang="en-US" sz="1600" b="1" dirty="0">
              <a:solidFill>
                <a:srgbClr val="003399"/>
              </a:solidFill>
              <a:highlight>
                <a:srgbClr val="FFFF00"/>
              </a:highlight>
              <a:latin typeface="Noto Sans Tamil UI"/>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792D3E1E-4E56-C51A-2DE9-47006D0BA937}"/>
              </a:ext>
            </a:extLst>
          </p:cNvPr>
          <p:cNvSpPr>
            <a:spLocks noGrp="1" noChangeArrowheads="1"/>
          </p:cNvSpPr>
          <p:nvPr>
            <p:ph type="body" idx="1"/>
          </p:nvPr>
        </p:nvSpPr>
        <p:spPr>
          <a:xfrm>
            <a:off x="285749" y="461667"/>
            <a:ext cx="11200185" cy="6205834"/>
          </a:xfrm>
        </p:spPr>
        <p:txBody>
          <a:bodyPr>
            <a:normAutofit/>
          </a:bodyPr>
          <a:lstStyle/>
          <a:p>
            <a:pPr marL="0" lvl="2" indent="0">
              <a:buNone/>
              <a:defRPr/>
            </a:pPr>
            <a:r>
              <a:rPr lang="en-US" altLang="zh-TW" b="1" dirty="0">
                <a:ea typeface="新細明體" panose="02020500000000000000" pitchFamily="18" charset="-120"/>
              </a:rPr>
              <a:t> </a:t>
            </a:r>
            <a:endParaRPr lang="en-US" altLang="zh-TW" sz="1900" b="1" dirty="0">
              <a:solidFill>
                <a:srgbClr val="003399"/>
              </a:solidFill>
              <a:ea typeface="新細明體" panose="02020500000000000000" pitchFamily="18" charset="-120"/>
            </a:endParaRPr>
          </a:p>
          <a:p>
            <a:pPr marL="0" lvl="1" indent="0">
              <a:spcBef>
                <a:spcPts val="0"/>
              </a:spcBef>
              <a:buNone/>
              <a:defRPr/>
            </a:pPr>
            <a:r>
              <a:rPr lang="en-US" altLang="zh-TW" sz="1800" b="1" dirty="0">
                <a:solidFill>
                  <a:srgbClr val="003399"/>
                </a:solidFill>
                <a:ea typeface="新細明體" panose="02020500000000000000" pitchFamily="18" charset="-120"/>
              </a:rPr>
              <a:t> </a:t>
            </a:r>
            <a:endParaRPr lang="zh-TW" altLang="en-US" sz="1700" dirty="0">
              <a:solidFill>
                <a:srgbClr val="003399"/>
              </a:solidFill>
              <a:latin typeface="Noto Sans Tamil UI"/>
            </a:endParaRPr>
          </a:p>
        </p:txBody>
      </p:sp>
      <p:sp>
        <p:nvSpPr>
          <p:cNvPr id="4" name="Rectangle 2">
            <a:extLst>
              <a:ext uri="{FF2B5EF4-FFF2-40B4-BE49-F238E27FC236}">
                <a16:creationId xmlns:a16="http://schemas.microsoft.com/office/drawing/2014/main" id="{C2A33256-38A0-E493-D38F-DD81DD0C72EB}"/>
              </a:ext>
            </a:extLst>
          </p:cNvPr>
          <p:cNvSpPr txBox="1">
            <a:spLocks noChangeArrowheads="1"/>
          </p:cNvSpPr>
          <p:nvPr/>
        </p:nvSpPr>
        <p:spPr bwMode="auto">
          <a:xfrm>
            <a:off x="130629" y="1"/>
            <a:ext cx="11930742"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25604" name="文字方塊 1">
            <a:extLst>
              <a:ext uri="{FF2B5EF4-FFF2-40B4-BE49-F238E27FC236}">
                <a16:creationId xmlns:a16="http://schemas.microsoft.com/office/drawing/2014/main" id="{5B98F19A-15C5-34D9-AB98-000069FD8D82}"/>
              </a:ext>
            </a:extLst>
          </p:cNvPr>
          <p:cNvSpPr txBox="1">
            <a:spLocks noChangeArrowheads="1"/>
          </p:cNvSpPr>
          <p:nvPr/>
        </p:nvSpPr>
        <p:spPr bwMode="auto">
          <a:xfrm>
            <a:off x="130629" y="1"/>
            <a:ext cx="11677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zh-TW" altLang="en-US" sz="2400" b="1" dirty="0">
                <a:solidFill>
                  <a:schemeClr val="bg1"/>
                </a:solidFill>
                <a:latin typeface="Tahoma" panose="020B0604030504040204" pitchFamily="34" charset="0"/>
                <a:ea typeface="新細明體" panose="02020500000000000000" pitchFamily="18" charset="-120"/>
              </a:rPr>
              <a:t>（三）</a:t>
            </a:r>
            <a:r>
              <a:rPr lang="en-US" altLang="zh-TW" sz="16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AI</a:t>
            </a:r>
            <a:r>
              <a:rPr lang="zh-TW" altLang="en-US" sz="2000" b="1" dirty="0">
                <a:solidFill>
                  <a:schemeClr val="bg1"/>
                </a:solidFill>
                <a:latin typeface="Tahoma" panose="020B0604030504040204" pitchFamily="34" charset="0"/>
                <a:ea typeface="新細明體" panose="02020500000000000000" pitchFamily="18" charset="-120"/>
              </a:rPr>
              <a:t> 第三代（</a:t>
            </a:r>
            <a:r>
              <a:rPr lang="en-US" altLang="zh-TW" sz="2000" b="1" dirty="0">
                <a:solidFill>
                  <a:schemeClr val="bg1"/>
                </a:solidFill>
                <a:latin typeface="Tahoma" panose="020B0604030504040204" pitchFamily="34" charset="0"/>
                <a:ea typeface="新細明體" panose="02020500000000000000" pitchFamily="18" charset="-120"/>
              </a:rPr>
              <a:t>2010 </a:t>
            </a:r>
            <a:r>
              <a:rPr lang="zh-TW" altLang="en-US" sz="2000" b="1" dirty="0">
                <a:solidFill>
                  <a:schemeClr val="bg1"/>
                </a:solidFill>
                <a:latin typeface="Tahoma" panose="020B0604030504040204" pitchFamily="34" charset="0"/>
                <a:ea typeface="新細明體" panose="02020500000000000000" pitchFamily="18" charset="-120"/>
              </a:rPr>
              <a:t>年代以後）</a:t>
            </a:r>
            <a:r>
              <a:rPr lang="en-US" altLang="zh-TW" sz="2000" b="1" dirty="0">
                <a:solidFill>
                  <a:schemeClr val="bg1"/>
                </a:solidFill>
                <a:latin typeface="Tahoma" panose="020B0604030504040204" pitchFamily="34" charset="0"/>
                <a:ea typeface="新細明體" panose="02020500000000000000" pitchFamily="18" charset="-120"/>
              </a:rPr>
              <a:t> :ChatGPT </a:t>
            </a:r>
            <a:r>
              <a:rPr lang="zh-TW" altLang="en-US" sz="2000" b="1" dirty="0">
                <a:solidFill>
                  <a:schemeClr val="bg1"/>
                </a:solidFill>
                <a:latin typeface="Tahoma" panose="020B0604030504040204" pitchFamily="34" charset="0"/>
                <a:ea typeface="新細明體" panose="02020500000000000000" pitchFamily="18" charset="-120"/>
              </a:rPr>
              <a:t>崛起 </a:t>
            </a:r>
            <a:r>
              <a:rPr lang="en-US" altLang="zh-TW"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基於</a:t>
            </a:r>
            <a:r>
              <a:rPr lang="en-US" altLang="zh-TW" sz="2000" b="1" dirty="0">
                <a:solidFill>
                  <a:schemeClr val="bg1"/>
                </a:solidFill>
                <a:latin typeface="Tahoma" panose="020B0604030504040204" pitchFamily="34" charset="0"/>
                <a:ea typeface="新細明體" panose="02020500000000000000" pitchFamily="18" charset="-120"/>
              </a:rPr>
              <a:t>Transformer</a:t>
            </a:r>
            <a:r>
              <a:rPr lang="zh-TW" altLang="en-US" sz="2000" b="1" dirty="0">
                <a:solidFill>
                  <a:schemeClr val="bg1"/>
                </a:solidFill>
                <a:latin typeface="Tahoma" panose="020B0604030504040204" pitchFamily="34" charset="0"/>
                <a:ea typeface="新細明體" panose="02020500000000000000" pitchFamily="18" charset="-120"/>
              </a:rPr>
              <a:t>架構</a:t>
            </a:r>
            <a:endParaRPr lang="zh-TW" altLang="en-US" sz="2400" b="1" dirty="0">
              <a:solidFill>
                <a:schemeClr val="bg1"/>
              </a:solidFill>
              <a:latin typeface="Tahoma" panose="020B0604030504040204" pitchFamily="34" charset="0"/>
              <a:ea typeface="新細明體" panose="02020500000000000000" pitchFamily="18" charset="-120"/>
            </a:endParaRPr>
          </a:p>
        </p:txBody>
      </p:sp>
      <p:sp>
        <p:nvSpPr>
          <p:cNvPr id="3" name="文字方塊 2">
            <a:extLst>
              <a:ext uri="{FF2B5EF4-FFF2-40B4-BE49-F238E27FC236}">
                <a16:creationId xmlns:a16="http://schemas.microsoft.com/office/drawing/2014/main" id="{889D2795-76EB-C76E-BB08-42348A05AD22}"/>
              </a:ext>
            </a:extLst>
          </p:cNvPr>
          <p:cNvSpPr txBox="1"/>
          <p:nvPr/>
        </p:nvSpPr>
        <p:spPr>
          <a:xfrm>
            <a:off x="440869" y="1012954"/>
            <a:ext cx="11200185" cy="4555093"/>
          </a:xfrm>
          <a:prstGeom prst="rect">
            <a:avLst/>
          </a:prstGeom>
          <a:noFill/>
        </p:spPr>
        <p:txBody>
          <a:bodyPr wrap="square" rtlCol="0">
            <a:spAutoFit/>
          </a:bodyPr>
          <a:lstStyle/>
          <a:p>
            <a:r>
              <a:rPr lang="zh-TW" altLang="en-US" dirty="0">
                <a:solidFill>
                  <a:srgbClr val="003399"/>
                </a:solidFill>
              </a:rPr>
              <a:t>        </a:t>
            </a:r>
            <a:r>
              <a:rPr lang="zh-TW" altLang="en-US" sz="1600" dirty="0">
                <a:solidFill>
                  <a:srgbClr val="003399"/>
                </a:solidFill>
              </a:rPr>
              <a:t>怎麼</a:t>
            </a:r>
            <a:r>
              <a:rPr lang="zh-TW" altLang="en-US" sz="1600" dirty="0">
                <a:solidFill>
                  <a:srgbClr val="003399"/>
                </a:solidFill>
                <a:highlight>
                  <a:srgbClr val="FFFF00"/>
                </a:highlight>
              </a:rPr>
              <a:t>理解</a:t>
            </a:r>
            <a:r>
              <a:rPr lang="en-US" altLang="zh-TW" sz="1600" dirty="0">
                <a:solidFill>
                  <a:srgbClr val="003399"/>
                </a:solidFill>
                <a:highlight>
                  <a:srgbClr val="FFFF00"/>
                </a:highlight>
              </a:rPr>
              <a:t>Transformer </a:t>
            </a:r>
            <a:r>
              <a:rPr lang="zh-TW" altLang="en-US" sz="1600" dirty="0">
                <a:solidFill>
                  <a:srgbClr val="003399"/>
                </a:solidFill>
                <a:highlight>
                  <a:srgbClr val="FFFF00"/>
                </a:highlight>
              </a:rPr>
              <a:t>模型的突破呢？</a:t>
            </a:r>
            <a:r>
              <a:rPr lang="zh-TW" altLang="en-US" sz="1600" dirty="0">
                <a:solidFill>
                  <a:srgbClr val="003399"/>
                </a:solidFill>
              </a:rPr>
              <a:t>可用閱讀一本長篇小說來做比喻，這三種模型就像是三種不同的閱讀方式。</a:t>
            </a:r>
            <a:endParaRPr lang="en-US" altLang="zh-TW" sz="1600" dirty="0">
              <a:solidFill>
                <a:srgbClr val="003399"/>
              </a:solidFill>
            </a:endParaRPr>
          </a:p>
          <a:p>
            <a:r>
              <a:rPr lang="en-US" altLang="zh-TW" sz="1600" dirty="0">
                <a:solidFill>
                  <a:srgbClr val="003399"/>
                </a:solidFill>
              </a:rPr>
              <a:t>        </a:t>
            </a:r>
            <a:r>
              <a:rPr lang="en-US" altLang="zh-TW" sz="1600" b="1" dirty="0">
                <a:solidFill>
                  <a:srgbClr val="003399"/>
                </a:solidFill>
              </a:rPr>
              <a:t>CNN</a:t>
            </a:r>
            <a:r>
              <a:rPr lang="zh-TW" altLang="en-US" sz="1600" b="1" dirty="0">
                <a:solidFill>
                  <a:srgbClr val="003399"/>
                </a:solidFill>
              </a:rPr>
              <a:t>會</a:t>
            </a:r>
            <a:r>
              <a:rPr lang="zh-TW" altLang="en-US" sz="1600" b="1" dirty="0">
                <a:solidFill>
                  <a:srgbClr val="003399"/>
                </a:solidFill>
                <a:highlight>
                  <a:srgbClr val="FFFF00"/>
                </a:highlight>
              </a:rPr>
              <a:t>把小說分成多個段落，然後逐一檢查每段文字，分別找出重要的特徵</a:t>
            </a:r>
            <a:r>
              <a:rPr lang="zh-TW" altLang="en-US" sz="1600" dirty="0">
                <a:solidFill>
                  <a:srgbClr val="003399"/>
                </a:solidFill>
              </a:rPr>
              <a:t>，最後總結這些特徵來判斷一個整體的問題，例如回答這本書是推理小說，或是科幻小說。由於</a:t>
            </a:r>
            <a:r>
              <a:rPr lang="en-US" altLang="zh-TW" sz="1600" dirty="0">
                <a:solidFill>
                  <a:srgbClr val="003399"/>
                </a:solidFill>
              </a:rPr>
              <a:t>CNN</a:t>
            </a:r>
            <a:r>
              <a:rPr lang="zh-TW" altLang="en-US" sz="1600" dirty="0">
                <a:solidFill>
                  <a:srgbClr val="003399"/>
                </a:solidFill>
              </a:rPr>
              <a:t>擅長找出數據中的局部特徵，並做出結論，所以經常應用在分析圖片上，像是</a:t>
            </a:r>
            <a:r>
              <a:rPr lang="zh-TW" altLang="en-US" sz="1600" dirty="0">
                <a:solidFill>
                  <a:srgbClr val="003399"/>
                </a:solidFill>
                <a:highlight>
                  <a:srgbClr val="FFFF00"/>
                </a:highlight>
              </a:rPr>
              <a:t>辨別圖片中的動物和物品</a:t>
            </a:r>
            <a:r>
              <a:rPr lang="zh-TW" altLang="en-US" sz="1600" dirty="0">
                <a:solidFill>
                  <a:srgbClr val="003399"/>
                </a:solidFill>
              </a:rPr>
              <a:t>。</a:t>
            </a:r>
            <a:endParaRPr lang="en-US" altLang="zh-TW" sz="1600" dirty="0">
              <a:solidFill>
                <a:srgbClr val="003399"/>
              </a:solidFill>
            </a:endParaRPr>
          </a:p>
          <a:p>
            <a:endParaRPr lang="en-US" altLang="zh-TW" sz="1600" dirty="0">
              <a:solidFill>
                <a:srgbClr val="003399"/>
              </a:solidFill>
            </a:endParaRPr>
          </a:p>
          <a:p>
            <a:r>
              <a:rPr lang="en-US" altLang="zh-TW" sz="1600" dirty="0">
                <a:solidFill>
                  <a:srgbClr val="003399"/>
                </a:solidFill>
              </a:rPr>
              <a:t>         </a:t>
            </a:r>
            <a:r>
              <a:rPr lang="en-US" altLang="zh-TW" sz="1600" b="1" dirty="0">
                <a:solidFill>
                  <a:srgbClr val="003399"/>
                </a:solidFill>
              </a:rPr>
              <a:t>RNN</a:t>
            </a:r>
            <a:r>
              <a:rPr lang="zh-TW" altLang="en-US" sz="1600" b="1" dirty="0">
                <a:solidFill>
                  <a:srgbClr val="003399"/>
                </a:solidFill>
              </a:rPr>
              <a:t>則是會一字一句的</a:t>
            </a:r>
            <a:r>
              <a:rPr lang="zh-TW" altLang="en-US" sz="1600" b="1" dirty="0">
                <a:solidFill>
                  <a:srgbClr val="003399"/>
                </a:solidFill>
                <a:highlight>
                  <a:srgbClr val="FFFF00"/>
                </a:highlight>
              </a:rPr>
              <a:t>，從頭依序理解每一個句子，並根據前面讀過的內容來理解後面的劇情發展，這種方法適合處理有順序的資</a:t>
            </a:r>
            <a:r>
              <a:rPr lang="zh-TW" altLang="en-US" sz="1600" b="1" dirty="0">
                <a:solidFill>
                  <a:srgbClr val="003399"/>
                </a:solidFill>
              </a:rPr>
              <a:t>料</a:t>
            </a:r>
            <a:r>
              <a:rPr lang="zh-TW" altLang="en-US" sz="1600" dirty="0">
                <a:solidFill>
                  <a:srgbClr val="003399"/>
                </a:solidFill>
              </a:rPr>
              <a:t>，例如股價預測等。但是面對文章內容太長時，</a:t>
            </a:r>
            <a:r>
              <a:rPr lang="en-US" altLang="zh-TW" sz="1600" dirty="0">
                <a:solidFill>
                  <a:srgbClr val="003399"/>
                </a:solidFill>
                <a:highlight>
                  <a:srgbClr val="FFFF00"/>
                </a:highlight>
              </a:rPr>
              <a:t>RNN</a:t>
            </a:r>
            <a:r>
              <a:rPr lang="zh-TW" altLang="en-US" sz="1600" dirty="0">
                <a:solidFill>
                  <a:srgbClr val="003399"/>
                </a:solidFill>
                <a:highlight>
                  <a:srgbClr val="FFFF00"/>
                </a:highlight>
              </a:rPr>
              <a:t>會容易忘記前面的內容</a:t>
            </a:r>
            <a:r>
              <a:rPr lang="en-US" altLang="zh-TW" sz="1600" dirty="0">
                <a:solidFill>
                  <a:srgbClr val="003399"/>
                </a:solidFill>
                <a:highlight>
                  <a:srgbClr val="FFFF00"/>
                </a:highlight>
              </a:rPr>
              <a:t>(</a:t>
            </a:r>
            <a:r>
              <a:rPr lang="zh-TW" altLang="en-US" sz="1600" dirty="0">
                <a:solidFill>
                  <a:srgbClr val="003399"/>
                </a:solidFill>
                <a:highlight>
                  <a:srgbClr val="FFFF00"/>
                </a:highlight>
              </a:rPr>
              <a:t>梯度消失問題</a:t>
            </a:r>
            <a:r>
              <a:rPr lang="en-US" altLang="zh-TW" sz="1600" dirty="0">
                <a:solidFill>
                  <a:srgbClr val="003399"/>
                </a:solidFill>
                <a:highlight>
                  <a:srgbClr val="FFFF00"/>
                </a:highlight>
              </a:rPr>
              <a:t>)</a:t>
            </a:r>
            <a:r>
              <a:rPr lang="zh-TW" altLang="en-US" sz="1600" dirty="0">
                <a:solidFill>
                  <a:srgbClr val="003399"/>
                </a:solidFill>
              </a:rPr>
              <a:t>，並且</a:t>
            </a:r>
            <a:r>
              <a:rPr lang="en-US" altLang="zh-TW" sz="1600" dirty="0">
                <a:solidFill>
                  <a:srgbClr val="003399"/>
                </a:solidFill>
              </a:rPr>
              <a:t>RNN</a:t>
            </a:r>
            <a:r>
              <a:rPr lang="zh-TW" altLang="en-US" sz="1600" dirty="0">
                <a:solidFill>
                  <a:srgbClr val="003399"/>
                </a:solidFill>
              </a:rPr>
              <a:t>也無法跳著閱讀。</a:t>
            </a:r>
            <a:endParaRPr lang="en-US" altLang="zh-TW" sz="1600" dirty="0">
              <a:solidFill>
                <a:srgbClr val="003399"/>
              </a:solidFill>
            </a:endParaRPr>
          </a:p>
          <a:p>
            <a:endParaRPr lang="en-US" altLang="zh-TW" sz="1600" dirty="0">
              <a:solidFill>
                <a:srgbClr val="003399"/>
              </a:solidFill>
            </a:endParaRPr>
          </a:p>
          <a:p>
            <a:r>
              <a:rPr lang="zh-TW" altLang="en-US" sz="1600" dirty="0">
                <a:solidFill>
                  <a:srgbClr val="003399"/>
                </a:solidFill>
              </a:rPr>
              <a:t>        </a:t>
            </a:r>
            <a:r>
              <a:rPr lang="zh-TW" altLang="en-US" sz="1600" b="1" dirty="0">
                <a:solidFill>
                  <a:srgbClr val="003399"/>
                </a:solidFill>
              </a:rPr>
              <a:t>至於</a:t>
            </a:r>
            <a:r>
              <a:rPr lang="en-US" altLang="zh-TW" sz="1600" b="1" dirty="0">
                <a:solidFill>
                  <a:srgbClr val="003399"/>
                </a:solidFill>
              </a:rPr>
              <a:t>Transformer</a:t>
            </a:r>
            <a:r>
              <a:rPr lang="zh-TW" altLang="en-US" sz="1600" b="1" dirty="0">
                <a:solidFill>
                  <a:srgbClr val="003399"/>
                </a:solidFill>
              </a:rPr>
              <a:t>則是完全不受限於閱讀順序</a:t>
            </a:r>
            <a:r>
              <a:rPr lang="zh-TW" altLang="en-US" sz="1600" dirty="0">
                <a:solidFill>
                  <a:srgbClr val="003399"/>
                </a:solidFill>
              </a:rPr>
              <a:t>，它可以</a:t>
            </a:r>
            <a:r>
              <a:rPr lang="zh-TW" altLang="en-US" sz="1600" b="1" dirty="0">
                <a:solidFill>
                  <a:srgbClr val="003399"/>
                </a:solidFill>
                <a:highlight>
                  <a:srgbClr val="FFFF00"/>
                </a:highlight>
              </a:rPr>
              <a:t>自由的來回閱讀整本小說，參照前後的內容來理解每個段落的劇情</a:t>
            </a:r>
            <a:r>
              <a:rPr lang="zh-TW" altLang="en-US" sz="1600" dirty="0">
                <a:solidFill>
                  <a:srgbClr val="003399"/>
                </a:solidFill>
              </a:rPr>
              <a:t>，歸納整理並標註出故事中重要事件或主題，這時的</a:t>
            </a:r>
            <a:r>
              <a:rPr lang="en-US" altLang="zh-TW" sz="1600" dirty="0">
                <a:solidFill>
                  <a:srgbClr val="003399"/>
                </a:solidFill>
              </a:rPr>
              <a:t>Transformer</a:t>
            </a:r>
            <a:r>
              <a:rPr lang="zh-TW" altLang="en-US" sz="1600" dirty="0">
                <a:solidFill>
                  <a:srgbClr val="003399"/>
                </a:solidFill>
              </a:rPr>
              <a:t>在處理複雜且需要長期依賴的任務時更加高效。</a:t>
            </a:r>
            <a:endParaRPr lang="en-US" altLang="zh-TW" sz="1600" dirty="0">
              <a:solidFill>
                <a:srgbClr val="003399"/>
              </a:solidFill>
            </a:endParaRPr>
          </a:p>
          <a:p>
            <a:endParaRPr lang="en-US" altLang="zh-TW" sz="1600" dirty="0">
              <a:solidFill>
                <a:srgbClr val="003399"/>
              </a:solidFill>
            </a:endParaRPr>
          </a:p>
          <a:p>
            <a:r>
              <a:rPr lang="zh-TW" altLang="en-US" sz="1600" dirty="0">
                <a:solidFill>
                  <a:srgbClr val="003399"/>
                </a:solidFill>
              </a:rPr>
              <a:t>         因此</a:t>
            </a:r>
            <a:r>
              <a:rPr lang="en-US" altLang="zh-TW" sz="1600" dirty="0">
                <a:solidFill>
                  <a:srgbClr val="003399"/>
                </a:solidFill>
                <a:highlight>
                  <a:srgbClr val="FFFF00"/>
                </a:highlight>
              </a:rPr>
              <a:t>Transformer</a:t>
            </a:r>
            <a:r>
              <a:rPr lang="zh-TW" altLang="en-US" sz="1600" dirty="0">
                <a:solidFill>
                  <a:srgbClr val="003399"/>
                </a:solidFill>
                <a:highlight>
                  <a:srgbClr val="FFFF00"/>
                </a:highlight>
              </a:rPr>
              <a:t>模型不僅是一種技術創新</a:t>
            </a:r>
            <a:r>
              <a:rPr lang="zh-TW" altLang="en-US" sz="1600" dirty="0">
                <a:solidFill>
                  <a:srgbClr val="003399"/>
                </a:solidFill>
              </a:rPr>
              <a:t>，它更促進</a:t>
            </a:r>
            <a:r>
              <a:rPr lang="zh-TW" altLang="en-US" sz="1600" dirty="0">
                <a:solidFill>
                  <a:srgbClr val="003399"/>
                </a:solidFill>
                <a:highlight>
                  <a:srgbClr val="FFFF00"/>
                </a:highlight>
              </a:rPr>
              <a:t>了自然語言處理，</a:t>
            </a:r>
            <a:r>
              <a:rPr lang="zh-TW" altLang="en-US" sz="1600" dirty="0">
                <a:solidFill>
                  <a:srgbClr val="003399"/>
                </a:solidFill>
              </a:rPr>
              <a:t>提升資料處理事務度及訓練品質，對</a:t>
            </a:r>
            <a:r>
              <a:rPr lang="en-US" altLang="zh-TW" sz="1600" dirty="0">
                <a:solidFill>
                  <a:srgbClr val="003399"/>
                </a:solidFill>
                <a:highlight>
                  <a:srgbClr val="FFFF00"/>
                </a:highlight>
              </a:rPr>
              <a:t>AI</a:t>
            </a:r>
            <a:r>
              <a:rPr lang="zh-TW" altLang="en-US" sz="1600" dirty="0">
                <a:solidFill>
                  <a:srgbClr val="003399"/>
                </a:solidFill>
              </a:rPr>
              <a:t>的發展產生深遠影響。</a:t>
            </a:r>
            <a:endParaRPr lang="en-US" altLang="zh-TW" sz="1600" dirty="0">
              <a:solidFill>
                <a:srgbClr val="003399"/>
              </a:solidFill>
            </a:endParaRPr>
          </a:p>
          <a:p>
            <a:endParaRPr lang="en-US" altLang="zh-TW" sz="1600" dirty="0">
              <a:solidFill>
                <a:srgbClr val="003399"/>
              </a:solidFill>
            </a:endParaRPr>
          </a:p>
          <a:p>
            <a:r>
              <a:rPr lang="zh-TW" altLang="en-US" sz="1600" dirty="0">
                <a:solidFill>
                  <a:srgbClr val="003399"/>
                </a:solidFill>
              </a:rPr>
              <a:t>         雖然</a:t>
            </a:r>
            <a:r>
              <a:rPr lang="zh-TW" altLang="en-US" sz="1600" dirty="0">
                <a:solidFill>
                  <a:srgbClr val="003399"/>
                </a:solidFill>
                <a:highlight>
                  <a:srgbClr val="FFFF00"/>
                </a:highlight>
              </a:rPr>
              <a:t>類神經網路</a:t>
            </a:r>
            <a:r>
              <a:rPr lang="zh-TW" altLang="en-US" sz="1600" dirty="0">
                <a:solidFill>
                  <a:srgbClr val="003399"/>
                </a:solidFill>
              </a:rPr>
              <a:t>的基本原理照在</a:t>
            </a:r>
            <a:r>
              <a:rPr lang="en-US" altLang="zh-TW" sz="1600" dirty="0">
                <a:solidFill>
                  <a:srgbClr val="003399"/>
                </a:solidFill>
              </a:rPr>
              <a:t>80</a:t>
            </a:r>
            <a:r>
              <a:rPr lang="zh-TW" altLang="en-US" sz="1600" dirty="0">
                <a:solidFill>
                  <a:srgbClr val="003399"/>
                </a:solidFill>
              </a:rPr>
              <a:t>年代就已經奠基，但是近年來，</a:t>
            </a:r>
            <a:r>
              <a:rPr lang="zh-TW" altLang="en-US" sz="1600" dirty="0">
                <a:solidFill>
                  <a:srgbClr val="003399"/>
                </a:solidFill>
                <a:highlight>
                  <a:srgbClr val="FFFF00"/>
                </a:highlight>
              </a:rPr>
              <a:t>摩爾定律</a:t>
            </a:r>
            <a:r>
              <a:rPr lang="zh-TW" altLang="en-US" sz="1600" dirty="0">
                <a:solidFill>
                  <a:srgbClr val="003399"/>
                </a:solidFill>
              </a:rPr>
              <a:t>推動的晶片</a:t>
            </a:r>
            <a:r>
              <a:rPr lang="zh-TW" altLang="en-US" sz="1600" dirty="0">
                <a:solidFill>
                  <a:srgbClr val="003399"/>
                </a:solidFill>
                <a:highlight>
                  <a:srgbClr val="FFFF00"/>
                </a:highlight>
              </a:rPr>
              <a:t>算力</a:t>
            </a:r>
            <a:r>
              <a:rPr lang="zh-TW" altLang="en-US" sz="1600" dirty="0">
                <a:solidFill>
                  <a:srgbClr val="003399"/>
                </a:solidFill>
              </a:rPr>
              <a:t>是當時的</a:t>
            </a:r>
            <a:r>
              <a:rPr lang="zh-TW" altLang="en-US" sz="1600" dirty="0">
                <a:solidFill>
                  <a:srgbClr val="003399"/>
                </a:solidFill>
                <a:highlight>
                  <a:srgbClr val="FFFF00"/>
                </a:highlight>
              </a:rPr>
              <a:t>數萬倍</a:t>
            </a:r>
            <a:r>
              <a:rPr lang="zh-TW" altLang="en-US" sz="1600" dirty="0">
                <a:solidFill>
                  <a:srgbClr val="003399"/>
                </a:solidFill>
              </a:rPr>
              <a:t>，再加上使用</a:t>
            </a:r>
            <a:r>
              <a:rPr lang="zh-TW" altLang="en-US" sz="1600" dirty="0">
                <a:solidFill>
                  <a:srgbClr val="003399"/>
                </a:solidFill>
                <a:highlight>
                  <a:srgbClr val="FFFF00"/>
                </a:highlight>
              </a:rPr>
              <a:t>更適合</a:t>
            </a:r>
            <a:r>
              <a:rPr lang="en-US" altLang="zh-TW" sz="1600" dirty="0">
                <a:solidFill>
                  <a:srgbClr val="003399"/>
                </a:solidFill>
                <a:highlight>
                  <a:srgbClr val="FFFF00"/>
                </a:highlight>
              </a:rPr>
              <a:t>AI</a:t>
            </a:r>
            <a:r>
              <a:rPr lang="zh-TW" altLang="en-US" sz="1600" dirty="0">
                <a:solidFill>
                  <a:srgbClr val="003399"/>
                </a:solidFill>
                <a:highlight>
                  <a:srgbClr val="FFFF00"/>
                </a:highlight>
              </a:rPr>
              <a:t>運算的圖形處理器、散熱系統、計算機架構</a:t>
            </a:r>
            <a:r>
              <a:rPr lang="zh-TW" altLang="en-US" sz="1600" dirty="0">
                <a:solidFill>
                  <a:srgbClr val="003399"/>
                </a:solidFill>
              </a:rPr>
              <a:t>也都更加進步，</a:t>
            </a:r>
            <a:r>
              <a:rPr lang="en-US" altLang="zh-TW" sz="1600" dirty="0">
                <a:solidFill>
                  <a:srgbClr val="003399"/>
                </a:solidFill>
              </a:rPr>
              <a:t>AI</a:t>
            </a:r>
            <a:r>
              <a:rPr lang="zh-TW" altLang="en-US" sz="1600" dirty="0">
                <a:solidFill>
                  <a:srgbClr val="003399"/>
                </a:solidFill>
              </a:rPr>
              <a:t>發展終於透過 </a:t>
            </a:r>
            <a:r>
              <a:rPr lang="en-US" altLang="zh-TW" sz="1600" dirty="0">
                <a:solidFill>
                  <a:srgbClr val="003399"/>
                </a:solidFill>
              </a:rPr>
              <a:t>Transformer</a:t>
            </a:r>
            <a:r>
              <a:rPr lang="zh-TW" altLang="en-US" sz="1600" dirty="0">
                <a:solidFill>
                  <a:srgbClr val="003399"/>
                </a:solidFill>
              </a:rPr>
              <a:t>模型，從量變轉為</a:t>
            </a:r>
            <a:r>
              <a:rPr lang="zh-TW" altLang="en-US" sz="1600" dirty="0">
                <a:solidFill>
                  <a:srgbClr val="003399"/>
                </a:solidFill>
                <a:highlight>
                  <a:srgbClr val="FFFF00"/>
                </a:highlight>
              </a:rPr>
              <a:t>質變</a:t>
            </a:r>
            <a:r>
              <a:rPr lang="zh-TW" altLang="en-US" sz="1600" dirty="0">
                <a:solidFill>
                  <a:srgbClr val="003399"/>
                </a:solidFill>
              </a:rPr>
              <a:t>，迎來了大爆發。</a:t>
            </a:r>
            <a:endParaRPr lang="zh-TW" altLang="en-US" dirty="0">
              <a:solidFill>
                <a:srgbClr val="003399"/>
              </a:solidFill>
            </a:endParaRPr>
          </a:p>
        </p:txBody>
      </p:sp>
    </p:spTree>
    <p:extLst>
      <p:ext uri="{BB962C8B-B14F-4D97-AF65-F5344CB8AC3E}">
        <p14:creationId xmlns:p14="http://schemas.microsoft.com/office/powerpoint/2010/main" val="879121042"/>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32162" y="179388"/>
            <a:ext cx="10515600" cy="328839"/>
          </a:xfrm>
        </p:spPr>
        <p:txBody>
          <a:bodyPr>
            <a:no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endParaRPr lang="zh-TW" altLang="en-US" sz="2400" dirty="0">
              <a:solidFill>
                <a:srgbClr val="003399"/>
              </a:solidFill>
            </a:endParaRPr>
          </a:p>
        </p:txBody>
      </p:sp>
      <p:sp>
        <p:nvSpPr>
          <p:cNvPr id="3" name="內容版面配置區 2"/>
          <p:cNvSpPr>
            <a:spLocks noGrp="1"/>
          </p:cNvSpPr>
          <p:nvPr>
            <p:ph idx="1"/>
          </p:nvPr>
        </p:nvSpPr>
        <p:spPr>
          <a:xfrm>
            <a:off x="579664" y="559252"/>
            <a:ext cx="11381015" cy="6037491"/>
          </a:xfrm>
        </p:spPr>
        <p:txBody>
          <a:bodyPr>
            <a:normAutofit/>
          </a:bodyPr>
          <a:lstStyle/>
          <a:p>
            <a:pPr marL="0" indent="0">
              <a:buNone/>
            </a:pPr>
            <a:r>
              <a:rPr lang="zh-TW" altLang="en-US" sz="1800" b="1" dirty="0">
                <a:solidFill>
                  <a:srgbClr val="003399"/>
                </a:solidFill>
                <a:ea typeface="華康中黑體" pitchFamily="49" charset="-120"/>
              </a:rPr>
              <a:t>搶救大自然</a:t>
            </a:r>
            <a:r>
              <a:rPr lang="en-US" altLang="zh-TW" sz="1800" b="1" dirty="0">
                <a:solidFill>
                  <a:srgbClr val="003399"/>
                </a:solidFill>
                <a:ea typeface="華康中黑體" pitchFamily="49" charset="-120"/>
              </a:rPr>
              <a:t> ( Saving Nature With Technology’s Help ) </a:t>
            </a:r>
            <a:r>
              <a:rPr lang="zh-TW" altLang="en-US" sz="1800" b="1" dirty="0">
                <a:solidFill>
                  <a:srgbClr val="003399"/>
                </a:solidFill>
                <a:ea typeface="華康中黑體" pitchFamily="49" charset="-120"/>
              </a:rPr>
              <a:t>    。</a:t>
            </a:r>
            <a:endParaRPr lang="en-US" altLang="zh-TW" sz="1800" b="1" dirty="0">
              <a:solidFill>
                <a:srgbClr val="003399"/>
              </a:solidFill>
              <a:ea typeface="華康中黑體" pitchFamily="49" charset="-120"/>
            </a:endParaRPr>
          </a:p>
          <a:p>
            <a:pPr marL="0" indent="0">
              <a:buNone/>
            </a:pPr>
            <a:r>
              <a:rPr lang="en-US" altLang="zh-TW" sz="1800" b="1" dirty="0">
                <a:solidFill>
                  <a:srgbClr val="003399"/>
                </a:solidFill>
                <a:ea typeface="華康中黑體" pitchFamily="49" charset="-120"/>
              </a:rPr>
              <a:t>(0226.21) Drones using AI to track rare Maui dolphins</a:t>
            </a:r>
          </a:p>
          <a:p>
            <a:pPr marL="0" indent="0">
              <a:buNone/>
            </a:pPr>
            <a:endParaRPr lang="en-US" altLang="zh-TW" sz="2000" b="1" dirty="0">
              <a:solidFill>
                <a:srgbClr val="003399"/>
              </a:solidFill>
              <a:ea typeface="華康中黑體" pitchFamily="49" charset="-120"/>
            </a:endParaRPr>
          </a:p>
          <a:p>
            <a:pPr marL="0" indent="0">
              <a:buNone/>
            </a:pPr>
            <a:endParaRPr lang="en-US" altLang="zh-TW" sz="2000" b="1" dirty="0">
              <a:solidFill>
                <a:srgbClr val="003399"/>
              </a:solidFill>
              <a:ea typeface="華康中黑體" pitchFamily="49" charset="-120"/>
            </a:endParaRPr>
          </a:p>
          <a:p>
            <a:pPr marL="0" indent="0">
              <a:buNone/>
            </a:pPr>
            <a:endParaRPr lang="en-US" altLang="zh-TW" sz="2000" b="1" dirty="0">
              <a:solidFill>
                <a:srgbClr val="003399"/>
              </a:solidFill>
              <a:ea typeface="華康中黑體" pitchFamily="49" charset="-120"/>
            </a:endParaRPr>
          </a:p>
          <a:p>
            <a:pPr marL="0" indent="0">
              <a:buNone/>
            </a:pPr>
            <a:endParaRPr lang="en-US" altLang="zh-TW" sz="1050" b="1" dirty="0">
              <a:solidFill>
                <a:srgbClr val="003399"/>
              </a:solidFill>
              <a:ea typeface="華康中黑體" pitchFamily="49" charset="-120"/>
            </a:endParaRPr>
          </a:p>
          <a:p>
            <a:pPr marL="0" indent="0">
              <a:buNone/>
            </a:pPr>
            <a:r>
              <a:rPr lang="zh-TW" altLang="en-US" sz="1800" b="1" dirty="0">
                <a:solidFill>
                  <a:srgbClr val="003399"/>
                </a:solidFill>
                <a:ea typeface="華康中黑體" pitchFamily="49" charset="-120"/>
              </a:rPr>
              <a:t>      </a:t>
            </a:r>
            <a:endParaRPr lang="en-US" altLang="zh-TW" sz="1800" b="1" dirty="0">
              <a:solidFill>
                <a:srgbClr val="003399"/>
              </a:solidFill>
              <a:ea typeface="華康中黑體" pitchFamily="49" charset="-120"/>
            </a:endParaRPr>
          </a:p>
          <a:p>
            <a:pPr marL="0" indent="0">
              <a:buNone/>
            </a:pPr>
            <a:r>
              <a:rPr lang="en-US" altLang="zh-TW" sz="1200" b="0" i="0" dirty="0">
                <a:solidFill>
                  <a:srgbClr val="000000"/>
                </a:solidFill>
                <a:effectLst/>
                <a:latin typeface="Josefin Sans" pitchFamily="2" charset="0"/>
              </a:rPr>
              <a:t> </a:t>
            </a:r>
            <a:r>
              <a:rPr lang="en-US" altLang="zh-TW" sz="1400" b="0" i="0" dirty="0">
                <a:solidFill>
                  <a:srgbClr val="000000"/>
                </a:solidFill>
                <a:effectLst/>
                <a:latin typeface="Josefin Sans" pitchFamily="2" charset="0"/>
              </a:rPr>
              <a:t>The New Zealand's government said on Friday that it was backing </a:t>
            </a:r>
            <a:r>
              <a:rPr lang="en-US" altLang="zh-TW" sz="1400" b="0" i="0" dirty="0">
                <a:solidFill>
                  <a:srgbClr val="000000"/>
                </a:solidFill>
                <a:effectLst/>
                <a:highlight>
                  <a:srgbClr val="FFFF00"/>
                </a:highlight>
                <a:latin typeface="Josefin Sans" pitchFamily="2" charset="0"/>
              </a:rPr>
              <a:t>a new project that uses drone technology to understand and protect the country's extremely rare and endangered Maui dolphins</a:t>
            </a:r>
            <a:r>
              <a:rPr lang="en-US" altLang="zh-TW" sz="1400" b="0" i="0" dirty="0">
                <a:solidFill>
                  <a:srgbClr val="000000"/>
                </a:solidFill>
                <a:effectLst/>
                <a:latin typeface="Josefin Sans" pitchFamily="2" charset="0"/>
              </a:rPr>
              <a:t>.  </a:t>
            </a:r>
            <a:endParaRPr lang="en-US" altLang="zh-TW" sz="1200" b="0" i="0" dirty="0">
              <a:solidFill>
                <a:srgbClr val="000000"/>
              </a:solidFill>
              <a:effectLst/>
              <a:latin typeface="Josefin Sans" pitchFamily="2" charset="0"/>
            </a:endParaRPr>
          </a:p>
          <a:p>
            <a:pPr marL="0" indent="0">
              <a:buNone/>
            </a:pPr>
            <a:r>
              <a:rPr lang="en-US" altLang="zh-TW" sz="1400" dirty="0">
                <a:solidFill>
                  <a:srgbClr val="000000"/>
                </a:solidFill>
                <a:latin typeface="Josefin Sans" pitchFamily="2" charset="0"/>
              </a:rPr>
              <a:t>Maui dolphins live in a small stretch of ocean off the west coast of New Zealand's North Island and current estimates suggest that only 63 dolphins older than one year remain, </a:t>
            </a:r>
            <a:r>
              <a:rPr lang="en-US" altLang="zh-TW" sz="1400" dirty="0">
                <a:solidFill>
                  <a:srgbClr val="000000"/>
                </a:solidFill>
                <a:highlight>
                  <a:srgbClr val="FFFF00"/>
                </a:highlight>
                <a:latin typeface="Josefin Sans" pitchFamily="2" charset="0"/>
              </a:rPr>
              <a:t>raising concerns that they  may soon become extinct</a:t>
            </a:r>
            <a:r>
              <a:rPr lang="en-US" altLang="zh-TW" sz="1400" dirty="0">
                <a:solidFill>
                  <a:srgbClr val="000000"/>
                </a:solidFill>
                <a:latin typeface="Josefin Sans" pitchFamily="2" charset="0"/>
              </a:rPr>
              <a:t>.</a:t>
            </a:r>
            <a:br>
              <a:rPr lang="en-US" altLang="zh-TW" sz="1400" dirty="0">
                <a:solidFill>
                  <a:srgbClr val="000000"/>
                </a:solidFill>
                <a:latin typeface="Josefin Sans" pitchFamily="2" charset="0"/>
              </a:rPr>
            </a:br>
            <a:br>
              <a:rPr lang="en-US" altLang="zh-TW" sz="800" dirty="0"/>
            </a:br>
            <a:r>
              <a:rPr lang="en-US" altLang="zh-TW" sz="800" b="0" i="0" dirty="0">
                <a:solidFill>
                  <a:srgbClr val="000000"/>
                </a:solidFill>
                <a:effectLst/>
                <a:latin typeface="Josefin Sans" pitchFamily="2" charset="0"/>
              </a:rPr>
              <a:t> </a:t>
            </a:r>
            <a:endParaRPr lang="en-US" altLang="zh-TW" sz="1800" b="1" dirty="0">
              <a:solidFill>
                <a:srgbClr val="003399"/>
              </a:solidFill>
              <a:ea typeface="華康中黑體" pitchFamily="49" charset="-120"/>
            </a:endParaRPr>
          </a:p>
          <a:p>
            <a:pPr marL="0" indent="0">
              <a:buNone/>
            </a:pPr>
            <a:r>
              <a:rPr lang="zh-TW" altLang="en-US" sz="1800" b="1" dirty="0">
                <a:solidFill>
                  <a:srgbClr val="003399"/>
                </a:solidFill>
                <a:ea typeface="華康中黑體" pitchFamily="49" charset="-120"/>
              </a:rPr>
              <a:t>       </a:t>
            </a:r>
            <a:r>
              <a:rPr lang="zh-TW" altLang="en-US" sz="1600" b="1" dirty="0">
                <a:solidFill>
                  <a:srgbClr val="003399"/>
                </a:solidFill>
                <a:ea typeface="華康中黑體" pitchFamily="49" charset="-120"/>
              </a:rPr>
              <a:t>科學家與保育與人士遭遇的一大挑戰，就是如何追蹤</a:t>
            </a:r>
            <a:r>
              <a:rPr lang="zh-TW" altLang="en-US" sz="1600" b="1" dirty="0">
                <a:solidFill>
                  <a:srgbClr val="003399"/>
                </a:solidFill>
                <a:highlight>
                  <a:srgbClr val="FFFF00"/>
                </a:highlight>
                <a:ea typeface="華康中黑體" pitchFamily="49" charset="-120"/>
              </a:rPr>
              <a:t>面臨絕種的物種</a:t>
            </a:r>
            <a:r>
              <a:rPr lang="zh-TW" altLang="en-US" sz="1600" b="1" dirty="0">
                <a:solidFill>
                  <a:srgbClr val="003399"/>
                </a:solidFill>
                <a:ea typeface="華康中黑體" pitchFamily="49" charset="-120"/>
              </a:rPr>
              <a:t>以給予他們協助。而就在 這一點上，</a:t>
            </a:r>
            <a:r>
              <a:rPr lang="en-US" altLang="zh-TW" sz="1600" b="1" dirty="0">
                <a:solidFill>
                  <a:srgbClr val="003399"/>
                </a:solidFill>
                <a:highlight>
                  <a:srgbClr val="FFFF00"/>
                </a:highlight>
                <a:ea typeface="華康中黑體" pitchFamily="49" charset="-120"/>
              </a:rPr>
              <a:t>Al </a:t>
            </a:r>
            <a:r>
              <a:rPr lang="zh-TW" altLang="en-US" sz="1600" b="1" dirty="0">
                <a:solidFill>
                  <a:srgbClr val="003399"/>
                </a:solidFill>
                <a:highlight>
                  <a:srgbClr val="FFFF00"/>
                </a:highlight>
                <a:ea typeface="華康中黑體" pitchFamily="49" charset="-120"/>
              </a:rPr>
              <a:t>的人工智慧</a:t>
            </a:r>
            <a:r>
              <a:rPr lang="zh-TW" altLang="en-US" sz="1600" b="1" dirty="0">
                <a:solidFill>
                  <a:srgbClr val="003399"/>
                </a:solidFill>
                <a:ea typeface="華康中黑體" pitchFamily="49" charset="-120"/>
              </a:rPr>
              <a:t>已為這些物種的資料蒐集及分析方式帶來一大變革。其中一個例子就是</a:t>
            </a:r>
            <a:r>
              <a:rPr lang="zh-TW" altLang="en-US" sz="1600" b="1" dirty="0">
                <a:solidFill>
                  <a:srgbClr val="003399"/>
                </a:solidFill>
                <a:highlight>
                  <a:srgbClr val="FFFF00"/>
                </a:highlight>
                <a:ea typeface="華康中黑體" pitchFamily="49" charset="-120"/>
              </a:rPr>
              <a:t>海洋裡最稀有，也最受威脅的海豚之一的毛伊海豚</a:t>
            </a:r>
            <a:r>
              <a:rPr lang="en-US" altLang="zh-TW" sz="1600" b="1" dirty="0">
                <a:solidFill>
                  <a:srgbClr val="003399"/>
                </a:solidFill>
                <a:highlight>
                  <a:srgbClr val="FFFF00"/>
                </a:highlight>
                <a:ea typeface="華康中黑體" pitchFamily="49" charset="-120"/>
              </a:rPr>
              <a:t>(Maui dolphin) </a:t>
            </a:r>
            <a:r>
              <a:rPr lang="zh-TW" altLang="en-US" sz="1600" b="1" dirty="0">
                <a:solidFill>
                  <a:srgbClr val="003399"/>
                </a:solidFill>
                <a:ea typeface="華康中黑體" pitchFamily="49" charset="-120"/>
              </a:rPr>
              <a:t>。</a:t>
            </a:r>
            <a:endParaRPr lang="en-US" altLang="zh-TW" sz="1600" b="1" dirty="0">
              <a:solidFill>
                <a:srgbClr val="003399"/>
              </a:solidFill>
              <a:ea typeface="華康中黑體" pitchFamily="49" charset="-120"/>
            </a:endParaRPr>
          </a:p>
          <a:p>
            <a:pPr marL="0" indent="0">
              <a:buNone/>
            </a:pPr>
            <a:endParaRPr lang="en-US" altLang="zh-TW" sz="1600" b="1" dirty="0">
              <a:solidFill>
                <a:srgbClr val="003399"/>
              </a:solidFill>
              <a:ea typeface="華康中黑體" pitchFamily="49" charset="-120"/>
            </a:endParaRPr>
          </a:p>
          <a:p>
            <a:pPr marL="0" indent="0">
              <a:buNone/>
            </a:pPr>
            <a:r>
              <a:rPr lang="zh-TW" altLang="en-US" sz="1600" b="1" dirty="0">
                <a:solidFill>
                  <a:srgbClr val="003399"/>
                </a:solidFill>
                <a:ea typeface="華康中黑體" pitchFamily="49" charset="-120"/>
              </a:rPr>
              <a:t>        研究人員熟知毛伊海豚的</a:t>
            </a:r>
            <a:r>
              <a:rPr lang="zh-TW" altLang="en-US" sz="1600" b="1" dirty="0">
                <a:solidFill>
                  <a:srgbClr val="003399"/>
                </a:solidFill>
                <a:highlight>
                  <a:srgbClr val="FFFF00"/>
                </a:highlight>
                <a:ea typeface="華康中黑體" pitchFamily="49" charset="-120"/>
              </a:rPr>
              <a:t>夏季行為</a:t>
            </a:r>
            <a:r>
              <a:rPr lang="zh-TW" altLang="en-US" sz="1600" b="1" dirty="0">
                <a:solidFill>
                  <a:srgbClr val="003399"/>
                </a:solidFill>
                <a:ea typeface="華康中黑體" pitchFamily="49" charset="-120"/>
              </a:rPr>
              <a:t>，因此知道目前</a:t>
            </a:r>
            <a:r>
              <a:rPr lang="zh-TW" altLang="en-US" sz="1600" b="1" dirty="0">
                <a:solidFill>
                  <a:srgbClr val="003399"/>
                </a:solidFill>
                <a:highlight>
                  <a:srgbClr val="FFFF00"/>
                </a:highlight>
                <a:ea typeface="華康中黑體" pitchFamily="49" charset="-120"/>
              </a:rPr>
              <a:t>只有</a:t>
            </a:r>
            <a:r>
              <a:rPr lang="en-US" altLang="zh-TW" sz="1600" b="1" dirty="0">
                <a:solidFill>
                  <a:srgbClr val="003399"/>
                </a:solidFill>
                <a:highlight>
                  <a:srgbClr val="FFFF00"/>
                </a:highlight>
                <a:ea typeface="華康中黑體" pitchFamily="49" charset="-120"/>
              </a:rPr>
              <a:t>54</a:t>
            </a:r>
            <a:r>
              <a:rPr lang="zh-TW" altLang="en-US" sz="1600" b="1" dirty="0">
                <a:solidFill>
                  <a:srgbClr val="003399"/>
                </a:solidFill>
                <a:highlight>
                  <a:srgbClr val="FFFF00"/>
                </a:highlight>
                <a:ea typeface="華康中黑體" pitchFamily="49" charset="-120"/>
              </a:rPr>
              <a:t>隻這種難以捉摸的哺乳類動物</a:t>
            </a:r>
            <a:r>
              <a:rPr lang="zh-TW" altLang="en-US" sz="1600" b="1" dirty="0">
                <a:solidFill>
                  <a:srgbClr val="003399"/>
                </a:solidFill>
                <a:ea typeface="華康中黑體" pitchFamily="49" charset="-120"/>
              </a:rPr>
              <a:t>生存在紐西蘭外海。不過，</a:t>
            </a:r>
            <a:r>
              <a:rPr lang="zh-TW" altLang="en-US" sz="1600" b="1" dirty="0">
                <a:solidFill>
                  <a:srgbClr val="003399"/>
                </a:solidFill>
                <a:highlight>
                  <a:srgbClr val="FFFF00"/>
                </a:highlight>
                <a:ea typeface="華康中黑體" pitchFamily="49" charset="-120"/>
              </a:rPr>
              <a:t>由於天候狀況限制，研究人員對於牠們的冬季行為幾乎一無所知</a:t>
            </a:r>
            <a:r>
              <a:rPr lang="zh-TW" altLang="en-US" sz="1600" b="1" dirty="0">
                <a:solidFill>
                  <a:srgbClr val="003399"/>
                </a:solidFill>
                <a:ea typeface="華康中黑體" pitchFamily="49" charset="-120"/>
              </a:rPr>
              <a:t>。經過</a:t>
            </a:r>
            <a:r>
              <a:rPr lang="en-US" altLang="zh-TW" sz="1600" b="1" dirty="0">
                <a:solidFill>
                  <a:srgbClr val="003399"/>
                </a:solidFill>
                <a:ea typeface="華康中黑體" pitchFamily="49" charset="-120"/>
              </a:rPr>
              <a:t>4</a:t>
            </a:r>
            <a:r>
              <a:rPr lang="zh-TW" altLang="en-US" sz="1600" b="1" dirty="0">
                <a:solidFill>
                  <a:srgbClr val="003399"/>
                </a:solidFill>
                <a:ea typeface="華康中黑體" pitchFamily="49" charset="-120"/>
              </a:rPr>
              <a:t>年研發、測試以及募款之後，這些科學研</a:t>
            </a:r>
            <a:r>
              <a:rPr lang="zh-TW" altLang="en-US" sz="1600" b="1" dirty="0">
                <a:solidFill>
                  <a:srgbClr val="003399"/>
                </a:solidFill>
                <a:highlight>
                  <a:srgbClr val="FFFF00"/>
                </a:highlight>
                <a:ea typeface="華康中黑體" pitchFamily="49" charset="-120"/>
              </a:rPr>
              <a:t>究人員獲准使用一部配備 </a:t>
            </a:r>
            <a:r>
              <a:rPr lang="en-US" altLang="zh-TW" sz="1600" b="1" dirty="0">
                <a:solidFill>
                  <a:srgbClr val="003399"/>
                </a:solidFill>
                <a:highlight>
                  <a:srgbClr val="FFFF00"/>
                </a:highlight>
                <a:ea typeface="華康中黑體" pitchFamily="49" charset="-120"/>
              </a:rPr>
              <a:t>AI</a:t>
            </a:r>
            <a:r>
              <a:rPr lang="zh-TW" altLang="en-US" sz="1600" b="1" dirty="0">
                <a:solidFill>
                  <a:srgbClr val="003399"/>
                </a:solidFill>
                <a:highlight>
                  <a:srgbClr val="FFFF00"/>
                </a:highlight>
                <a:ea typeface="華康中黑體" pitchFamily="49" charset="-120"/>
              </a:rPr>
              <a:t>的無人機，能夠不受季節限制，隨時追踪這些海豚。結果就是，擴大延伸一整個海洋保育區來保護他們的棲息地。</a:t>
            </a:r>
            <a:endParaRPr lang="zh-TW" altLang="en-US" sz="1800" dirty="0">
              <a:solidFill>
                <a:srgbClr val="003399"/>
              </a:solidFill>
            </a:endParaRPr>
          </a:p>
        </p:txBody>
      </p:sp>
      <p:pic>
        <p:nvPicPr>
          <p:cNvPr id="4" name="圖片 3">
            <a:extLst>
              <a:ext uri="{FF2B5EF4-FFF2-40B4-BE49-F238E27FC236}">
                <a16:creationId xmlns:a16="http://schemas.microsoft.com/office/drawing/2014/main" id="{9153A647-F967-2449-5FE9-53BEAA9DB039}"/>
              </a:ext>
            </a:extLst>
          </p:cNvPr>
          <p:cNvPicPr>
            <a:picLocks noChangeAspect="1"/>
          </p:cNvPicPr>
          <p:nvPr/>
        </p:nvPicPr>
        <p:blipFill rotWithShape="1">
          <a:blip r:embed="rId2"/>
          <a:srcRect l="18522" t="26435" r="40718" b="24870"/>
          <a:stretch/>
        </p:blipFill>
        <p:spPr>
          <a:xfrm>
            <a:off x="686565" y="1392897"/>
            <a:ext cx="2348042" cy="1577885"/>
          </a:xfrm>
          <a:prstGeom prst="rect">
            <a:avLst/>
          </a:prstGeom>
        </p:spPr>
      </p:pic>
      <p:sp>
        <p:nvSpPr>
          <p:cNvPr id="5" name="文字方塊 4">
            <a:extLst>
              <a:ext uri="{FF2B5EF4-FFF2-40B4-BE49-F238E27FC236}">
                <a16:creationId xmlns:a16="http://schemas.microsoft.com/office/drawing/2014/main" id="{E4618CF6-4422-56A3-3464-609A5700C6D2}"/>
              </a:ext>
            </a:extLst>
          </p:cNvPr>
          <p:cNvSpPr txBox="1"/>
          <p:nvPr/>
        </p:nvSpPr>
        <p:spPr>
          <a:xfrm>
            <a:off x="4976125" y="1568478"/>
            <a:ext cx="6984554" cy="615553"/>
          </a:xfrm>
          <a:prstGeom prst="rect">
            <a:avLst/>
          </a:prstGeom>
          <a:noFill/>
        </p:spPr>
        <p:txBody>
          <a:bodyPr wrap="square" rtlCol="0">
            <a:spAutoFit/>
          </a:bodyPr>
          <a:lstStyle/>
          <a:p>
            <a:r>
              <a:rPr lang="en-US" altLang="zh-TW" sz="1600" kern="0" spc="75" dirty="0">
                <a:solidFill>
                  <a:srgbClr val="003399"/>
                </a:solidFill>
                <a:effectLst/>
                <a:latin typeface="Calibri" panose="020F0502020204030204" pitchFamily="34" charset="0"/>
                <a:ea typeface="微軟正黑體" panose="020B0604030504040204" pitchFamily="34" charset="-120"/>
                <a:cs typeface="新細明體" panose="02020500000000000000" pitchFamily="18" charset="-120"/>
              </a:rPr>
              <a:t> </a:t>
            </a:r>
            <a:endPar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6" name="文字方塊 5">
            <a:extLst>
              <a:ext uri="{FF2B5EF4-FFF2-40B4-BE49-F238E27FC236}">
                <a16:creationId xmlns:a16="http://schemas.microsoft.com/office/drawing/2014/main" id="{16850E56-9DF4-EB09-1365-45DC06D0C548}"/>
              </a:ext>
            </a:extLst>
          </p:cNvPr>
          <p:cNvSpPr txBox="1"/>
          <p:nvPr/>
        </p:nvSpPr>
        <p:spPr>
          <a:xfrm>
            <a:off x="3209728" y="1568478"/>
            <a:ext cx="8575829" cy="830997"/>
          </a:xfrm>
          <a:prstGeom prst="rect">
            <a:avLst/>
          </a:prstGeom>
          <a:noFill/>
        </p:spPr>
        <p:txBody>
          <a:bodyPr wrap="square" rtlCol="0">
            <a:spAutoFit/>
          </a:bodyPr>
          <a:lstStyle/>
          <a:p>
            <a:r>
              <a:rPr lang="en-US" altLang="zh-TW" sz="1600" kern="0" spc="75" dirty="0">
                <a:solidFill>
                  <a:srgbClr val="003399"/>
                </a:solidFill>
                <a:effectLst/>
                <a:latin typeface="Calibri" panose="020F0502020204030204" pitchFamily="34" charset="0"/>
                <a:ea typeface="微軟正黑體" panose="020B0604030504040204" pitchFamily="34" charset="-120"/>
                <a:cs typeface="新細明體" panose="02020500000000000000" pitchFamily="18" charset="-120"/>
              </a:rPr>
              <a:t> </a:t>
            </a:r>
            <a:r>
              <a:rPr lang="en-US" altLang="zh-TW" sz="1600" b="1" dirty="0">
                <a:solidFill>
                  <a:srgbClr val="003399"/>
                </a:solidFill>
                <a:ea typeface="華康中黑體" pitchFamily="49" charset="-120"/>
              </a:rPr>
              <a:t>The population of the exquisite and highly endangered Māui dolphin, found off New Zealand’s North Island, has dwindled to an estimated 63 adults.</a:t>
            </a:r>
            <a:r>
              <a:rPr lang="zh-TW" altLang="en-US" sz="1600" b="1" dirty="0">
                <a:solidFill>
                  <a:srgbClr val="003399"/>
                </a:solidFill>
                <a:ea typeface="華康中黑體" pitchFamily="49" charset="-120"/>
              </a:rPr>
              <a:t>                                                          在</a:t>
            </a:r>
            <a:r>
              <a:rPr lang="zh-TW" altLang="en-US" sz="1600" b="1" dirty="0">
                <a:solidFill>
                  <a:srgbClr val="003399"/>
                </a:solidFill>
                <a:highlight>
                  <a:srgbClr val="FFFF00"/>
                </a:highlight>
                <a:ea typeface="華康中黑體" pitchFamily="49" charset="-120"/>
              </a:rPr>
              <a:t>紐西蘭北島</a:t>
            </a:r>
            <a:r>
              <a:rPr lang="zh-TW" altLang="en-US" sz="1600" b="1" dirty="0">
                <a:solidFill>
                  <a:srgbClr val="003399"/>
                </a:solidFill>
                <a:ea typeface="華康中黑體" pitchFamily="49" charset="-120"/>
              </a:rPr>
              <a:t>附近發現的精緻且高度瀕危的</a:t>
            </a:r>
            <a:r>
              <a:rPr lang="zh-TW" altLang="en-US" sz="1600" b="1" dirty="0">
                <a:solidFill>
                  <a:srgbClr val="003399"/>
                </a:solidFill>
                <a:highlight>
                  <a:srgbClr val="FFFF00"/>
                </a:highlight>
                <a:ea typeface="華康中黑體" pitchFamily="49" charset="-120"/>
              </a:rPr>
              <a:t>毛伊海豚</a:t>
            </a:r>
            <a:r>
              <a:rPr lang="zh-TW" altLang="en-US" sz="1600" b="1" dirty="0">
                <a:solidFill>
                  <a:srgbClr val="003399"/>
                </a:solidFill>
                <a:ea typeface="華康中黑體" pitchFamily="49" charset="-120"/>
              </a:rPr>
              <a:t>數量已減少至約 </a:t>
            </a:r>
            <a:r>
              <a:rPr lang="en-US" altLang="zh-TW" sz="1600" b="1" dirty="0">
                <a:solidFill>
                  <a:srgbClr val="003399"/>
                </a:solidFill>
                <a:ea typeface="華康中黑體" pitchFamily="49" charset="-120"/>
              </a:rPr>
              <a:t>63 </a:t>
            </a:r>
            <a:r>
              <a:rPr lang="zh-TW" altLang="en-US" sz="1600" b="1" dirty="0">
                <a:solidFill>
                  <a:srgbClr val="003399"/>
                </a:solidFill>
                <a:ea typeface="華康中黑體" pitchFamily="49" charset="-120"/>
              </a:rPr>
              <a:t>隻成年海豚。</a:t>
            </a:r>
            <a:endParaRPr lang="zh-TW" altLang="en-US" dirty="0"/>
          </a:p>
        </p:txBody>
      </p:sp>
    </p:spTree>
    <p:extLst>
      <p:ext uri="{BB962C8B-B14F-4D97-AF65-F5344CB8AC3E}">
        <p14:creationId xmlns:p14="http://schemas.microsoft.com/office/powerpoint/2010/main" val="9066929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93298" y="373654"/>
            <a:ext cx="11744821" cy="6900617"/>
          </a:xfrm>
        </p:spPr>
        <p:txBody>
          <a:bodyPr>
            <a:normAutofit fontScale="25000" lnSpcReduction="20000"/>
          </a:bodyPr>
          <a:lstStyle/>
          <a:p>
            <a:pPr marL="0" indent="0">
              <a:buNone/>
            </a:pPr>
            <a:r>
              <a:rPr lang="zh-TW" altLang="en-US" sz="6400" b="1" dirty="0">
                <a:solidFill>
                  <a:srgbClr val="003399"/>
                </a:solidFill>
                <a:ea typeface="華康中黑體" pitchFamily="49" charset="-120"/>
              </a:rPr>
              <a:t>搶救大自然</a:t>
            </a:r>
            <a:r>
              <a:rPr lang="en-US" altLang="zh-TW" sz="6400" b="1" dirty="0">
                <a:solidFill>
                  <a:srgbClr val="003399"/>
                </a:solidFill>
                <a:ea typeface="華康中黑體" pitchFamily="49" charset="-120"/>
              </a:rPr>
              <a:t> ( Saving Nature With Technology’s Help ) </a:t>
            </a:r>
            <a:r>
              <a:rPr lang="zh-TW" altLang="en-US" sz="6400" b="1" dirty="0">
                <a:solidFill>
                  <a:srgbClr val="003399"/>
                </a:solidFill>
                <a:ea typeface="華康中黑體" pitchFamily="49" charset="-120"/>
              </a:rPr>
              <a:t>  </a:t>
            </a:r>
            <a:endParaRPr lang="en-US" altLang="zh-TW" sz="6400" b="1" dirty="0">
              <a:solidFill>
                <a:srgbClr val="003399"/>
              </a:solidFill>
              <a:ea typeface="華康中黑體" pitchFamily="49" charset="-120"/>
            </a:endParaRPr>
          </a:p>
          <a:p>
            <a:pPr marL="0" indent="0">
              <a:buNone/>
            </a:pPr>
            <a:r>
              <a:rPr lang="en-US" altLang="zh-TW" sz="1050" dirty="0">
                <a:effectLst/>
              </a:rPr>
              <a:t> </a:t>
            </a:r>
          </a:p>
          <a:p>
            <a:pPr marL="0" indent="0">
              <a:buNone/>
            </a:pPr>
            <a:endParaRPr lang="en-US" altLang="zh-TW" sz="1800" b="1" dirty="0">
              <a:solidFill>
                <a:srgbClr val="003399"/>
              </a:solidFill>
              <a:ea typeface="華康中黑體" pitchFamily="49" charset="-120"/>
            </a:endParaRPr>
          </a:p>
          <a:p>
            <a:pPr marL="0" indent="0">
              <a:buNone/>
            </a:pPr>
            <a:endParaRPr lang="en-US" altLang="zh-TW" sz="1800" b="1" dirty="0">
              <a:solidFill>
                <a:srgbClr val="003399"/>
              </a:solidFill>
              <a:ea typeface="華康中黑體" pitchFamily="49" charset="-120"/>
            </a:endParaRPr>
          </a:p>
          <a:p>
            <a:pPr marL="0" indent="0">
              <a:buNone/>
            </a:pPr>
            <a:r>
              <a:rPr lang="zh-TW" altLang="en-US" sz="2400" b="1" dirty="0">
                <a:solidFill>
                  <a:srgbClr val="003399"/>
                </a:solidFill>
                <a:ea typeface="華康中黑體" pitchFamily="49" charset="-120"/>
              </a:rPr>
              <a:t> </a:t>
            </a:r>
            <a:r>
              <a:rPr lang="zh-TW" altLang="en-US" sz="2200" b="1" dirty="0">
                <a:solidFill>
                  <a:srgbClr val="003399"/>
                </a:solidFill>
                <a:ea typeface="華康中黑體" pitchFamily="49" charset="-120"/>
              </a:rPr>
              <a:t>      </a:t>
            </a:r>
            <a:endParaRPr lang="en-US" altLang="zh-TW" sz="2200" b="1" dirty="0">
              <a:solidFill>
                <a:srgbClr val="003399"/>
              </a:solidFill>
              <a:ea typeface="華康中黑體" pitchFamily="49" charset="-120"/>
            </a:endParaRPr>
          </a:p>
          <a:p>
            <a:pPr marL="0" indent="0">
              <a:spcBef>
                <a:spcPts val="0"/>
              </a:spcBef>
              <a:buNone/>
            </a:pPr>
            <a:r>
              <a:rPr lang="zh-TW" altLang="en-US" sz="4500" b="1" dirty="0">
                <a:solidFill>
                  <a:srgbClr val="003399"/>
                </a:solidFill>
                <a:ea typeface="華康中黑體" pitchFamily="49" charset="-120"/>
              </a:rPr>
              <a:t>        </a:t>
            </a:r>
            <a:endParaRPr lang="en-US" altLang="zh-TW" sz="4500" b="1" dirty="0">
              <a:solidFill>
                <a:srgbClr val="003399"/>
              </a:solidFill>
              <a:ea typeface="華康中黑體" pitchFamily="49" charset="-120"/>
            </a:endParaRPr>
          </a:p>
          <a:p>
            <a:pPr marL="0" indent="0">
              <a:spcBef>
                <a:spcPts val="0"/>
              </a:spcBef>
              <a:buNone/>
            </a:pPr>
            <a:endParaRPr lang="en-US" altLang="zh-TW" sz="5500" b="1" dirty="0">
              <a:solidFill>
                <a:srgbClr val="003399"/>
              </a:solidFill>
              <a:ea typeface="華康中黑體" pitchFamily="49" charset="-120"/>
            </a:endParaRPr>
          </a:p>
          <a:p>
            <a:pPr marL="0" indent="0">
              <a:spcBef>
                <a:spcPts val="0"/>
              </a:spcBef>
              <a:buNone/>
            </a:pPr>
            <a:r>
              <a:rPr lang="zh-TW" altLang="en-US" sz="5500" b="1" dirty="0">
                <a:solidFill>
                  <a:srgbClr val="003399"/>
                </a:solidFill>
                <a:ea typeface="華康中黑體" pitchFamily="49" charset="-120"/>
              </a:rPr>
              <a:t>          </a:t>
            </a:r>
            <a:endParaRPr lang="en-US" altLang="zh-TW" sz="5500" b="1" dirty="0">
              <a:solidFill>
                <a:srgbClr val="003399"/>
              </a:solidFill>
              <a:ea typeface="華康中黑體" pitchFamily="49" charset="-120"/>
            </a:endParaRPr>
          </a:p>
          <a:p>
            <a:pPr marL="0" indent="0">
              <a:spcBef>
                <a:spcPts val="0"/>
              </a:spcBef>
              <a:buNone/>
            </a:pPr>
            <a:endParaRPr lang="en-US" altLang="zh-TW" sz="5500" b="1" dirty="0">
              <a:solidFill>
                <a:srgbClr val="003399"/>
              </a:solidFill>
              <a:ea typeface="華康中黑體" pitchFamily="49" charset="-120"/>
            </a:endParaRPr>
          </a:p>
          <a:p>
            <a:pPr marL="0" indent="0">
              <a:spcBef>
                <a:spcPts val="0"/>
              </a:spcBef>
              <a:buNone/>
            </a:pPr>
            <a:endParaRPr lang="en-US" altLang="zh-TW" sz="5500" b="1" dirty="0">
              <a:solidFill>
                <a:srgbClr val="003399"/>
              </a:solidFill>
              <a:ea typeface="華康中黑體" pitchFamily="49" charset="-120"/>
            </a:endParaRPr>
          </a:p>
          <a:p>
            <a:pPr marL="0" indent="0">
              <a:spcBef>
                <a:spcPts val="0"/>
              </a:spcBef>
              <a:buNone/>
            </a:pPr>
            <a:r>
              <a:rPr lang="zh-TW" altLang="en-US" sz="5500" b="1" dirty="0">
                <a:solidFill>
                  <a:srgbClr val="003399"/>
                </a:solidFill>
                <a:ea typeface="華康中黑體" pitchFamily="49" charset="-120"/>
              </a:rPr>
              <a:t>         在</a:t>
            </a:r>
            <a:r>
              <a:rPr lang="zh-TW" altLang="en-US" sz="6400" b="1" dirty="0">
                <a:solidFill>
                  <a:srgbClr val="003399"/>
                </a:solidFill>
                <a:ea typeface="華康中黑體" pitchFamily="49" charset="-120"/>
              </a:rPr>
              <a:t>澳洲部分地區，</a:t>
            </a:r>
            <a:r>
              <a:rPr lang="zh-TW" altLang="en-US" sz="6400" b="1" dirty="0">
                <a:solidFill>
                  <a:srgbClr val="003399"/>
                </a:solidFill>
                <a:highlight>
                  <a:srgbClr val="FFFF00"/>
                </a:highlight>
                <a:ea typeface="華康中黑體" pitchFamily="49" charset="-120"/>
              </a:rPr>
              <a:t>無尾熊</a:t>
            </a:r>
            <a:r>
              <a:rPr lang="en-US" altLang="zh-TW" sz="6400" b="1" dirty="0">
                <a:solidFill>
                  <a:srgbClr val="003399"/>
                </a:solidFill>
                <a:highlight>
                  <a:srgbClr val="FFFF00"/>
                </a:highlight>
                <a:ea typeface="華康中黑體" pitchFamily="49" charset="-120"/>
              </a:rPr>
              <a:t>(koala)</a:t>
            </a:r>
            <a:r>
              <a:rPr lang="zh-TW" altLang="en-US" sz="6400" b="1" dirty="0">
                <a:solidFill>
                  <a:srgbClr val="003399"/>
                </a:solidFill>
                <a:highlight>
                  <a:srgbClr val="FFFF00"/>
                </a:highlight>
                <a:ea typeface="華康中黑體" pitchFamily="49" charset="-120"/>
              </a:rPr>
              <a:t>因為森林大火，棲息地遭破壞以及道路事故在</a:t>
            </a:r>
            <a:r>
              <a:rPr lang="en-US" altLang="zh-TW" sz="6400" b="1" dirty="0">
                <a:solidFill>
                  <a:srgbClr val="003399"/>
                </a:solidFill>
                <a:highlight>
                  <a:srgbClr val="FFFF00"/>
                </a:highlight>
                <a:ea typeface="華康中黑體" pitchFamily="49" charset="-120"/>
              </a:rPr>
              <a:t>2022</a:t>
            </a:r>
            <a:r>
              <a:rPr lang="zh-TW" altLang="en-US" sz="6400" b="1" dirty="0">
                <a:solidFill>
                  <a:srgbClr val="003399"/>
                </a:solidFill>
                <a:highlight>
                  <a:srgbClr val="FFFF00"/>
                </a:highlight>
                <a:ea typeface="華康中黑體" pitchFamily="49" charset="-120"/>
              </a:rPr>
              <a:t>年被宣告列為瀕危物種</a:t>
            </a:r>
            <a:r>
              <a:rPr lang="zh-TW" altLang="en-US" sz="6400" b="1" dirty="0">
                <a:solidFill>
                  <a:srgbClr val="003399"/>
                </a:solidFill>
                <a:ea typeface="華康中黑體" pitchFamily="49" charset="-120"/>
              </a:rPr>
              <a:t>。當時拯救無尾熊</a:t>
            </a:r>
            <a:endParaRPr lang="en-US" altLang="zh-TW" sz="6400" b="1" dirty="0">
              <a:solidFill>
                <a:srgbClr val="003399"/>
              </a:solidFill>
              <a:ea typeface="華康中黑體" pitchFamily="49" charset="-120"/>
            </a:endParaRPr>
          </a:p>
          <a:p>
            <a:pPr marL="0" indent="0">
              <a:spcBef>
                <a:spcPts val="0"/>
              </a:spcBef>
              <a:buNone/>
            </a:pPr>
            <a:endParaRPr lang="en-US" altLang="zh-TW" sz="6400" b="1" dirty="0">
              <a:solidFill>
                <a:srgbClr val="003399"/>
              </a:solidFill>
              <a:ea typeface="華康中黑體" pitchFamily="49" charset="-120"/>
            </a:endParaRPr>
          </a:p>
          <a:p>
            <a:pPr marL="0" indent="0">
              <a:spcBef>
                <a:spcPts val="0"/>
              </a:spcBef>
              <a:buNone/>
            </a:pPr>
            <a:r>
              <a:rPr lang="zh-TW" altLang="en-US" sz="6400" b="1" dirty="0">
                <a:solidFill>
                  <a:srgbClr val="003399"/>
                </a:solidFill>
                <a:ea typeface="華康中黑體" pitchFamily="49" charset="-120"/>
              </a:rPr>
              <a:t>具挑戰性，原因是他們的行踪及數量都不太為人所知。於是，崑士蘭科大</a:t>
            </a:r>
            <a:r>
              <a:rPr lang="en-US" altLang="zh-TW" sz="6400" b="1" dirty="0">
                <a:solidFill>
                  <a:srgbClr val="003399"/>
                </a:solidFill>
                <a:ea typeface="華康中黑體" pitchFamily="49" charset="-120"/>
              </a:rPr>
              <a:t>(Queensland</a:t>
            </a:r>
            <a:r>
              <a:rPr lang="zh-TW" altLang="en-US" sz="6400" b="1" dirty="0">
                <a:solidFill>
                  <a:srgbClr val="003399"/>
                </a:solidFill>
                <a:ea typeface="華康中黑體" pitchFamily="49" charset="-120"/>
              </a:rPr>
              <a:t> </a:t>
            </a:r>
            <a:r>
              <a:rPr lang="en-US" altLang="zh-TW" sz="6400" b="1" dirty="0">
                <a:solidFill>
                  <a:srgbClr val="003399"/>
                </a:solidFill>
                <a:ea typeface="華康中黑體" pitchFamily="49" charset="-120"/>
              </a:rPr>
              <a:t>university of Technology)</a:t>
            </a:r>
            <a:r>
              <a:rPr lang="zh-TW" altLang="en-US" sz="6400" b="1" dirty="0">
                <a:solidFill>
                  <a:srgbClr val="003399"/>
                </a:solidFill>
                <a:ea typeface="華康中黑體" pitchFamily="49" charset="-120"/>
              </a:rPr>
              <a:t>生態教授 </a:t>
            </a:r>
            <a:r>
              <a:rPr lang="en-US" altLang="zh-TW" sz="6400" b="1" dirty="0">
                <a:solidFill>
                  <a:srgbClr val="003399"/>
                </a:solidFill>
                <a:ea typeface="華康中黑體" pitchFamily="49" charset="-120"/>
              </a:rPr>
              <a:t>Grant </a:t>
            </a:r>
          </a:p>
          <a:p>
            <a:pPr marL="0" indent="0">
              <a:spcBef>
                <a:spcPts val="0"/>
              </a:spcBef>
              <a:buNone/>
            </a:pPr>
            <a:endParaRPr lang="en-US" altLang="zh-TW" sz="6400" b="1" dirty="0">
              <a:solidFill>
                <a:srgbClr val="003399"/>
              </a:solidFill>
              <a:ea typeface="華康中黑體" pitchFamily="49" charset="-120"/>
            </a:endParaRPr>
          </a:p>
          <a:p>
            <a:pPr marL="0" indent="0">
              <a:spcBef>
                <a:spcPts val="0"/>
              </a:spcBef>
              <a:buNone/>
            </a:pPr>
            <a:r>
              <a:rPr lang="en-US" altLang="zh-TW" sz="6400" b="1" dirty="0" err="1">
                <a:solidFill>
                  <a:srgbClr val="003399"/>
                </a:solidFill>
                <a:ea typeface="華康中黑體" pitchFamily="49" charset="-120"/>
              </a:rPr>
              <a:t>amilton</a:t>
            </a:r>
            <a:r>
              <a:rPr lang="zh-TW" altLang="en-US" sz="6400" b="1" dirty="0">
                <a:solidFill>
                  <a:srgbClr val="003399"/>
                </a:solidFill>
                <a:ea typeface="華康中黑體" pitchFamily="49" charset="-120"/>
              </a:rPr>
              <a:t>，利用</a:t>
            </a:r>
            <a:r>
              <a:rPr lang="zh-TW" altLang="en-US" sz="6400" b="1" dirty="0">
                <a:solidFill>
                  <a:srgbClr val="003399"/>
                </a:solidFill>
                <a:highlight>
                  <a:srgbClr val="FFFF00"/>
                </a:highlight>
                <a:ea typeface="華康中黑體" pitchFamily="49" charset="-120"/>
              </a:rPr>
              <a:t>配備紅外線影像儀的無人機鎖定無尾熊的行蹤</a:t>
            </a:r>
            <a:r>
              <a:rPr lang="en-US" altLang="zh-TW" sz="6400" b="1" dirty="0">
                <a:solidFill>
                  <a:srgbClr val="003399"/>
                </a:solidFill>
                <a:ea typeface="華康中黑體" pitchFamily="49" charset="-120"/>
              </a:rPr>
              <a:t>(using drones with infrared imaging to locate them) </a:t>
            </a:r>
            <a:r>
              <a:rPr lang="zh-TW" altLang="en-US" sz="6400" b="1" dirty="0">
                <a:solidFill>
                  <a:srgbClr val="003399"/>
                </a:solidFill>
                <a:ea typeface="華康中黑體" pitchFamily="49" charset="-120"/>
              </a:rPr>
              <a:t>。再由</a:t>
            </a:r>
            <a:r>
              <a:rPr lang="en-US" altLang="zh-TW" sz="6400" b="1" dirty="0">
                <a:solidFill>
                  <a:srgbClr val="003399"/>
                </a:solidFill>
                <a:highlight>
                  <a:srgbClr val="FFFF00"/>
                </a:highlight>
                <a:ea typeface="華康中黑體" pitchFamily="49" charset="-120"/>
              </a:rPr>
              <a:t>AI</a:t>
            </a:r>
            <a:r>
              <a:rPr lang="zh-TW" altLang="en-US" sz="6400" b="1" dirty="0">
                <a:solidFill>
                  <a:srgbClr val="003399"/>
                </a:solidFill>
                <a:highlight>
                  <a:srgbClr val="FFFF00"/>
                </a:highlight>
                <a:ea typeface="華康中黑體" pitchFamily="49" charset="-120"/>
              </a:rPr>
              <a:t>演算法分析</a:t>
            </a:r>
            <a:endParaRPr lang="en-US" altLang="zh-TW" sz="6400" b="1" dirty="0">
              <a:solidFill>
                <a:srgbClr val="003399"/>
              </a:solidFill>
              <a:highlight>
                <a:srgbClr val="FFFF00"/>
              </a:highlight>
              <a:ea typeface="華康中黑體" pitchFamily="49" charset="-120"/>
            </a:endParaRPr>
          </a:p>
          <a:p>
            <a:pPr marL="0" indent="0">
              <a:spcBef>
                <a:spcPts val="0"/>
              </a:spcBef>
              <a:buNone/>
            </a:pPr>
            <a:endParaRPr lang="en-US" altLang="zh-TW" sz="6400" b="1" dirty="0">
              <a:solidFill>
                <a:srgbClr val="003399"/>
              </a:solidFill>
              <a:highlight>
                <a:srgbClr val="FFFF00"/>
              </a:highlight>
              <a:ea typeface="華康中黑體" pitchFamily="49" charset="-120"/>
            </a:endParaRPr>
          </a:p>
          <a:p>
            <a:pPr marL="0" indent="0">
              <a:spcBef>
                <a:spcPts val="0"/>
              </a:spcBef>
              <a:buNone/>
            </a:pPr>
            <a:r>
              <a:rPr lang="zh-TW" altLang="en-US" sz="6400" b="1" dirty="0">
                <a:solidFill>
                  <a:srgbClr val="003399"/>
                </a:solidFill>
                <a:highlight>
                  <a:srgbClr val="FFFF00"/>
                </a:highlight>
                <a:ea typeface="華康中黑體" pitchFamily="49" charset="-120"/>
              </a:rPr>
              <a:t>影像</a:t>
            </a:r>
            <a:r>
              <a:rPr lang="zh-TW" altLang="en-US" sz="6400" b="1" dirty="0">
                <a:solidFill>
                  <a:srgbClr val="003399"/>
                </a:solidFill>
                <a:ea typeface="華康中黑體" pitchFamily="49" charset="-120"/>
              </a:rPr>
              <a:t>，</a:t>
            </a:r>
            <a:r>
              <a:rPr lang="zh-TW" altLang="en-US" sz="6400" b="1" dirty="0">
                <a:solidFill>
                  <a:srgbClr val="003399"/>
                </a:solidFill>
                <a:highlight>
                  <a:srgbClr val="FFFF00"/>
                </a:highlight>
                <a:ea typeface="華康中黑體" pitchFamily="49" charset="-120"/>
              </a:rPr>
              <a:t>確定偵測到的物體是否真是無尾熊。然後，取得的資訊進一步用於監控，</a:t>
            </a:r>
            <a:r>
              <a:rPr lang="zh-TW" altLang="en-US" sz="6400" b="1" dirty="0">
                <a:solidFill>
                  <a:srgbClr val="003399"/>
                </a:solidFill>
                <a:ea typeface="華康中黑體" pitchFamily="49" charset="-120"/>
              </a:rPr>
              <a:t>保護這個物種，透過復育棲息地以及提供健康防</a:t>
            </a:r>
            <a:endParaRPr lang="en-US" altLang="zh-TW" sz="6400" b="1" dirty="0">
              <a:solidFill>
                <a:srgbClr val="003399"/>
              </a:solidFill>
              <a:ea typeface="華康中黑體" pitchFamily="49" charset="-120"/>
            </a:endParaRPr>
          </a:p>
          <a:p>
            <a:pPr marL="0" indent="0">
              <a:spcBef>
                <a:spcPts val="0"/>
              </a:spcBef>
              <a:buNone/>
            </a:pPr>
            <a:endParaRPr lang="en-US" altLang="zh-TW" sz="6400" b="1" dirty="0">
              <a:solidFill>
                <a:srgbClr val="003399"/>
              </a:solidFill>
              <a:ea typeface="華康中黑體" pitchFamily="49" charset="-120"/>
            </a:endParaRPr>
          </a:p>
          <a:p>
            <a:pPr marL="0" indent="0">
              <a:spcBef>
                <a:spcPts val="0"/>
              </a:spcBef>
              <a:buNone/>
            </a:pPr>
            <a:r>
              <a:rPr lang="zh-TW" altLang="en-US" sz="6400" b="1" dirty="0">
                <a:solidFill>
                  <a:srgbClr val="003399"/>
                </a:solidFill>
                <a:ea typeface="華康中黑體" pitchFamily="49" charset="-120"/>
              </a:rPr>
              <a:t>護。</a:t>
            </a:r>
            <a:endParaRPr lang="en-US" altLang="zh-TW" sz="6400" b="1" dirty="0">
              <a:solidFill>
                <a:srgbClr val="003399"/>
              </a:solidFill>
              <a:ea typeface="華康中黑體" pitchFamily="49" charset="-120"/>
            </a:endParaRPr>
          </a:p>
          <a:p>
            <a:pPr marL="0" indent="0">
              <a:buNone/>
            </a:pPr>
            <a:endParaRPr lang="en-US" altLang="zh-TW" sz="1800" b="1" dirty="0">
              <a:solidFill>
                <a:srgbClr val="003399"/>
              </a:solidFill>
              <a:ea typeface="華康中黑體" pitchFamily="49" charset="-120"/>
            </a:endParaRPr>
          </a:p>
          <a:p>
            <a:pPr marL="0" indent="0">
              <a:buNone/>
            </a:pPr>
            <a:r>
              <a:rPr lang="en-US" altLang="zh-TW" sz="6400" b="1" dirty="0">
                <a:solidFill>
                  <a:srgbClr val="003399"/>
                </a:solidFill>
                <a:ea typeface="華康中黑體" pitchFamily="49" charset="-120"/>
              </a:rPr>
              <a:t>(1019.16) </a:t>
            </a:r>
            <a:r>
              <a:rPr lang="en-US" altLang="zh-TW" sz="6400" b="1" dirty="0">
                <a:solidFill>
                  <a:srgbClr val="003399"/>
                </a:solidFill>
                <a:highlight>
                  <a:srgbClr val="FFFF00"/>
                </a:highlight>
                <a:ea typeface="華康中黑體" pitchFamily="49" charset="-120"/>
              </a:rPr>
              <a:t>The robot eyes have it—cutting-edge tool for koala conservation</a:t>
            </a:r>
          </a:p>
          <a:p>
            <a:pPr marL="0" indent="0">
              <a:buNone/>
            </a:pPr>
            <a:r>
              <a:rPr lang="zh-TW" altLang="en-US" sz="6400" b="1" dirty="0">
                <a:solidFill>
                  <a:srgbClr val="003399"/>
                </a:solidFill>
                <a:ea typeface="華康中黑體" pitchFamily="49" charset="-120"/>
              </a:rPr>
              <a:t>  </a:t>
            </a:r>
            <a:r>
              <a:rPr lang="en-US" altLang="zh-TW" sz="6400" b="1" dirty="0">
                <a:solidFill>
                  <a:srgbClr val="003399"/>
                </a:solidFill>
                <a:ea typeface="華康中黑體" pitchFamily="49" charset="-120"/>
              </a:rPr>
              <a:t>Local councils are testing a new tool for protecting their vulnerable koala populations – drones equipped with artificial intelligence (AI) and backed by powerful statistical analysis.</a:t>
            </a:r>
          </a:p>
          <a:p>
            <a:pPr marL="0" indent="0">
              <a:buNone/>
            </a:pPr>
            <a:r>
              <a:rPr lang="en-US" altLang="zh-TW" sz="6400" b="1" dirty="0">
                <a:solidFill>
                  <a:srgbClr val="003399"/>
                </a:solidFill>
                <a:ea typeface="華康中黑體" pitchFamily="49" charset="-120"/>
              </a:rPr>
              <a:t>Koala experts with Logan, Gold Coast and Tweed councils are working with a multi-disciplinary team of QUT researchers and unmanned aerial vehicle (UAV) specialists to develop and trial technologies they hope will prove cheaper and more accurate than current tracking methods.</a:t>
            </a:r>
          </a:p>
          <a:p>
            <a:pPr marL="0" indent="0">
              <a:buNone/>
            </a:pPr>
            <a:r>
              <a:rPr lang="en-US" altLang="zh-TW" sz="6400" b="1" dirty="0">
                <a:solidFill>
                  <a:srgbClr val="003399"/>
                </a:solidFill>
                <a:ea typeface="華康中黑體" pitchFamily="49" charset="-120"/>
              </a:rPr>
              <a:t>The researchers have been conducting test flights over koala habitats in each region, coinciding ground-based koala counts.</a:t>
            </a:r>
          </a:p>
          <a:p>
            <a:pPr marL="0" indent="0">
              <a:buNone/>
            </a:pPr>
            <a:r>
              <a:rPr lang="en-US" altLang="zh-TW" sz="6400" b="1" dirty="0">
                <a:solidFill>
                  <a:srgbClr val="003399"/>
                </a:solidFill>
                <a:ea typeface="華康中黑體" pitchFamily="49" charset="-120"/>
              </a:rPr>
              <a:t>QUT aerospace engineer Associate Professor Felipe Gonzalez said the team had developed a unique combination of UAV with thermal imaging, statistical modelling and AI.</a:t>
            </a:r>
          </a:p>
          <a:p>
            <a:pPr marL="0" indent="0">
              <a:buNone/>
            </a:pPr>
            <a:endParaRPr lang="en-US" altLang="zh-TW" sz="6400" b="1" dirty="0">
              <a:solidFill>
                <a:srgbClr val="003399"/>
              </a:solidFill>
              <a:ea typeface="華康中黑體" pitchFamily="49" charset="-120"/>
            </a:endParaRPr>
          </a:p>
          <a:p>
            <a:pPr marL="0" indent="0">
              <a:buNone/>
            </a:pPr>
            <a:r>
              <a:rPr lang="en-US" altLang="zh-TW" sz="6400" b="1" dirty="0">
                <a:solidFill>
                  <a:srgbClr val="003399"/>
                </a:solidFill>
                <a:ea typeface="華康中黑體" pitchFamily="49" charset="-120"/>
              </a:rPr>
              <a:t>"Using small drones to take images is becoming more common but we know of no others combining this with cutting-edge analytical technologies that draw meaning from those images," Professor Gonzalez said.</a:t>
            </a:r>
            <a:endParaRPr lang="zh-TW" altLang="en-US" sz="6400" b="1" dirty="0">
              <a:solidFill>
                <a:srgbClr val="003399"/>
              </a:solidFill>
              <a:ea typeface="華康中黑體" pitchFamily="49" charset="-120"/>
            </a:endParaRPr>
          </a:p>
        </p:txBody>
      </p:sp>
      <p:pic>
        <p:nvPicPr>
          <p:cNvPr id="5" name="Picture 2" descr="The robot eyes have it—cutting-edge tool for koala conservation">
            <a:extLst>
              <a:ext uri="{FF2B5EF4-FFF2-40B4-BE49-F238E27FC236}">
                <a16:creationId xmlns:a16="http://schemas.microsoft.com/office/drawing/2014/main" id="{6431BFB1-A53C-C545-E703-F7846FEF42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9" b="-679"/>
          <a:stretch/>
        </p:blipFill>
        <p:spPr bwMode="auto">
          <a:xfrm>
            <a:off x="9023571" y="365028"/>
            <a:ext cx="1774745" cy="10892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I algorithms are being used to analyse video footage and identify koalas in the wild in Australia.">
            <a:extLst>
              <a:ext uri="{FF2B5EF4-FFF2-40B4-BE49-F238E27FC236}">
                <a16:creationId xmlns:a16="http://schemas.microsoft.com/office/drawing/2014/main" id="{D4CAC3AD-FFF5-835B-108F-304358338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2212"/>
            <a:ext cx="2283632" cy="128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624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2271" y="171450"/>
            <a:ext cx="11620501" cy="6343650"/>
          </a:xfrm>
        </p:spPr>
        <p:txBody>
          <a:bodyPr>
            <a:normAutofit/>
          </a:bodyPr>
          <a:lstStyle/>
          <a:p>
            <a:pPr marL="0" indent="0">
              <a:buNone/>
            </a:pPr>
            <a:r>
              <a:rPr lang="zh-TW" altLang="en-US" sz="1800" b="1" dirty="0">
                <a:solidFill>
                  <a:srgbClr val="003399"/>
                </a:solidFill>
                <a:ea typeface="華康中黑體" pitchFamily="49" charset="-120"/>
              </a:rPr>
              <a:t>搶救大自然</a:t>
            </a:r>
            <a:r>
              <a:rPr lang="en-US" altLang="zh-TW" sz="1800" b="1" dirty="0">
                <a:solidFill>
                  <a:srgbClr val="003399"/>
                </a:solidFill>
                <a:ea typeface="華康中黑體" pitchFamily="49" charset="-120"/>
              </a:rPr>
              <a:t> ( Saving Nature With Technology’s Help ) </a:t>
            </a:r>
            <a:r>
              <a:rPr lang="zh-TW" altLang="en-US" sz="1800" b="1" dirty="0">
                <a:solidFill>
                  <a:srgbClr val="003399"/>
                </a:solidFill>
                <a:ea typeface="華康中黑體" pitchFamily="49" charset="-120"/>
              </a:rPr>
              <a:t>  </a:t>
            </a:r>
            <a:endParaRPr lang="en-US" altLang="zh-TW" sz="1800" b="1" dirty="0">
              <a:solidFill>
                <a:srgbClr val="003399"/>
              </a:solidFill>
              <a:ea typeface="華康中黑體" pitchFamily="49" charset="-120"/>
            </a:endParaRPr>
          </a:p>
          <a:p>
            <a:pPr marL="0" indent="0">
              <a:buNone/>
            </a:pPr>
            <a:r>
              <a:rPr lang="en-US" altLang="zh-TW" sz="1050" dirty="0">
                <a:effectLst/>
              </a:rPr>
              <a:t> </a:t>
            </a:r>
          </a:p>
          <a:p>
            <a:pPr marL="0" indent="0">
              <a:buNone/>
            </a:pPr>
            <a:r>
              <a:rPr lang="en-US" altLang="zh-TW" sz="1800" b="1" dirty="0">
                <a:solidFill>
                  <a:srgbClr val="003399"/>
                </a:solidFill>
                <a:ea typeface="華康中黑體" pitchFamily="49" charset="-120"/>
              </a:rPr>
              <a:t>(1019.16) The robot eyes have it—cutting-edge tool for koala conservation</a:t>
            </a:r>
          </a:p>
          <a:p>
            <a:pPr marL="0" indent="0">
              <a:buNone/>
            </a:pPr>
            <a:r>
              <a:rPr lang="zh-TW" altLang="en-US" sz="1800" b="1" dirty="0">
                <a:solidFill>
                  <a:srgbClr val="003399"/>
                </a:solidFill>
                <a:ea typeface="華康中黑體" pitchFamily="49" charset="-120"/>
              </a:rPr>
              <a:t>       </a:t>
            </a:r>
            <a:r>
              <a:rPr lang="en-US" altLang="zh-TW" sz="1800" b="1" dirty="0">
                <a:solidFill>
                  <a:srgbClr val="003399"/>
                </a:solidFill>
                <a:ea typeface="華康中黑體" pitchFamily="49" charset="-120"/>
              </a:rPr>
              <a:t> </a:t>
            </a:r>
          </a:p>
          <a:p>
            <a:pPr marL="0" indent="0" algn="l">
              <a:buNone/>
            </a:pPr>
            <a:r>
              <a:rPr lang="en-US" altLang="zh-TW" sz="1800" b="1" dirty="0">
                <a:solidFill>
                  <a:srgbClr val="003399"/>
                </a:solidFill>
                <a:ea typeface="華康中黑體" pitchFamily="49" charset="-120"/>
              </a:rPr>
              <a:t> </a:t>
            </a:r>
            <a:r>
              <a:rPr lang="en-US" altLang="zh-TW" sz="1600" b="1" dirty="0">
                <a:solidFill>
                  <a:srgbClr val="003399"/>
                </a:solidFill>
                <a:ea typeface="華康中黑體" pitchFamily="49" charset="-120"/>
              </a:rPr>
              <a:t>“We‘ve found </a:t>
            </a:r>
            <a:r>
              <a:rPr lang="en-US" altLang="zh-TW" sz="1600" b="1" dirty="0">
                <a:solidFill>
                  <a:srgbClr val="003399"/>
                </a:solidFill>
                <a:highlight>
                  <a:srgbClr val="FFFF00"/>
                </a:highlight>
                <a:ea typeface="華康中黑體" pitchFamily="49" charset="-120"/>
              </a:rPr>
              <a:t>thermal imaging can detect even well-camouflaged koalas effectively and our counting and tracking algorithms can allow us to differentiate the shape of a koala </a:t>
            </a:r>
            <a:r>
              <a:rPr lang="en-US" altLang="zh-TW" sz="1600" b="1" dirty="0">
                <a:solidFill>
                  <a:srgbClr val="003399"/>
                </a:solidFill>
                <a:ea typeface="華康中黑體" pitchFamily="49" charset="-120"/>
              </a:rPr>
              <a:t>from a possum, bird or other animal.</a:t>
            </a:r>
            <a:r>
              <a:rPr lang="zh-TW" altLang="en-US" sz="1600" b="1" dirty="0">
                <a:solidFill>
                  <a:srgbClr val="003399"/>
                </a:solidFill>
                <a:ea typeface="華康中黑體" pitchFamily="49" charset="-120"/>
              </a:rPr>
              <a:t>                                                    </a:t>
            </a:r>
            <a:endParaRPr lang="en-US" altLang="zh-TW" sz="1600" b="1" dirty="0">
              <a:solidFill>
                <a:srgbClr val="003399"/>
              </a:solidFill>
              <a:ea typeface="華康中黑體" pitchFamily="49" charset="-120"/>
            </a:endParaRPr>
          </a:p>
          <a:p>
            <a:pPr marL="0" indent="0" algn="l">
              <a:buNone/>
            </a:pPr>
            <a:r>
              <a:rPr lang="zh-TW" altLang="en-US" sz="1600" b="1" dirty="0">
                <a:solidFill>
                  <a:srgbClr val="003399"/>
                </a:solidFill>
                <a:ea typeface="華康中黑體" pitchFamily="49" charset="-120"/>
              </a:rPr>
              <a:t>       「我們發現熱成像甚至可以有效地檢測</a:t>
            </a:r>
            <a:r>
              <a:rPr lang="zh-TW" altLang="en-US" sz="1600" b="1" dirty="0">
                <a:solidFill>
                  <a:srgbClr val="003399"/>
                </a:solidFill>
                <a:highlight>
                  <a:srgbClr val="FFFF00"/>
                </a:highlight>
                <a:ea typeface="華康中黑體" pitchFamily="49" charset="-120"/>
              </a:rPr>
              <a:t>出偽裝良好的無尾熊</a:t>
            </a:r>
            <a:r>
              <a:rPr lang="zh-TW" altLang="en-US" sz="1600" b="1" dirty="0">
                <a:solidFill>
                  <a:srgbClr val="003399"/>
                </a:solidFill>
                <a:ea typeface="華康中黑體" pitchFamily="49" charset="-120"/>
              </a:rPr>
              <a:t>，我們的</a:t>
            </a:r>
            <a:r>
              <a:rPr lang="zh-TW" altLang="en-US" sz="1600" b="1" dirty="0">
                <a:solidFill>
                  <a:srgbClr val="003399"/>
                </a:solidFill>
                <a:highlight>
                  <a:srgbClr val="FFFF00"/>
                </a:highlight>
                <a:ea typeface="華康中黑體" pitchFamily="49" charset="-120"/>
              </a:rPr>
              <a:t>計數和追蹤演算法可以讓我們區分無尾熊和負鼠、鳥類或其他動物的形狀</a:t>
            </a:r>
            <a:r>
              <a:rPr lang="zh-TW" altLang="en-US" sz="1600" b="1" dirty="0">
                <a:solidFill>
                  <a:srgbClr val="003399"/>
                </a:solidFill>
                <a:ea typeface="華康中黑體" pitchFamily="49" charset="-120"/>
              </a:rPr>
              <a:t>。</a:t>
            </a:r>
            <a:endParaRPr lang="en-US" altLang="zh-TW" sz="1600" b="1" dirty="0">
              <a:solidFill>
                <a:srgbClr val="003399"/>
              </a:solidFill>
              <a:ea typeface="華康中黑體" pitchFamily="49" charset="-120"/>
            </a:endParaRPr>
          </a:p>
          <a:p>
            <a:pPr marL="0" indent="0" algn="l">
              <a:buNone/>
            </a:pPr>
            <a:r>
              <a:rPr lang="en-US" altLang="zh-TW" sz="1600" b="1" dirty="0">
                <a:solidFill>
                  <a:srgbClr val="003399"/>
                </a:solidFill>
                <a:ea typeface="華康中黑體" pitchFamily="49" charset="-120"/>
              </a:rPr>
              <a:t>“This project is concentrating on koala populations but the technology can easily be adapted for other species, be they native or pest species, like wild dogs or</a:t>
            </a:r>
            <a:r>
              <a:rPr lang="zh-TW" altLang="en-US" sz="1600" b="1" dirty="0">
                <a:solidFill>
                  <a:srgbClr val="003399"/>
                </a:solidFill>
                <a:ea typeface="華康中黑體" pitchFamily="49" charset="-120"/>
              </a:rPr>
              <a:t> </a:t>
            </a:r>
            <a:r>
              <a:rPr lang="en-US" altLang="zh-TW" sz="1600" b="1" dirty="0">
                <a:solidFill>
                  <a:srgbClr val="003399"/>
                </a:solidFill>
                <a:ea typeface="華康中黑體" pitchFamily="49" charset="-120"/>
              </a:rPr>
              <a:t>feral</a:t>
            </a:r>
            <a:r>
              <a:rPr lang="zh-TW" altLang="en-US" sz="1600" b="1" dirty="0">
                <a:solidFill>
                  <a:srgbClr val="003399"/>
                </a:solidFill>
                <a:ea typeface="華康中黑體" pitchFamily="49" charset="-120"/>
              </a:rPr>
              <a:t> </a:t>
            </a:r>
            <a:r>
              <a:rPr lang="en-US" altLang="zh-TW" sz="1600" b="1" dirty="0">
                <a:solidFill>
                  <a:srgbClr val="003399"/>
                </a:solidFill>
                <a:ea typeface="華康中黑體" pitchFamily="49" charset="-120"/>
              </a:rPr>
              <a:t>cats.</a:t>
            </a:r>
            <a:r>
              <a:rPr lang="zh-TW" altLang="en-US" sz="1600" b="1" dirty="0">
                <a:solidFill>
                  <a:srgbClr val="003399"/>
                </a:solidFill>
                <a:ea typeface="華康中黑體" pitchFamily="49" charset="-120"/>
              </a:rPr>
              <a:t> </a:t>
            </a:r>
            <a:r>
              <a:rPr lang="en-US" altLang="zh-TW" sz="1600" b="1" dirty="0">
                <a:solidFill>
                  <a:srgbClr val="003399"/>
                </a:solidFill>
                <a:ea typeface="華康中黑體" pitchFamily="49" charset="-120"/>
              </a:rPr>
              <a:t>                                                                                                                                                                            </a:t>
            </a:r>
            <a:r>
              <a:rPr lang="zh-TW" altLang="en-US" sz="1600" b="1" dirty="0">
                <a:solidFill>
                  <a:srgbClr val="003399"/>
                </a:solidFill>
                <a:ea typeface="華康中黑體" pitchFamily="49" charset="-120"/>
              </a:rPr>
              <a:t>                      </a:t>
            </a:r>
            <a:endParaRPr lang="en-US" altLang="zh-TW" sz="1600" b="1" dirty="0">
              <a:solidFill>
                <a:srgbClr val="003399"/>
              </a:solidFill>
              <a:ea typeface="華康中黑體" pitchFamily="49" charset="-120"/>
            </a:endParaRPr>
          </a:p>
          <a:p>
            <a:pPr marL="0" indent="0" algn="l">
              <a:buNone/>
            </a:pPr>
            <a:r>
              <a:rPr lang="zh-TW" altLang="en-US" sz="1600" b="1" dirty="0">
                <a:solidFill>
                  <a:srgbClr val="003399"/>
                </a:solidFill>
                <a:ea typeface="華康中黑體" pitchFamily="49" charset="-120"/>
              </a:rPr>
              <a:t>      「這個項目主要針對</a:t>
            </a:r>
            <a:r>
              <a:rPr lang="zh-TW" altLang="en-US" sz="1600" b="1" dirty="0">
                <a:solidFill>
                  <a:srgbClr val="003399"/>
                </a:solidFill>
                <a:highlight>
                  <a:srgbClr val="FFFF00"/>
                </a:highlight>
                <a:ea typeface="華康中黑體" pitchFamily="49" charset="-120"/>
              </a:rPr>
              <a:t>無尾熊種群，但該技術可以很容易地適用於其他物種</a:t>
            </a:r>
            <a:r>
              <a:rPr lang="zh-TW" altLang="en-US" sz="1600" b="1" dirty="0">
                <a:solidFill>
                  <a:srgbClr val="003399"/>
                </a:solidFill>
                <a:ea typeface="華康中黑體" pitchFamily="49" charset="-120"/>
              </a:rPr>
              <a:t>，無論是本地物種還是害蟲物種，例如野狗或野貓。」</a:t>
            </a:r>
            <a:endParaRPr lang="en-US" altLang="zh-TW" sz="1600" b="1" dirty="0">
              <a:solidFill>
                <a:srgbClr val="003399"/>
              </a:solidFill>
              <a:ea typeface="華康中黑體" pitchFamily="49" charset="-120"/>
            </a:endParaRPr>
          </a:p>
          <a:p>
            <a:pPr marL="0" indent="0">
              <a:buNone/>
            </a:pPr>
            <a:endParaRPr lang="en-US" altLang="zh-TW" sz="1400" b="1" dirty="0">
              <a:solidFill>
                <a:srgbClr val="0033CC"/>
              </a:solidFill>
              <a:latin typeface="helvetica neue"/>
              <a:ea typeface="新細明體" panose="02020500000000000000" pitchFamily="18" charset="-120"/>
            </a:endParaRPr>
          </a:p>
          <a:p>
            <a:pPr marL="457200" lvl="1" indent="0">
              <a:buNone/>
            </a:pPr>
            <a:endParaRPr lang="zh-TW" altLang="en-US" sz="1800" dirty="0">
              <a:solidFill>
                <a:srgbClr val="003399"/>
              </a:solidFill>
            </a:endParaRPr>
          </a:p>
        </p:txBody>
      </p:sp>
      <p:pic>
        <p:nvPicPr>
          <p:cNvPr id="5" name="Picture 2" descr="The robot eyes have it—cutting-edge tool for koala conservation">
            <a:extLst>
              <a:ext uri="{FF2B5EF4-FFF2-40B4-BE49-F238E27FC236}">
                <a16:creationId xmlns:a16="http://schemas.microsoft.com/office/drawing/2014/main" id="{6431BFB1-A53C-C545-E703-F7846FEF42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9" b="-679"/>
          <a:stretch/>
        </p:blipFill>
        <p:spPr bwMode="auto">
          <a:xfrm>
            <a:off x="8124554" y="171450"/>
            <a:ext cx="1774745" cy="10892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The robot eyes have it—cutting-edge tool for koala conservation">
            <a:extLst>
              <a:ext uri="{FF2B5EF4-FFF2-40B4-BE49-F238E27FC236}">
                <a16:creationId xmlns:a16="http://schemas.microsoft.com/office/drawing/2014/main" id="{A9EAEDFE-2BCC-BDED-4970-277E02C30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113" y="3858650"/>
            <a:ext cx="1904419" cy="126643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1CE6304A-B28B-615B-EE48-617DB44C2AC0}"/>
              </a:ext>
            </a:extLst>
          </p:cNvPr>
          <p:cNvSpPr txBox="1"/>
          <p:nvPr/>
        </p:nvSpPr>
        <p:spPr>
          <a:xfrm>
            <a:off x="4888523" y="3981657"/>
            <a:ext cx="4809392" cy="646331"/>
          </a:xfrm>
          <a:prstGeom prst="rect">
            <a:avLst/>
          </a:prstGeom>
          <a:noFill/>
        </p:spPr>
        <p:txBody>
          <a:bodyPr wrap="square" rtlCol="0">
            <a:spAutoFit/>
          </a:bodyPr>
          <a:lstStyle/>
          <a:p>
            <a:r>
              <a:rPr lang="en-US" altLang="zh-TW" b="0" i="0" dirty="0">
                <a:solidFill>
                  <a:srgbClr val="71738B"/>
                </a:solidFill>
                <a:effectLst/>
                <a:latin typeface="Quicksand"/>
              </a:rPr>
              <a:t>Statistician Dr Sandra Johnson and ecological statistician Dr Grant Hamilton. </a:t>
            </a:r>
            <a:endParaRPr lang="zh-TW" altLang="en-US" dirty="0"/>
          </a:p>
        </p:txBody>
      </p:sp>
      <p:sp>
        <p:nvSpPr>
          <p:cNvPr id="6" name="文字方塊 5">
            <a:extLst>
              <a:ext uri="{FF2B5EF4-FFF2-40B4-BE49-F238E27FC236}">
                <a16:creationId xmlns:a16="http://schemas.microsoft.com/office/drawing/2014/main" id="{2AB6BBFB-24B7-E3FA-0475-D68E78A21952}"/>
              </a:ext>
            </a:extLst>
          </p:cNvPr>
          <p:cNvSpPr txBox="1"/>
          <p:nvPr/>
        </p:nvSpPr>
        <p:spPr>
          <a:xfrm>
            <a:off x="212271" y="5209222"/>
            <a:ext cx="11473544" cy="1323439"/>
          </a:xfrm>
          <a:prstGeom prst="rect">
            <a:avLst/>
          </a:prstGeom>
          <a:noFill/>
        </p:spPr>
        <p:txBody>
          <a:bodyPr wrap="square" rtlCol="0">
            <a:spAutoFit/>
          </a:bodyPr>
          <a:lstStyle/>
          <a:p>
            <a:pPr algn="l"/>
            <a:r>
              <a:rPr lang="en-US" altLang="zh-TW" sz="1600" b="1" dirty="0">
                <a:solidFill>
                  <a:srgbClr val="003399"/>
                </a:solidFill>
                <a:ea typeface="華康中黑體" pitchFamily="49" charset="-120"/>
              </a:rPr>
              <a:t>The project has already proved the </a:t>
            </a:r>
            <a:r>
              <a:rPr lang="en-US" altLang="zh-TW" sz="1600" b="1" dirty="0">
                <a:solidFill>
                  <a:srgbClr val="003399"/>
                </a:solidFill>
                <a:highlight>
                  <a:srgbClr val="FFFF00"/>
                </a:highlight>
                <a:ea typeface="華康中黑體" pitchFamily="49" charset="-120"/>
              </a:rPr>
              <a:t>technology can save councils valuable time. </a:t>
            </a:r>
            <a:r>
              <a:rPr lang="en-US" altLang="zh-TW" sz="1600" b="1" dirty="0">
                <a:solidFill>
                  <a:srgbClr val="003399"/>
                </a:solidFill>
                <a:ea typeface="華康中黑體" pitchFamily="49" charset="-120"/>
              </a:rPr>
              <a:t>In one test, it took humans more than two hours to conduct the same survey a UAV took just 30 minutes to complete.</a:t>
            </a:r>
          </a:p>
          <a:p>
            <a:pPr algn="l"/>
            <a:endParaRPr lang="en-US" altLang="zh-TW" sz="1600" b="1" dirty="0">
              <a:solidFill>
                <a:srgbClr val="003399"/>
              </a:solidFill>
              <a:ea typeface="華康中黑體" pitchFamily="49" charset="-120"/>
            </a:endParaRPr>
          </a:p>
          <a:p>
            <a:pPr algn="l"/>
            <a:r>
              <a:rPr lang="en-US" altLang="zh-TW" sz="1600" b="1" dirty="0">
                <a:solidFill>
                  <a:srgbClr val="003399"/>
                </a:solidFill>
                <a:ea typeface="華康中黑體" pitchFamily="49" charset="-120"/>
              </a:rPr>
              <a:t>QUT ecology and statistics experts Dr Grant Hamilton and Dr Sandra Johnson said the technology </a:t>
            </a:r>
            <a:r>
              <a:rPr lang="en-US" altLang="zh-TW" sz="1600" b="1" dirty="0">
                <a:solidFill>
                  <a:srgbClr val="003399"/>
                </a:solidFill>
                <a:highlight>
                  <a:srgbClr val="FFFF00"/>
                </a:highlight>
                <a:ea typeface="華康中黑體" pitchFamily="49" charset="-120"/>
              </a:rPr>
              <a:t>would not only count koalas but monitor their movements and population fluctuations over time</a:t>
            </a:r>
            <a:r>
              <a:rPr lang="en-US" altLang="zh-TW" sz="1600" b="1" dirty="0">
                <a:solidFill>
                  <a:srgbClr val="003399"/>
                </a:solidFill>
                <a:ea typeface="華康中黑體" pitchFamily="49" charset="-120"/>
              </a:rPr>
              <a:t>.</a:t>
            </a:r>
            <a:endParaRPr lang="zh-TW" altLang="en-US" sz="1600" dirty="0"/>
          </a:p>
        </p:txBody>
      </p:sp>
    </p:spTree>
    <p:extLst>
      <p:ext uri="{BB962C8B-B14F-4D97-AF65-F5344CB8AC3E}">
        <p14:creationId xmlns:p14="http://schemas.microsoft.com/office/powerpoint/2010/main" val="157027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03FC6-9D39-4AD9-BAF0-EC2ED5B7CE41}"/>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7446E5CD-D2BD-B420-36D8-BAAAE515E7B6}"/>
              </a:ext>
            </a:extLst>
          </p:cNvPr>
          <p:cNvSpPr txBox="1">
            <a:spLocks noChangeArrowheads="1"/>
          </p:cNvSpPr>
          <p:nvPr/>
        </p:nvSpPr>
        <p:spPr bwMode="auto">
          <a:xfrm>
            <a:off x="2" y="0"/>
            <a:ext cx="11958754" cy="1077860"/>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r>
              <a:rPr lang="en-US" altLang="zh-TW" sz="3200" kern="0" dirty="0">
                <a:solidFill>
                  <a:schemeClr val="bg1"/>
                </a:solidFill>
                <a:ea typeface="新細明體" panose="02020500000000000000" pitchFamily="18" charset="-120"/>
              </a:rPr>
              <a:t> </a:t>
            </a:r>
            <a:r>
              <a:rPr lang="zh-TW" altLang="en-US" sz="2000" kern="0" dirty="0">
                <a:solidFill>
                  <a:schemeClr val="bg1"/>
                </a:solidFill>
                <a:ea typeface="新細明體" panose="02020500000000000000" pitchFamily="18" charset="-120"/>
              </a:rPr>
              <a:t> </a:t>
            </a:r>
            <a:r>
              <a:rPr lang="en-US" altLang="zh-TW" sz="1600" kern="0" dirty="0">
                <a:solidFill>
                  <a:schemeClr val="bg1"/>
                </a:solidFill>
                <a:ea typeface="新細明體" panose="02020500000000000000" pitchFamily="18" charset="-120"/>
              </a:rPr>
              <a:t>(0606.25)  </a:t>
            </a:r>
            <a:r>
              <a:rPr lang="zh-TW" altLang="zh-TW" sz="1600" kern="0" dirty="0">
                <a:solidFill>
                  <a:schemeClr val="bg1"/>
                </a:solidFill>
                <a:ea typeface="新細明體" panose="02020500000000000000" pitchFamily="18" charset="-120"/>
              </a:rPr>
              <a:t>二手風潮席捲日本！為何日人越來越愛中古貨？</a:t>
            </a:r>
            <a:r>
              <a:rPr lang="en-US" altLang="zh-TW" sz="1600" kern="0" dirty="0">
                <a:solidFill>
                  <a:schemeClr val="bg1"/>
                </a:solidFill>
                <a:ea typeface="新細明體" panose="02020500000000000000" pitchFamily="18" charset="-120"/>
              </a:rPr>
              <a:t>2</a:t>
            </a:r>
            <a:r>
              <a:rPr lang="zh-TW" altLang="zh-TW" sz="1600" kern="0" dirty="0">
                <a:solidFill>
                  <a:schemeClr val="bg1"/>
                </a:solidFill>
                <a:ea typeface="新細明體" panose="02020500000000000000" pitchFamily="18" charset="-120"/>
              </a:rPr>
              <a:t>個全新品無法取代的理由</a:t>
            </a:r>
            <a:r>
              <a:rPr lang="zh-TW" altLang="en-US" sz="1600" kern="0" dirty="0">
                <a:solidFill>
                  <a:schemeClr val="bg1"/>
                </a:solidFill>
                <a:ea typeface="新細明體" panose="02020500000000000000" pitchFamily="18" charset="-120"/>
              </a:rPr>
              <a:t>                                                                                                中古品</a:t>
            </a:r>
            <a:r>
              <a:rPr lang="ja-JP" altLang="en-US" sz="1600" kern="0" dirty="0">
                <a:solidFill>
                  <a:schemeClr val="bg1"/>
                </a:solidFill>
              </a:rPr>
              <a:t>ブームの</a:t>
            </a:r>
            <a:r>
              <a:rPr lang="zh-TW" altLang="en-US" sz="1600" kern="0" dirty="0">
                <a:solidFill>
                  <a:schemeClr val="bg1"/>
                </a:solidFill>
                <a:ea typeface="新細明體" panose="02020500000000000000" pitchFamily="18" charset="-120"/>
              </a:rPr>
              <a:t>到来：再利用品</a:t>
            </a:r>
            <a:r>
              <a:rPr lang="ja-JP" altLang="en-US" sz="1600" kern="0" dirty="0">
                <a:solidFill>
                  <a:schemeClr val="bg1"/>
                </a:solidFill>
              </a:rPr>
              <a:t>オンライン</a:t>
            </a:r>
            <a:r>
              <a:rPr lang="zh-TW" altLang="en-US" sz="1600" kern="0" dirty="0">
                <a:solidFill>
                  <a:schemeClr val="bg1"/>
                </a:solidFill>
                <a:ea typeface="新細明體" panose="02020500000000000000" pitchFamily="18" charset="-120"/>
              </a:rPr>
              <a:t>販売</a:t>
            </a:r>
            <a:r>
              <a:rPr lang="ja-JP" altLang="en-US" sz="1600" kern="0" dirty="0">
                <a:solidFill>
                  <a:schemeClr val="bg1"/>
                </a:solidFill>
              </a:rPr>
              <a:t>の</a:t>
            </a:r>
            <a:r>
              <a:rPr lang="zh-TW" altLang="en-US" sz="1600" kern="0" dirty="0">
                <a:solidFill>
                  <a:schemeClr val="bg1"/>
                </a:solidFill>
                <a:ea typeface="新細明體" panose="02020500000000000000" pitchFamily="18" charset="-120"/>
              </a:rPr>
              <a:t>事業機会</a:t>
            </a:r>
            <a:r>
              <a:rPr lang="ja-JP" altLang="en-US" sz="1600" kern="0" dirty="0">
                <a:solidFill>
                  <a:schemeClr val="bg1"/>
                </a:solidFill>
              </a:rPr>
              <a:t>を</a:t>
            </a:r>
            <a:r>
              <a:rPr lang="zh-TW" altLang="en-US" sz="1600" kern="0" dirty="0">
                <a:solidFill>
                  <a:schemeClr val="bg1"/>
                </a:solidFill>
                <a:ea typeface="新細明體" panose="02020500000000000000" pitchFamily="18" charset="-120"/>
              </a:rPr>
              <a:t>探</a:t>
            </a:r>
            <a:r>
              <a:rPr lang="ja-JP" altLang="en-US" sz="1600" kern="0" dirty="0">
                <a:solidFill>
                  <a:schemeClr val="bg1"/>
                </a:solidFill>
              </a:rPr>
              <a:t>る</a:t>
            </a:r>
          </a:p>
          <a:p>
            <a:r>
              <a:rPr lang="ja-JP" altLang="en-US" sz="1600" kern="0" dirty="0">
                <a:solidFill>
                  <a:schemeClr val="bg1"/>
                </a:solidFill>
              </a:rPr>
              <a:t>（“</a:t>
            </a:r>
            <a:r>
              <a:rPr lang="en-US" altLang="zh-TW" sz="1600" kern="0" dirty="0">
                <a:solidFill>
                  <a:schemeClr val="bg1"/>
                </a:solidFill>
                <a:ea typeface="新細明體" panose="02020500000000000000" pitchFamily="18" charset="-120"/>
              </a:rPr>
              <a:t>The Rise of Second-hand: Exploring the Opportunities of Re-commerce"</a:t>
            </a:r>
            <a:r>
              <a:rPr lang="zh-TW" altLang="en-US" sz="1600" kern="0" dirty="0">
                <a:solidFill>
                  <a:schemeClr val="bg1"/>
                </a:solidFill>
                <a:ea typeface="新細明體" panose="02020500000000000000" pitchFamily="18" charset="-120"/>
              </a:rPr>
              <a:t>）</a:t>
            </a:r>
            <a:r>
              <a:rPr lang="zh-TW" altLang="en-US" sz="1600" kern="0" dirty="0">
                <a:solidFill>
                  <a:schemeClr val="bg1"/>
                </a:solidFill>
              </a:rPr>
              <a:t> 「二手貨的興起：探索再銷售的機會</a:t>
            </a:r>
            <a:endParaRPr lang="en-US" altLang="zh-TW" sz="1600" kern="0" dirty="0">
              <a:solidFill>
                <a:schemeClr val="bg1"/>
              </a:solidFill>
            </a:endParaRPr>
          </a:p>
        </p:txBody>
      </p:sp>
      <p:sp>
        <p:nvSpPr>
          <p:cNvPr id="7" name="文字方塊 6">
            <a:extLst>
              <a:ext uri="{FF2B5EF4-FFF2-40B4-BE49-F238E27FC236}">
                <a16:creationId xmlns:a16="http://schemas.microsoft.com/office/drawing/2014/main" id="{B6108EE8-AB80-5C28-E9BC-EA6BEB58D9B8}"/>
              </a:ext>
            </a:extLst>
          </p:cNvPr>
          <p:cNvSpPr txBox="1"/>
          <p:nvPr/>
        </p:nvSpPr>
        <p:spPr>
          <a:xfrm>
            <a:off x="233244" y="3995678"/>
            <a:ext cx="11725511" cy="2400657"/>
          </a:xfrm>
          <a:prstGeom prst="rect">
            <a:avLst/>
          </a:prstGeom>
          <a:noFill/>
        </p:spPr>
        <p:txBody>
          <a:bodyPr wrap="square" rtlCol="0">
            <a:spAutoFit/>
          </a:bodyPr>
          <a:lstStyle/>
          <a:p>
            <a:r>
              <a:rPr lang="zh-TW" altLang="en-US" sz="1600" dirty="0">
                <a:solidFill>
                  <a:srgbClr val="7030A0"/>
                </a:solidFill>
              </a:rPr>
              <a:t>        </a:t>
            </a:r>
            <a:r>
              <a:rPr lang="zh-TW" altLang="zh-TW" sz="1600" dirty="0">
                <a:solidFill>
                  <a:srgbClr val="7030A0"/>
                </a:solidFill>
              </a:rPr>
              <a:t>近年來，</a:t>
            </a:r>
            <a:r>
              <a:rPr lang="zh-TW" altLang="zh-TW" sz="1600" dirty="0">
                <a:solidFill>
                  <a:srgbClr val="7030A0"/>
                </a:solidFill>
                <a:highlight>
                  <a:srgbClr val="FFFF00"/>
                </a:highlight>
              </a:rPr>
              <a:t>日本的二手商品市場</a:t>
            </a:r>
            <a:r>
              <a:rPr lang="zh-TW" altLang="zh-TW" sz="1600" dirty="0">
                <a:solidFill>
                  <a:srgbClr val="7030A0"/>
                </a:solidFill>
              </a:rPr>
              <a:t>呈現</a:t>
            </a:r>
            <a:r>
              <a:rPr lang="zh-TW" altLang="zh-TW" sz="1600" dirty="0">
                <a:solidFill>
                  <a:srgbClr val="7030A0"/>
                </a:solidFill>
                <a:highlight>
                  <a:srgbClr val="FFFF00"/>
                </a:highlight>
              </a:rPr>
              <a:t>爆發性成長</a:t>
            </a:r>
            <a:r>
              <a:rPr lang="zh-TW" altLang="zh-TW" sz="1600" dirty="0">
                <a:solidFill>
                  <a:srgbClr val="7030A0"/>
                </a:solidFill>
              </a:rPr>
              <a:t>，成為</a:t>
            </a:r>
            <a:r>
              <a:rPr lang="zh-TW" altLang="zh-TW" sz="1600" dirty="0">
                <a:solidFill>
                  <a:srgbClr val="7030A0"/>
                </a:solidFill>
                <a:highlight>
                  <a:srgbClr val="FFFF00"/>
                </a:highlight>
              </a:rPr>
              <a:t>現代消費行為</a:t>
            </a:r>
            <a:r>
              <a:rPr lang="zh-TW" altLang="zh-TW" sz="1600" dirty="0">
                <a:solidFill>
                  <a:srgbClr val="7030A0"/>
                </a:solidFill>
              </a:rPr>
              <a:t>轉型下的重要趨勢。根據調查，該市場在</a:t>
            </a:r>
            <a:r>
              <a:rPr lang="en-US" altLang="zh-TW" sz="1600" dirty="0">
                <a:solidFill>
                  <a:srgbClr val="7030A0"/>
                </a:solidFill>
              </a:rPr>
              <a:t>2020</a:t>
            </a:r>
            <a:r>
              <a:rPr lang="zh-TW" altLang="zh-TW" sz="1600" dirty="0">
                <a:solidFill>
                  <a:srgbClr val="7030A0"/>
                </a:solidFill>
              </a:rPr>
              <a:t>年的規模為</a:t>
            </a:r>
            <a:r>
              <a:rPr lang="en-US" altLang="zh-TW" sz="1600" dirty="0">
                <a:solidFill>
                  <a:srgbClr val="7030A0"/>
                </a:solidFill>
              </a:rPr>
              <a:t>2.4</a:t>
            </a:r>
            <a:r>
              <a:rPr lang="zh-TW" altLang="zh-TW" sz="1600" dirty="0">
                <a:solidFill>
                  <a:srgbClr val="7030A0"/>
                </a:solidFill>
              </a:rPr>
              <a:t>兆日圓，</a:t>
            </a:r>
            <a:r>
              <a:rPr lang="en-US" altLang="zh-TW" sz="1600" dirty="0">
                <a:solidFill>
                  <a:srgbClr val="7030A0"/>
                </a:solidFill>
              </a:rPr>
              <a:t>2023</a:t>
            </a:r>
            <a:r>
              <a:rPr lang="zh-TW" altLang="zh-TW" sz="1600" dirty="0">
                <a:solidFill>
                  <a:srgbClr val="7030A0"/>
                </a:solidFill>
              </a:rPr>
              <a:t>年已突破</a:t>
            </a:r>
            <a:r>
              <a:rPr lang="en-US" altLang="zh-TW" sz="1600" dirty="0">
                <a:solidFill>
                  <a:srgbClr val="7030A0"/>
                </a:solidFill>
              </a:rPr>
              <a:t>3.1</a:t>
            </a:r>
            <a:r>
              <a:rPr lang="zh-TW" altLang="zh-TW" sz="1600" dirty="0">
                <a:solidFill>
                  <a:srgbClr val="7030A0"/>
                </a:solidFill>
              </a:rPr>
              <a:t>兆日圓，預估</a:t>
            </a:r>
            <a:r>
              <a:rPr lang="en-US" altLang="zh-TW" sz="1600" dirty="0">
                <a:solidFill>
                  <a:srgbClr val="7030A0"/>
                </a:solidFill>
              </a:rPr>
              <a:t>2025</a:t>
            </a:r>
            <a:r>
              <a:rPr lang="zh-TW" altLang="zh-TW" sz="1600" dirty="0">
                <a:solidFill>
                  <a:srgbClr val="7030A0"/>
                </a:solidFill>
              </a:rPr>
              <a:t>年將成長至</a:t>
            </a:r>
            <a:r>
              <a:rPr lang="en-US" altLang="zh-TW" sz="1600" dirty="0">
                <a:solidFill>
                  <a:srgbClr val="7030A0"/>
                </a:solidFill>
              </a:rPr>
              <a:t>3.25</a:t>
            </a:r>
            <a:r>
              <a:rPr lang="zh-TW" altLang="zh-TW" sz="1600" dirty="0">
                <a:solidFill>
                  <a:srgbClr val="7030A0"/>
                </a:solidFill>
              </a:rPr>
              <a:t>～</a:t>
            </a:r>
            <a:r>
              <a:rPr lang="en-US" altLang="zh-TW" sz="1600" dirty="0">
                <a:solidFill>
                  <a:srgbClr val="7030A0"/>
                </a:solidFill>
              </a:rPr>
              <a:t>3.5</a:t>
            </a:r>
            <a:r>
              <a:rPr lang="zh-TW" altLang="zh-TW" sz="1600" dirty="0">
                <a:solidFill>
                  <a:srgbClr val="7030A0"/>
                </a:solidFill>
              </a:rPr>
              <a:t>兆日圓，</a:t>
            </a:r>
            <a:r>
              <a:rPr lang="en-US" altLang="zh-TW" sz="1600" dirty="0">
                <a:solidFill>
                  <a:srgbClr val="7030A0"/>
                </a:solidFill>
              </a:rPr>
              <a:t>2030</a:t>
            </a:r>
            <a:r>
              <a:rPr lang="zh-TW" altLang="zh-TW" sz="1600" dirty="0">
                <a:solidFill>
                  <a:srgbClr val="7030A0"/>
                </a:solidFill>
              </a:rPr>
              <a:t>年更有望達</a:t>
            </a:r>
            <a:r>
              <a:rPr lang="en-US" altLang="zh-TW" sz="1600" dirty="0">
                <a:solidFill>
                  <a:srgbClr val="7030A0"/>
                </a:solidFill>
              </a:rPr>
              <a:t>4</a:t>
            </a:r>
            <a:r>
              <a:rPr lang="zh-TW" altLang="zh-TW" sz="1600" dirty="0">
                <a:solidFill>
                  <a:srgbClr val="7030A0"/>
                </a:solidFill>
              </a:rPr>
              <a:t>兆日圓。</a:t>
            </a:r>
            <a:endParaRPr lang="en-US" altLang="zh-TW" sz="1600" dirty="0">
              <a:solidFill>
                <a:srgbClr val="7030A0"/>
              </a:solidFill>
            </a:endParaRPr>
          </a:p>
          <a:p>
            <a:endParaRPr lang="zh-TW" altLang="zh-TW" sz="1600" dirty="0">
              <a:solidFill>
                <a:srgbClr val="7030A0"/>
              </a:solidFill>
            </a:endParaRPr>
          </a:p>
          <a:p>
            <a:r>
              <a:rPr lang="zh-TW" altLang="en-US" sz="1600" dirty="0">
                <a:solidFill>
                  <a:srgbClr val="7030A0"/>
                </a:solidFill>
              </a:rPr>
              <a:t>        </a:t>
            </a:r>
            <a:r>
              <a:rPr lang="zh-TW" altLang="zh-TW" sz="1600" dirty="0">
                <a:solidFill>
                  <a:srgbClr val="7030A0"/>
                </a:solidFill>
              </a:rPr>
              <a:t>促成這股成長動能的關鍵，來自幾項主要因素：</a:t>
            </a:r>
            <a:r>
              <a:rPr lang="en-US" altLang="zh-TW" sz="1600" dirty="0">
                <a:solidFill>
                  <a:srgbClr val="7030A0"/>
                </a:solidFill>
                <a:highlight>
                  <a:srgbClr val="FFFF00"/>
                </a:highlight>
              </a:rPr>
              <a:t>C2C</a:t>
            </a:r>
            <a:r>
              <a:rPr lang="zh-TW" altLang="zh-TW" sz="1600" dirty="0">
                <a:solidFill>
                  <a:srgbClr val="7030A0"/>
                </a:solidFill>
                <a:highlight>
                  <a:srgbClr val="FFFF00"/>
                </a:highlight>
              </a:rPr>
              <a:t>（消費者對消費者）交易模式普及</a:t>
            </a:r>
            <a:r>
              <a:rPr lang="zh-TW" altLang="zh-TW" sz="1600" dirty="0">
                <a:solidFill>
                  <a:srgbClr val="7030A0"/>
                </a:solidFill>
              </a:rPr>
              <a:t>、</a:t>
            </a:r>
            <a:r>
              <a:rPr lang="zh-TW" altLang="zh-TW" sz="1600" dirty="0">
                <a:solidFill>
                  <a:srgbClr val="7030A0"/>
                </a:solidFill>
                <a:highlight>
                  <a:srgbClr val="FFFF00"/>
                </a:highlight>
              </a:rPr>
              <a:t>線上拍賣與二手</a:t>
            </a:r>
            <a:r>
              <a:rPr lang="en-US" altLang="zh-TW" sz="1600" dirty="0">
                <a:solidFill>
                  <a:srgbClr val="7030A0"/>
                </a:solidFill>
                <a:highlight>
                  <a:srgbClr val="FFFF00"/>
                </a:highlight>
              </a:rPr>
              <a:t>App</a:t>
            </a:r>
            <a:r>
              <a:rPr lang="zh-TW" altLang="zh-TW" sz="1600" dirty="0">
                <a:solidFill>
                  <a:srgbClr val="7030A0"/>
                </a:solidFill>
                <a:highlight>
                  <a:srgbClr val="FFFF00"/>
                </a:highlight>
              </a:rPr>
              <a:t>（如</a:t>
            </a:r>
            <a:r>
              <a:rPr lang="en-US" altLang="zh-TW" sz="1600" dirty="0">
                <a:solidFill>
                  <a:srgbClr val="7030A0"/>
                </a:solidFill>
                <a:highlight>
                  <a:srgbClr val="FFFF00"/>
                </a:highlight>
              </a:rPr>
              <a:t>Mercari</a:t>
            </a:r>
            <a:r>
              <a:rPr lang="zh-TW" altLang="zh-TW" sz="1600" dirty="0">
                <a:solidFill>
                  <a:srgbClr val="7030A0"/>
                </a:solidFill>
                <a:highlight>
                  <a:srgbClr val="FFFF00"/>
                </a:highlight>
              </a:rPr>
              <a:t>、</a:t>
            </a:r>
            <a:r>
              <a:rPr lang="en-US" altLang="zh-TW" sz="1600" dirty="0">
                <a:solidFill>
                  <a:srgbClr val="7030A0"/>
                </a:solidFill>
                <a:highlight>
                  <a:srgbClr val="FFFF00"/>
                </a:highlight>
              </a:rPr>
              <a:t>Yahoo</a:t>
            </a:r>
            <a:r>
              <a:rPr lang="zh-TW" altLang="zh-TW" sz="1600" dirty="0">
                <a:solidFill>
                  <a:srgbClr val="7030A0"/>
                </a:solidFill>
                <a:highlight>
                  <a:srgbClr val="FFFF00"/>
                </a:highlight>
              </a:rPr>
              <a:t>拍賣）迅速滲透</a:t>
            </a:r>
            <a:r>
              <a:rPr lang="zh-TW" altLang="zh-TW" sz="1600" dirty="0">
                <a:solidFill>
                  <a:srgbClr val="7030A0"/>
                </a:solidFill>
              </a:rPr>
              <a:t>、</a:t>
            </a:r>
            <a:r>
              <a:rPr lang="zh-TW" altLang="zh-TW" sz="1600" dirty="0">
                <a:solidFill>
                  <a:srgbClr val="7030A0"/>
                </a:solidFill>
                <a:highlight>
                  <a:srgbClr val="FFFF00"/>
                </a:highlight>
              </a:rPr>
              <a:t>連鎖二手品牌的崛起，以及零售業導入</a:t>
            </a:r>
            <a:r>
              <a:rPr lang="en-US" altLang="zh-TW" sz="1600" dirty="0">
                <a:solidFill>
                  <a:srgbClr val="7030A0"/>
                </a:solidFill>
                <a:highlight>
                  <a:srgbClr val="FFFF00"/>
                </a:highlight>
              </a:rPr>
              <a:t>AI</a:t>
            </a:r>
            <a:r>
              <a:rPr lang="zh-TW" altLang="zh-TW" sz="1600" dirty="0">
                <a:solidFill>
                  <a:srgbClr val="7030A0"/>
                </a:solidFill>
                <a:highlight>
                  <a:srgbClr val="FFFF00"/>
                </a:highlight>
              </a:rPr>
              <a:t>技術、資料驅動、</a:t>
            </a:r>
            <a:r>
              <a:rPr lang="en-US" altLang="zh-TW" sz="1600" dirty="0">
                <a:solidFill>
                  <a:srgbClr val="7030A0"/>
                </a:solidFill>
                <a:highlight>
                  <a:srgbClr val="FFFF00"/>
                </a:highlight>
              </a:rPr>
              <a:t>OMO</a:t>
            </a:r>
            <a:r>
              <a:rPr lang="zh-TW" altLang="zh-TW" sz="1600" dirty="0">
                <a:solidFill>
                  <a:srgbClr val="7030A0"/>
                </a:solidFill>
                <a:highlight>
                  <a:srgbClr val="FFFF00"/>
                </a:highlight>
              </a:rPr>
              <a:t>（虛實整合）等新商業模式</a:t>
            </a:r>
            <a:r>
              <a:rPr lang="zh-TW" altLang="zh-TW" sz="1600" dirty="0">
                <a:solidFill>
                  <a:srgbClr val="7030A0"/>
                </a:solidFill>
              </a:rPr>
              <a:t>。同時，</a:t>
            </a:r>
            <a:r>
              <a:rPr lang="zh-TW" altLang="zh-TW" sz="1600" dirty="0">
                <a:solidFill>
                  <a:srgbClr val="7030A0"/>
                </a:solidFill>
                <a:highlight>
                  <a:srgbClr val="FFFF00"/>
                </a:highlight>
              </a:rPr>
              <a:t>隨著物價上漲</a:t>
            </a:r>
            <a:r>
              <a:rPr lang="zh-TW" altLang="zh-TW" sz="1600" dirty="0">
                <a:solidFill>
                  <a:srgbClr val="7030A0"/>
                </a:solidFill>
              </a:rPr>
              <a:t>與</a:t>
            </a:r>
            <a:r>
              <a:rPr lang="zh-TW" altLang="zh-TW" sz="1600" dirty="0">
                <a:solidFill>
                  <a:srgbClr val="7030A0"/>
                </a:solidFill>
                <a:highlight>
                  <a:srgbClr val="FFFF00"/>
                </a:highlight>
              </a:rPr>
              <a:t>經濟前景不明</a:t>
            </a:r>
            <a:r>
              <a:rPr lang="zh-TW" altLang="zh-TW" sz="1600" dirty="0">
                <a:solidFill>
                  <a:srgbClr val="7030A0"/>
                </a:solidFill>
              </a:rPr>
              <a:t>，</a:t>
            </a:r>
            <a:r>
              <a:rPr lang="zh-TW" altLang="zh-TW" sz="1600" dirty="0">
                <a:solidFill>
                  <a:srgbClr val="7030A0"/>
                </a:solidFill>
                <a:highlight>
                  <a:srgbClr val="FFFF00"/>
                </a:highlight>
              </a:rPr>
              <a:t>節約意識抬頭，</a:t>
            </a:r>
            <a:r>
              <a:rPr lang="zh-TW" altLang="zh-TW" sz="1600" dirty="0">
                <a:solidFill>
                  <a:srgbClr val="7030A0"/>
                </a:solidFill>
              </a:rPr>
              <a:t>也進一步推升了</a:t>
            </a:r>
            <a:r>
              <a:rPr lang="zh-TW" altLang="zh-TW" sz="1600" dirty="0">
                <a:solidFill>
                  <a:srgbClr val="7030A0"/>
                </a:solidFill>
                <a:highlight>
                  <a:srgbClr val="FFFF00"/>
                </a:highlight>
              </a:rPr>
              <a:t>二手市場</a:t>
            </a:r>
            <a:r>
              <a:rPr lang="zh-TW" altLang="zh-TW" sz="1600" dirty="0">
                <a:solidFill>
                  <a:srgbClr val="7030A0"/>
                </a:solidFill>
              </a:rPr>
              <a:t>的消費潛力。</a:t>
            </a:r>
            <a:endParaRPr lang="en-US" altLang="zh-TW" sz="1600" dirty="0">
              <a:solidFill>
                <a:srgbClr val="7030A0"/>
              </a:solidFill>
            </a:endParaRPr>
          </a:p>
          <a:p>
            <a:endParaRPr lang="en-US" altLang="zh-TW" dirty="0">
              <a:solidFill>
                <a:srgbClr val="7030A0"/>
              </a:solidFill>
            </a:endParaRPr>
          </a:p>
          <a:p>
            <a:r>
              <a:rPr lang="zh-TW" altLang="en-US" dirty="0"/>
              <a:t>        </a:t>
            </a:r>
            <a:r>
              <a:rPr lang="zh-TW" altLang="en-US" sz="1600" dirty="0"/>
              <a:t>這種模式常見於平台如：</a:t>
            </a:r>
            <a:r>
              <a:rPr lang="en-US" altLang="zh-TW" sz="1600" dirty="0" err="1"/>
              <a:t>Poshmark</a:t>
            </a:r>
            <a:r>
              <a:rPr lang="zh-TW" altLang="en-US" sz="1600" dirty="0"/>
              <a:t>、</a:t>
            </a:r>
            <a:r>
              <a:rPr lang="en-US" altLang="zh-TW" sz="1600" dirty="0"/>
              <a:t>Depop</a:t>
            </a:r>
            <a:r>
              <a:rPr lang="zh-TW" altLang="en-US" sz="1600" dirty="0"/>
              <a:t>（衣服） 、 </a:t>
            </a:r>
            <a:r>
              <a:rPr lang="en-US" altLang="zh-TW" sz="1600" dirty="0"/>
              <a:t>eBay</a:t>
            </a:r>
            <a:r>
              <a:rPr lang="zh-TW" altLang="en-US" sz="1600" dirty="0"/>
              <a:t>（多類型） 、 </a:t>
            </a:r>
            <a:r>
              <a:rPr lang="en-US" altLang="zh-TW" sz="1600" dirty="0"/>
              <a:t>Back Market</a:t>
            </a:r>
            <a:r>
              <a:rPr lang="zh-TW" altLang="en-US" sz="1600" dirty="0"/>
              <a:t>（電子產品） 、 </a:t>
            </a:r>
            <a:r>
              <a:rPr lang="en-US" altLang="zh-TW" sz="1600" dirty="0"/>
              <a:t>Carousell</a:t>
            </a:r>
            <a:r>
              <a:rPr lang="zh-TW" altLang="en-US" sz="1600" dirty="0"/>
              <a:t>、蝦皮二手區等</a:t>
            </a:r>
            <a:r>
              <a:rPr lang="zh-TW" altLang="zh-TW" sz="1600" dirty="0">
                <a:solidFill>
                  <a:srgbClr val="7030A0"/>
                </a:solidFill>
              </a:rPr>
              <a:t>。</a:t>
            </a:r>
            <a:endParaRPr lang="zh-TW" altLang="en-US" dirty="0"/>
          </a:p>
        </p:txBody>
      </p:sp>
      <p:pic>
        <p:nvPicPr>
          <p:cNvPr id="9" name="圖片 8">
            <a:extLst>
              <a:ext uri="{FF2B5EF4-FFF2-40B4-BE49-F238E27FC236}">
                <a16:creationId xmlns:a16="http://schemas.microsoft.com/office/drawing/2014/main" id="{19EC27FA-7F38-5136-41E9-C76EB18CEE32}"/>
              </a:ext>
            </a:extLst>
          </p:cNvPr>
          <p:cNvPicPr>
            <a:picLocks noChangeAspect="1"/>
          </p:cNvPicPr>
          <p:nvPr/>
        </p:nvPicPr>
        <p:blipFill>
          <a:blip r:embed="rId3"/>
          <a:stretch>
            <a:fillRect/>
          </a:stretch>
        </p:blipFill>
        <p:spPr>
          <a:xfrm>
            <a:off x="404564" y="1350667"/>
            <a:ext cx="4521035" cy="2407803"/>
          </a:xfrm>
          <a:prstGeom prst="rect">
            <a:avLst/>
          </a:prstGeom>
        </p:spPr>
      </p:pic>
      <p:pic>
        <p:nvPicPr>
          <p:cNvPr id="11" name="圖片 10">
            <a:extLst>
              <a:ext uri="{FF2B5EF4-FFF2-40B4-BE49-F238E27FC236}">
                <a16:creationId xmlns:a16="http://schemas.microsoft.com/office/drawing/2014/main" id="{9EEC37E2-747E-5639-9609-07F01A169397}"/>
              </a:ext>
            </a:extLst>
          </p:cNvPr>
          <p:cNvPicPr>
            <a:picLocks noChangeAspect="1"/>
          </p:cNvPicPr>
          <p:nvPr/>
        </p:nvPicPr>
        <p:blipFill>
          <a:blip r:embed="rId4"/>
          <a:stretch>
            <a:fillRect/>
          </a:stretch>
        </p:blipFill>
        <p:spPr>
          <a:xfrm>
            <a:off x="5420242" y="1210271"/>
            <a:ext cx="3434311" cy="2548199"/>
          </a:xfrm>
          <a:prstGeom prst="rect">
            <a:avLst/>
          </a:prstGeom>
        </p:spPr>
      </p:pic>
    </p:spTree>
    <p:extLst>
      <p:ext uri="{BB962C8B-B14F-4D97-AF65-F5344CB8AC3E}">
        <p14:creationId xmlns:p14="http://schemas.microsoft.com/office/powerpoint/2010/main" val="33673434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06944" y="65314"/>
            <a:ext cx="3765124" cy="574856"/>
          </a:xfrm>
        </p:spPr>
        <p:txBody>
          <a:bodyPr>
            <a:norm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endParaRPr lang="zh-TW" altLang="en-US" sz="2400" dirty="0">
              <a:solidFill>
                <a:srgbClr val="003399"/>
              </a:solidFill>
            </a:endParaRPr>
          </a:p>
        </p:txBody>
      </p:sp>
      <p:sp>
        <p:nvSpPr>
          <p:cNvPr id="3" name="內容版面配置區 2"/>
          <p:cNvSpPr>
            <a:spLocks noGrp="1"/>
          </p:cNvSpPr>
          <p:nvPr>
            <p:ph idx="1"/>
          </p:nvPr>
        </p:nvSpPr>
        <p:spPr>
          <a:xfrm>
            <a:off x="417007" y="640170"/>
            <a:ext cx="11206066" cy="6030051"/>
          </a:xfrm>
        </p:spPr>
        <p:txBody>
          <a:bodyPr>
            <a:normAutofit/>
          </a:bodyPr>
          <a:lstStyle/>
          <a:p>
            <a:pPr marL="514350" indent="-514350">
              <a:buFont typeface="+mj-lt"/>
              <a:buAutoNum type="arabicPeriod" startAt="5"/>
            </a:pPr>
            <a:r>
              <a:rPr lang="zh-TW" altLang="en-US" sz="2000" dirty="0">
                <a:solidFill>
                  <a:srgbClr val="003399"/>
                </a:solidFill>
              </a:rPr>
              <a:t>雲端運算 </a:t>
            </a:r>
            <a:r>
              <a:rPr lang="en-US" altLang="zh-TW" sz="2000" dirty="0">
                <a:solidFill>
                  <a:srgbClr val="003399"/>
                </a:solidFill>
              </a:rPr>
              <a:t>(Cloud Computing)</a:t>
            </a:r>
            <a:r>
              <a:rPr lang="zh-TW" altLang="en-US" sz="2000" b="0" i="0" dirty="0">
                <a:solidFill>
                  <a:srgbClr val="374151"/>
                </a:solidFill>
                <a:effectLst/>
                <a:latin typeface="Söhne"/>
              </a:rPr>
              <a:t>發展的主要里程碑和起源：</a:t>
            </a:r>
            <a:endParaRPr lang="zh-TW" altLang="en-US" sz="2000" dirty="0"/>
          </a:p>
          <a:p>
            <a:pPr marL="0" indent="0">
              <a:buNone/>
            </a:pPr>
            <a:r>
              <a:rPr lang="en-US" altLang="zh-TW" sz="2400" dirty="0">
                <a:solidFill>
                  <a:srgbClr val="003399"/>
                </a:solidFill>
              </a:rPr>
              <a:t> </a:t>
            </a:r>
            <a:r>
              <a:rPr lang="en-US" altLang="zh-TW" sz="2000" b="1" dirty="0">
                <a:solidFill>
                  <a:schemeClr val="accent1"/>
                </a:solidFill>
              </a:rPr>
              <a:t>a. </a:t>
            </a:r>
            <a:r>
              <a:rPr lang="zh-TW" altLang="en-US" sz="1800" b="1" dirty="0">
                <a:solidFill>
                  <a:schemeClr val="accent1"/>
                </a:solidFill>
                <a:highlight>
                  <a:srgbClr val="FFFF00"/>
                </a:highlight>
              </a:rPr>
              <a:t>網路技術的進步</a:t>
            </a:r>
            <a:r>
              <a:rPr lang="zh-TW" altLang="en-US" sz="1800" dirty="0">
                <a:solidFill>
                  <a:schemeClr val="accent1"/>
                </a:solidFill>
              </a:rPr>
              <a:t>（</a:t>
            </a:r>
            <a:r>
              <a:rPr lang="en-US" altLang="zh-TW" sz="1800" dirty="0">
                <a:solidFill>
                  <a:schemeClr val="accent1"/>
                </a:solidFill>
              </a:rPr>
              <a:t>1960</a:t>
            </a:r>
            <a:r>
              <a:rPr lang="zh-TW" altLang="en-US" sz="1800" dirty="0">
                <a:solidFill>
                  <a:schemeClr val="accent1"/>
                </a:solidFill>
              </a:rPr>
              <a:t>年代 </a:t>
            </a:r>
            <a:r>
              <a:rPr lang="en-US" altLang="zh-TW" sz="1800" dirty="0">
                <a:solidFill>
                  <a:schemeClr val="accent1"/>
                </a:solidFill>
              </a:rPr>
              <a:t>- 1990</a:t>
            </a:r>
            <a:r>
              <a:rPr lang="zh-TW" altLang="en-US" sz="1800" dirty="0">
                <a:solidFill>
                  <a:schemeClr val="accent1"/>
                </a:solidFill>
              </a:rPr>
              <a:t>年代）：</a:t>
            </a:r>
            <a:endParaRPr lang="en-US" altLang="zh-TW" sz="1800" dirty="0">
              <a:solidFill>
                <a:schemeClr val="accent1"/>
              </a:solidFill>
            </a:endParaRPr>
          </a:p>
          <a:p>
            <a:pPr marL="0" indent="0">
              <a:buNone/>
            </a:pP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分</a:t>
            </a:r>
            <a:r>
              <a:rPr lang="zh-TW"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時計算</a:t>
            </a:r>
            <a:r>
              <a:rPr lang="en-US"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(Time-sharing) - 1960</a:t>
            </a:r>
            <a:r>
              <a:rPr lang="zh-TW"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年代</a:t>
            </a:r>
            <a:r>
              <a:rPr lang="zh-TW" altLang="en-US"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-&gt;</a:t>
            </a:r>
            <a:r>
              <a:rPr lang="zh-TW" altLang="en-US" sz="1800" b="1"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ARPANET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的誕生</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 - 1969</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年</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引入了</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封包交換</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packet switching</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），這是現代互聯網傳輸資料的核心技術。</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-&gt;</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TCP/IP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協議的開發</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 - 1970</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年代</a:t>
            </a:r>
            <a:endParaRPr lang="en-US" altLang="zh-TW" sz="1800" dirty="0">
              <a:solidFill>
                <a:schemeClr val="accent1"/>
              </a:solidFill>
            </a:endParaRPr>
          </a:p>
          <a:p>
            <a:pPr marL="0" indent="0">
              <a:buNone/>
            </a:pPr>
            <a:r>
              <a:rPr lang="zh-TW" altLang="en-US" sz="2000" dirty="0">
                <a:solidFill>
                  <a:schemeClr val="accent1"/>
                </a:solidFill>
              </a:rPr>
              <a:t> </a:t>
            </a:r>
            <a:r>
              <a:rPr lang="en-US" altLang="zh-TW" sz="2000" dirty="0">
                <a:solidFill>
                  <a:schemeClr val="accent1"/>
                </a:solidFill>
              </a:rPr>
              <a:t>b.  </a:t>
            </a:r>
            <a:r>
              <a:rPr lang="zh-TW" altLang="en-US" sz="2000" b="1" dirty="0">
                <a:solidFill>
                  <a:schemeClr val="accent1"/>
                </a:solidFill>
                <a:highlight>
                  <a:srgbClr val="FFFF00"/>
                </a:highlight>
              </a:rPr>
              <a:t>網路服務商</a:t>
            </a:r>
            <a:r>
              <a:rPr lang="zh-TW" altLang="en-US" sz="1800" dirty="0">
                <a:solidFill>
                  <a:schemeClr val="accent1"/>
                </a:solidFill>
              </a:rPr>
              <a:t>（</a:t>
            </a:r>
            <a:r>
              <a:rPr lang="en-US" altLang="zh-TW" sz="1800" dirty="0">
                <a:solidFill>
                  <a:schemeClr val="accent1"/>
                </a:solidFill>
              </a:rPr>
              <a:t>1990</a:t>
            </a:r>
            <a:r>
              <a:rPr lang="zh-TW" altLang="en-US" sz="1800" dirty="0">
                <a:solidFill>
                  <a:schemeClr val="accent1"/>
                </a:solidFill>
              </a:rPr>
              <a:t>年代）：網路服務商（</a:t>
            </a:r>
            <a:r>
              <a:rPr lang="en-US" altLang="zh-TW" sz="1800" dirty="0">
                <a:solidFill>
                  <a:schemeClr val="accent1"/>
                </a:solidFill>
              </a:rPr>
              <a:t>Internet Service Providers</a:t>
            </a:r>
            <a:r>
              <a:rPr lang="zh-TW" altLang="en-US" sz="1800" dirty="0">
                <a:solidFill>
                  <a:schemeClr val="accent1"/>
                </a:solidFill>
              </a:rPr>
              <a:t>，</a:t>
            </a:r>
            <a:r>
              <a:rPr lang="en-US" altLang="zh-TW" sz="1800" dirty="0">
                <a:solidFill>
                  <a:schemeClr val="accent1"/>
                </a:solidFill>
              </a:rPr>
              <a:t>ISPs</a:t>
            </a:r>
            <a:r>
              <a:rPr lang="zh-TW" altLang="en-US" sz="1800" dirty="0">
                <a:solidFill>
                  <a:schemeClr val="accent1"/>
                </a:solidFill>
              </a:rPr>
              <a:t>）開始提供基於網路的服務，使企業和個人能夠通過網路訪問應用程式和資源。這樣的環境為</a:t>
            </a:r>
            <a:r>
              <a:rPr lang="zh-TW" altLang="en-US" sz="1800" dirty="0">
                <a:solidFill>
                  <a:schemeClr val="accent1"/>
                </a:solidFill>
                <a:highlight>
                  <a:srgbClr val="FFFF00"/>
                </a:highlight>
              </a:rPr>
              <a:t>雲端運算的出現</a:t>
            </a:r>
            <a:r>
              <a:rPr lang="zh-TW" altLang="en-US" sz="1800" dirty="0">
                <a:solidFill>
                  <a:schemeClr val="accent1"/>
                </a:solidFill>
              </a:rPr>
              <a:t>奠定了基礎。</a:t>
            </a:r>
            <a:endParaRPr lang="en-US" altLang="zh-TW" sz="1800" dirty="0">
              <a:solidFill>
                <a:schemeClr val="accent1"/>
              </a:solidFill>
            </a:endParaRPr>
          </a:p>
          <a:p>
            <a:pPr marL="0" indent="0">
              <a:buNone/>
            </a:pPr>
            <a:r>
              <a:rPr lang="en-US" altLang="zh-TW" sz="2100" dirty="0">
                <a:solidFill>
                  <a:schemeClr val="accent1"/>
                </a:solidFill>
              </a:rPr>
              <a:t> c.   </a:t>
            </a:r>
            <a:r>
              <a:rPr lang="zh-TW" altLang="en-US" sz="1800" b="1" dirty="0">
                <a:solidFill>
                  <a:schemeClr val="accent1"/>
                </a:solidFill>
                <a:highlight>
                  <a:srgbClr val="FFFF00"/>
                </a:highlight>
              </a:rPr>
              <a:t>網路服務模型</a:t>
            </a:r>
            <a:r>
              <a:rPr lang="zh-TW" altLang="en-US" sz="1800" b="1" dirty="0">
                <a:solidFill>
                  <a:schemeClr val="accent1"/>
                </a:solidFill>
              </a:rPr>
              <a:t>（</a:t>
            </a:r>
            <a:r>
              <a:rPr lang="en-US" altLang="zh-TW" sz="1800" b="1" dirty="0">
                <a:solidFill>
                  <a:schemeClr val="accent1"/>
                </a:solidFill>
              </a:rPr>
              <a:t>2000</a:t>
            </a:r>
            <a:r>
              <a:rPr lang="zh-TW" altLang="en-US" sz="1800" b="1" dirty="0">
                <a:solidFill>
                  <a:schemeClr val="accent1"/>
                </a:solidFill>
              </a:rPr>
              <a:t>年代初期）</a:t>
            </a:r>
            <a:r>
              <a:rPr lang="zh-TW" altLang="en-US" sz="1800" dirty="0">
                <a:solidFill>
                  <a:schemeClr val="accent1"/>
                </a:solidFill>
              </a:rPr>
              <a:t>：隨著網路技術的進一步成熟，網路服務模型逐漸發展，包括</a:t>
            </a:r>
            <a:r>
              <a:rPr lang="zh-TW" altLang="en-US" sz="1800" b="1" dirty="0">
                <a:solidFill>
                  <a:schemeClr val="accent1"/>
                </a:solidFill>
              </a:rPr>
              <a:t>基礎設施即服務（</a:t>
            </a:r>
            <a:r>
              <a:rPr lang="en-US" altLang="zh-TW" sz="1800" b="1" dirty="0">
                <a:solidFill>
                  <a:schemeClr val="accent1"/>
                </a:solidFill>
              </a:rPr>
              <a:t>Infrastructure as a Service</a:t>
            </a:r>
            <a:r>
              <a:rPr lang="zh-TW" altLang="en-US" sz="1800" b="1" dirty="0">
                <a:solidFill>
                  <a:schemeClr val="accent1"/>
                </a:solidFill>
              </a:rPr>
              <a:t>，</a:t>
            </a:r>
            <a:r>
              <a:rPr lang="en-US" altLang="zh-TW" sz="1800" b="1" dirty="0">
                <a:solidFill>
                  <a:schemeClr val="accent1"/>
                </a:solidFill>
              </a:rPr>
              <a:t>IaaS</a:t>
            </a:r>
            <a:r>
              <a:rPr lang="zh-TW" altLang="en-US" sz="1800" b="1" dirty="0">
                <a:solidFill>
                  <a:schemeClr val="accent1"/>
                </a:solidFill>
              </a:rPr>
              <a:t>）、平台即服務（</a:t>
            </a:r>
            <a:r>
              <a:rPr lang="en-US" altLang="zh-TW" sz="1800" b="1" dirty="0">
                <a:solidFill>
                  <a:schemeClr val="accent1"/>
                </a:solidFill>
              </a:rPr>
              <a:t>Platform as a Service</a:t>
            </a:r>
            <a:r>
              <a:rPr lang="zh-TW" altLang="en-US" sz="1800" b="1" dirty="0">
                <a:solidFill>
                  <a:schemeClr val="accent1"/>
                </a:solidFill>
              </a:rPr>
              <a:t>，</a:t>
            </a:r>
            <a:r>
              <a:rPr lang="en-US" altLang="zh-TW" sz="1800" b="1" dirty="0">
                <a:solidFill>
                  <a:schemeClr val="accent1"/>
                </a:solidFill>
              </a:rPr>
              <a:t>PaaS</a:t>
            </a:r>
            <a:r>
              <a:rPr lang="zh-TW" altLang="en-US" sz="1800" b="1" dirty="0">
                <a:solidFill>
                  <a:schemeClr val="accent1"/>
                </a:solidFill>
              </a:rPr>
              <a:t>）和軟體即服務（</a:t>
            </a:r>
            <a:r>
              <a:rPr lang="en-US" altLang="zh-TW" sz="1800" b="1" dirty="0">
                <a:solidFill>
                  <a:schemeClr val="accent1"/>
                </a:solidFill>
              </a:rPr>
              <a:t>Software as a Service</a:t>
            </a:r>
            <a:r>
              <a:rPr lang="zh-TW" altLang="en-US" sz="1800" b="1" dirty="0">
                <a:solidFill>
                  <a:schemeClr val="accent1"/>
                </a:solidFill>
              </a:rPr>
              <a:t>，</a:t>
            </a:r>
            <a:r>
              <a:rPr lang="en-US" altLang="zh-TW" sz="1800" b="1" dirty="0">
                <a:solidFill>
                  <a:schemeClr val="accent1"/>
                </a:solidFill>
              </a:rPr>
              <a:t>SaaS</a:t>
            </a:r>
            <a:r>
              <a:rPr lang="zh-TW" altLang="en-US" sz="1800" b="1" dirty="0">
                <a:solidFill>
                  <a:schemeClr val="accent1"/>
                </a:solidFill>
              </a:rPr>
              <a:t>）。</a:t>
            </a:r>
            <a:r>
              <a:rPr lang="en-US" altLang="zh-TW" sz="1800" b="1" dirty="0">
                <a:solidFill>
                  <a:schemeClr val="accent1"/>
                </a:solidFill>
              </a:rPr>
              <a:t>Amazon Web Services</a:t>
            </a:r>
            <a:r>
              <a:rPr lang="zh-TW" altLang="en-US" sz="1800" b="1" dirty="0">
                <a:solidFill>
                  <a:schemeClr val="accent1"/>
                </a:solidFill>
              </a:rPr>
              <a:t>（</a:t>
            </a:r>
            <a:r>
              <a:rPr lang="en-US" altLang="zh-TW" sz="1800" b="1" dirty="0">
                <a:solidFill>
                  <a:schemeClr val="accent1"/>
                </a:solidFill>
              </a:rPr>
              <a:t>AWS</a:t>
            </a:r>
            <a:r>
              <a:rPr lang="zh-TW" altLang="en-US" sz="1800" b="1" dirty="0">
                <a:solidFill>
                  <a:schemeClr val="accent1"/>
                </a:solidFill>
              </a:rPr>
              <a:t>）於</a:t>
            </a:r>
            <a:r>
              <a:rPr lang="en-US" altLang="zh-TW" sz="1800" b="1" dirty="0">
                <a:solidFill>
                  <a:schemeClr val="accent1"/>
                </a:solidFill>
              </a:rPr>
              <a:t>2002</a:t>
            </a:r>
            <a:r>
              <a:rPr lang="zh-TW" altLang="en-US" sz="1800" b="1" dirty="0">
                <a:solidFill>
                  <a:schemeClr val="accent1"/>
                </a:solidFill>
              </a:rPr>
              <a:t>年成立，被視為</a:t>
            </a:r>
            <a:r>
              <a:rPr lang="zh-TW" altLang="en-US" sz="1800" b="1" dirty="0">
                <a:solidFill>
                  <a:schemeClr val="accent1"/>
                </a:solidFill>
                <a:highlight>
                  <a:srgbClr val="FFFF00"/>
                </a:highlight>
              </a:rPr>
              <a:t>雲端運算的先驅</a:t>
            </a:r>
            <a:r>
              <a:rPr lang="zh-TW" altLang="en-US" sz="1800" b="1" dirty="0">
                <a:solidFill>
                  <a:schemeClr val="accent1"/>
                </a:solidFill>
              </a:rPr>
              <a:t>。</a:t>
            </a:r>
            <a:endParaRPr lang="en-US" altLang="zh-TW" sz="1800" b="1" dirty="0">
              <a:solidFill>
                <a:schemeClr val="accent1"/>
              </a:solidFill>
            </a:endParaRPr>
          </a:p>
          <a:p>
            <a:pPr marL="0" indent="0">
              <a:buNone/>
            </a:pPr>
            <a:r>
              <a:rPr lang="en-US" altLang="zh-TW" sz="1600" b="1" dirty="0">
                <a:latin typeface="Söhne"/>
              </a:rPr>
              <a:t>2022</a:t>
            </a:r>
            <a:r>
              <a:rPr lang="zh-TW" altLang="en-US" sz="1600" b="1" dirty="0">
                <a:latin typeface="Söhne"/>
              </a:rPr>
              <a:t>年之後如 </a:t>
            </a:r>
            <a:r>
              <a:rPr lang="en-US" altLang="zh-TW" sz="1600" b="1" dirty="0" err="1">
                <a:latin typeface="Söhne"/>
              </a:rPr>
              <a:t>ChatGpt</a:t>
            </a:r>
            <a:r>
              <a:rPr lang="en-US" altLang="zh-TW" sz="1600" b="1" dirty="0">
                <a:latin typeface="Söhne"/>
              </a:rPr>
              <a:t>. </a:t>
            </a:r>
          </a:p>
          <a:p>
            <a:pPr marL="0" indent="0">
              <a:buNone/>
            </a:pPr>
            <a:endParaRPr lang="zh-TW" altLang="en-US" sz="1600" b="1" dirty="0">
              <a:latin typeface="Söhne"/>
            </a:endParaRPr>
          </a:p>
          <a:p>
            <a:pPr marL="457200" lvl="1" indent="0">
              <a:buNone/>
            </a:pPr>
            <a:r>
              <a:rPr lang="zh-TW" altLang="en-US" sz="1800" dirty="0">
                <a:solidFill>
                  <a:srgbClr val="003399"/>
                </a:solidFill>
                <a:highlight>
                  <a:srgbClr val="FFFF00"/>
                </a:highlight>
              </a:rPr>
              <a:t>雲端運算</a:t>
            </a:r>
            <a:r>
              <a:rPr lang="zh-TW" altLang="en-US" sz="1800" b="1" dirty="0">
                <a:solidFill>
                  <a:srgbClr val="003399"/>
                </a:solidFill>
              </a:rPr>
              <a:t>是建構在</a:t>
            </a:r>
            <a:r>
              <a:rPr lang="zh-TW" altLang="en-US" sz="1800" b="1" dirty="0">
                <a:solidFill>
                  <a:srgbClr val="003399"/>
                </a:solidFill>
                <a:highlight>
                  <a:srgbClr val="FFFF00"/>
                </a:highlight>
              </a:rPr>
              <a:t>網路串連下，分享軟體與硬體的資源</a:t>
            </a:r>
            <a:r>
              <a:rPr lang="zh-TW" altLang="en-US" sz="1800" b="1" dirty="0">
                <a:solidFill>
                  <a:srgbClr val="003399"/>
                </a:solidFill>
              </a:rPr>
              <a:t>，網路使用者</a:t>
            </a:r>
            <a:r>
              <a:rPr lang="zh-TW" altLang="en-US" sz="1800" b="1" dirty="0">
                <a:solidFill>
                  <a:srgbClr val="003399"/>
                </a:solidFill>
                <a:highlight>
                  <a:srgbClr val="FFFF00"/>
                </a:highlight>
              </a:rPr>
              <a:t>不需要具備任何的專業知識，只要透過網路的連接，就可以使用軟體、科技與硬體等</a:t>
            </a:r>
            <a:r>
              <a:rPr lang="zh-TW" altLang="en-US" sz="1800" b="1" dirty="0">
                <a:solidFill>
                  <a:schemeClr val="accent1"/>
                </a:solidFill>
              </a:rPr>
              <a:t>。</a:t>
            </a:r>
            <a:endParaRPr lang="en-US" altLang="zh-TW" sz="1800" b="1" dirty="0">
              <a:solidFill>
                <a:srgbClr val="003399"/>
              </a:solidFill>
            </a:endParaRPr>
          </a:p>
          <a:p>
            <a:pPr marL="914400" lvl="2" indent="0">
              <a:buNone/>
            </a:pPr>
            <a:endParaRPr lang="en-US" altLang="zh-TW" dirty="0">
              <a:highlight>
                <a:srgbClr val="FFFF00"/>
              </a:highlight>
            </a:endParaRPr>
          </a:p>
          <a:p>
            <a:pPr marL="0" lvl="2" indent="0">
              <a:spcBef>
                <a:spcPts val="0"/>
              </a:spcBef>
              <a:buNone/>
            </a:pPr>
            <a:r>
              <a:rPr lang="en-US" altLang="zh-TW" dirty="0">
                <a:highlight>
                  <a:srgbClr val="FFFF00"/>
                </a:highlight>
              </a:rPr>
              <a:t>e.g. Bard AI is a cloud-based conversational AI platform </a:t>
            </a:r>
            <a:r>
              <a:rPr lang="en-US" altLang="zh-TW" dirty="0"/>
              <a:t>that allows organizations to build and deploy chatbots that can communicate with consumers through various channels such as websites, messaging applications, and voice assistants.                                                                                                                                                 </a:t>
            </a:r>
          </a:p>
          <a:p>
            <a:pPr marL="0" lvl="2" indent="0">
              <a:spcBef>
                <a:spcPts val="0"/>
              </a:spcBef>
              <a:buNone/>
            </a:pPr>
            <a:r>
              <a:rPr lang="en-US" altLang="zh-TW" sz="1600" b="1" dirty="0">
                <a:solidFill>
                  <a:schemeClr val="accent1"/>
                </a:solidFill>
              </a:rPr>
              <a:t>         Bard AI </a:t>
            </a:r>
            <a:r>
              <a:rPr lang="zh-TW" altLang="en-US" sz="1600" b="1" dirty="0">
                <a:solidFill>
                  <a:schemeClr val="accent1"/>
                </a:solidFill>
              </a:rPr>
              <a:t>是一個基於</a:t>
            </a:r>
            <a:r>
              <a:rPr lang="zh-TW" altLang="en-US" sz="1600" b="1" dirty="0">
                <a:solidFill>
                  <a:schemeClr val="accent1"/>
                </a:solidFill>
                <a:highlight>
                  <a:srgbClr val="FFFF00"/>
                </a:highlight>
              </a:rPr>
              <a:t>雲端的對話式人工智能平台</a:t>
            </a:r>
            <a:r>
              <a:rPr lang="zh-TW" altLang="en-US" sz="1600" b="1" dirty="0">
                <a:solidFill>
                  <a:schemeClr val="accent1"/>
                </a:solidFill>
              </a:rPr>
              <a:t>，允許組織構建和部署</a:t>
            </a:r>
            <a:r>
              <a:rPr lang="zh-TW" altLang="en-US" sz="1600" b="1" dirty="0">
                <a:solidFill>
                  <a:schemeClr val="accent1"/>
                </a:solidFill>
                <a:highlight>
                  <a:srgbClr val="FFFF00"/>
                </a:highlight>
              </a:rPr>
              <a:t>聊天機器人</a:t>
            </a:r>
            <a:r>
              <a:rPr lang="zh-TW" altLang="en-US" sz="1600" b="1" dirty="0">
                <a:solidFill>
                  <a:schemeClr val="accent1"/>
                </a:solidFill>
              </a:rPr>
              <a:t>，這些機器人可以通過網站、消息傳遞應用程序和語音助手等各種渠道與</a:t>
            </a:r>
            <a:r>
              <a:rPr lang="zh-TW" altLang="en-US" sz="1600" b="1" dirty="0">
                <a:solidFill>
                  <a:schemeClr val="accent1"/>
                </a:solidFill>
                <a:highlight>
                  <a:srgbClr val="FFFF00"/>
                </a:highlight>
              </a:rPr>
              <a:t>消費者進行溝通</a:t>
            </a:r>
            <a:r>
              <a:rPr lang="zh-TW" altLang="en-US" sz="1600" b="1" dirty="0">
                <a:solidFill>
                  <a:schemeClr val="accent1"/>
                </a:solidFill>
              </a:rPr>
              <a:t>。</a:t>
            </a:r>
            <a:endParaRPr lang="en-US" altLang="zh-TW" sz="1600" b="1" dirty="0">
              <a:solidFill>
                <a:schemeClr val="accent1"/>
              </a:solidFill>
            </a:endParaRPr>
          </a:p>
        </p:txBody>
      </p:sp>
    </p:spTree>
    <p:extLst>
      <p:ext uri="{BB962C8B-B14F-4D97-AF65-F5344CB8AC3E}">
        <p14:creationId xmlns:p14="http://schemas.microsoft.com/office/powerpoint/2010/main" val="29112388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1C330D9-BD7B-C172-6F5F-3879993530F3}"/>
              </a:ext>
            </a:extLst>
          </p:cNvPr>
          <p:cNvSpPr>
            <a:spLocks noGrp="1" noChangeArrowheads="1"/>
          </p:cNvSpPr>
          <p:nvPr>
            <p:ph type="title"/>
          </p:nvPr>
        </p:nvSpPr>
        <p:spPr>
          <a:xfrm>
            <a:off x="112143" y="9527"/>
            <a:ext cx="10587607" cy="370036"/>
          </a:xfrm>
          <a:solidFill>
            <a:schemeClr val="tx2"/>
          </a:solidFill>
        </p:spPr>
        <p:txBody>
          <a:bodyPr>
            <a:normAutofit fontScale="90000"/>
          </a:bodyPr>
          <a:lstStyle/>
          <a:p>
            <a:pPr eaLnBrk="1" hangingPunct="1"/>
            <a:r>
              <a:rPr lang="en-US" altLang="zh-TW" sz="28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                       Cloud Computing </a:t>
            </a:r>
            <a:r>
              <a:rPr lang="en-US" altLang="zh-TW" sz="2000" dirty="0">
                <a:solidFill>
                  <a:schemeClr val="bg1"/>
                </a:solidFill>
                <a:ea typeface="新細明體" panose="02020500000000000000" pitchFamily="18" charset="-120"/>
              </a:rPr>
              <a:t>(</a:t>
            </a:r>
            <a:r>
              <a:rPr lang="zh-TW" altLang="en-US" sz="2000" dirty="0">
                <a:solidFill>
                  <a:schemeClr val="bg1"/>
                </a:solidFill>
                <a:ea typeface="華康中黑體" pitchFamily="49" charset="-120"/>
              </a:rPr>
              <a:t>雲端運算</a:t>
            </a:r>
            <a:r>
              <a:rPr lang="en-US" altLang="zh-TW" sz="2000" dirty="0">
                <a:solidFill>
                  <a:schemeClr val="bg1"/>
                </a:solidFill>
                <a:ea typeface="華康中黑體" pitchFamily="49" charset="-120"/>
              </a:rPr>
              <a:t>) </a:t>
            </a:r>
            <a:r>
              <a:rPr lang="en-US" altLang="zh-TW" sz="2400" dirty="0">
                <a:solidFill>
                  <a:schemeClr val="bg1"/>
                </a:solidFill>
                <a:ea typeface="華康中黑體" pitchFamily="49" charset="-120"/>
              </a:rPr>
              <a:t>Model </a:t>
            </a:r>
            <a:r>
              <a:rPr lang="zh-TW" altLang="en-US" sz="2400" dirty="0">
                <a:solidFill>
                  <a:schemeClr val="bg1"/>
                </a:solidFill>
                <a:ea typeface="華康中黑體" pitchFamily="49" charset="-120"/>
              </a:rPr>
              <a:t> </a:t>
            </a:r>
            <a:endParaRPr lang="zh-TW" altLang="en-US" sz="2800" dirty="0">
              <a:solidFill>
                <a:schemeClr val="bg1"/>
              </a:solidFill>
              <a:ea typeface="華康中黑體" pitchFamily="49" charset="-120"/>
            </a:endParaRPr>
          </a:p>
        </p:txBody>
      </p:sp>
      <p:pic>
        <p:nvPicPr>
          <p:cNvPr id="19459" name="圖片 4" descr="一張含有 螢幕擷取畫面 的圖片&#10;&#10;描述是以非常高的可信度產生">
            <a:extLst>
              <a:ext uri="{FF2B5EF4-FFF2-40B4-BE49-F238E27FC236}">
                <a16:creationId xmlns:a16="http://schemas.microsoft.com/office/drawing/2014/main" id="{B9EEBE2E-13CF-73C3-D603-81F229D1C4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6" b="10017"/>
          <a:stretch>
            <a:fillRect/>
          </a:stretch>
        </p:blipFill>
        <p:spPr bwMode="auto">
          <a:xfrm>
            <a:off x="1298121" y="882189"/>
            <a:ext cx="7932143" cy="501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文字方塊 2">
            <a:extLst>
              <a:ext uri="{FF2B5EF4-FFF2-40B4-BE49-F238E27FC236}">
                <a16:creationId xmlns:a16="http://schemas.microsoft.com/office/drawing/2014/main" id="{D19460A4-7A71-20DB-1AF3-2F1344620155}"/>
              </a:ext>
            </a:extLst>
          </p:cNvPr>
          <p:cNvSpPr txBox="1">
            <a:spLocks noChangeArrowheads="1"/>
          </p:cNvSpPr>
          <p:nvPr/>
        </p:nvSpPr>
        <p:spPr bwMode="auto">
          <a:xfrm>
            <a:off x="4832231" y="5498943"/>
            <a:ext cx="61642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Source : Mell, P., &amp; Grance, T. (2011). </a:t>
            </a:r>
            <a:r>
              <a:rPr lang="en-US" altLang="zh-TW" sz="1200" b="1">
                <a:solidFill>
                  <a:schemeClr val="tx2"/>
                </a:solidFill>
                <a:latin typeface="Tahoma" panose="020B0604030504040204" pitchFamily="34" charset="0"/>
                <a:ea typeface="新細明體" panose="02020500000000000000" pitchFamily="18" charset="-120"/>
              </a:rPr>
              <a:t>The NIST definition of cloud computing</a:t>
            </a:r>
            <a:r>
              <a:rPr lang="en-US" altLang="zh-TW" sz="1200" b="1">
                <a:solidFill>
                  <a:schemeClr val="tx1"/>
                </a:solidFill>
                <a:latin typeface="Tahoma" panose="020B0604030504040204" pitchFamily="34" charset="0"/>
                <a:ea typeface="新細明體" panose="02020500000000000000" pitchFamily="18" charset="-120"/>
              </a:rPr>
              <a:t>.</a:t>
            </a:r>
            <a:endParaRPr lang="zh-TW" altLang="en-US" sz="1200" b="1">
              <a:solidFill>
                <a:schemeClr val="tx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AE5067F5-0FD6-D84D-D0FA-FEF782F2005A}"/>
              </a:ext>
            </a:extLst>
          </p:cNvPr>
          <p:cNvSpPr txBox="1"/>
          <p:nvPr/>
        </p:nvSpPr>
        <p:spPr>
          <a:xfrm>
            <a:off x="1555750" y="1481035"/>
            <a:ext cx="1998689" cy="276999"/>
          </a:xfrm>
          <a:prstGeom prst="rect">
            <a:avLst/>
          </a:prstGeom>
          <a:noFill/>
        </p:spPr>
        <p:txBody>
          <a:bodyPr wrap="none">
            <a:spAutoFit/>
          </a:bodyPr>
          <a:lstStyle/>
          <a:p>
            <a:pPr>
              <a:defRPr/>
            </a:pPr>
            <a:r>
              <a:rPr lang="en-US" altLang="zh-TW" sz="1200" b="1" dirty="0">
                <a:highlight>
                  <a:srgbClr val="FFFF00"/>
                </a:highlight>
              </a:rPr>
              <a:t>(Ubiquitous network access)</a:t>
            </a:r>
            <a:endParaRPr lang="zh-TW" altLang="en-US" sz="1200" b="1" dirty="0">
              <a:highlight>
                <a:srgbClr val="FFFF00"/>
              </a:highlight>
            </a:endParaRPr>
          </a:p>
        </p:txBody>
      </p:sp>
      <p:sp>
        <p:nvSpPr>
          <p:cNvPr id="3" name="文字方塊 2">
            <a:extLst>
              <a:ext uri="{FF2B5EF4-FFF2-40B4-BE49-F238E27FC236}">
                <a16:creationId xmlns:a16="http://schemas.microsoft.com/office/drawing/2014/main" id="{968F80C3-0A43-22A3-E78B-0815E426C663}"/>
              </a:ext>
            </a:extLst>
          </p:cNvPr>
          <p:cNvSpPr txBox="1"/>
          <p:nvPr/>
        </p:nvSpPr>
        <p:spPr>
          <a:xfrm>
            <a:off x="5756524" y="2388763"/>
            <a:ext cx="2898935" cy="276999"/>
          </a:xfrm>
          <a:prstGeom prst="rect">
            <a:avLst/>
          </a:prstGeom>
          <a:noFill/>
        </p:spPr>
        <p:txBody>
          <a:bodyPr wrap="none">
            <a:spAutoFit/>
          </a:bodyPr>
          <a:lstStyle/>
          <a:p>
            <a:pPr>
              <a:defRPr/>
            </a:pPr>
            <a:r>
              <a:rPr lang="en-US" altLang="zh-TW" sz="1200" b="1" dirty="0">
                <a:highlight>
                  <a:srgbClr val="FFFF00"/>
                </a:highlight>
              </a:rPr>
              <a:t>(Location –independent resource pooling) </a:t>
            </a:r>
            <a:endParaRPr lang="zh-TW" altLang="en-US" sz="1400" b="1" dirty="0">
              <a:highlight>
                <a:srgbClr val="FFFF00"/>
              </a:highlight>
            </a:endParaRPr>
          </a:p>
        </p:txBody>
      </p:sp>
      <p:sp>
        <p:nvSpPr>
          <p:cNvPr id="4" name="文字方塊 3">
            <a:extLst>
              <a:ext uri="{FF2B5EF4-FFF2-40B4-BE49-F238E27FC236}">
                <a16:creationId xmlns:a16="http://schemas.microsoft.com/office/drawing/2014/main" id="{A1415354-37C8-7DE8-7B00-2C8BAFEA8560}"/>
              </a:ext>
            </a:extLst>
          </p:cNvPr>
          <p:cNvSpPr txBox="1"/>
          <p:nvPr/>
        </p:nvSpPr>
        <p:spPr>
          <a:xfrm>
            <a:off x="1095554" y="5926091"/>
            <a:ext cx="8134710" cy="646331"/>
          </a:xfrm>
          <a:prstGeom prst="rect">
            <a:avLst/>
          </a:prstGeom>
          <a:noFill/>
        </p:spPr>
        <p:txBody>
          <a:bodyPr wrap="square" rtlCol="0">
            <a:spAutoFit/>
          </a:bodyPr>
          <a:lstStyle/>
          <a:p>
            <a:r>
              <a:rPr lang="en-US" altLang="zh-TW" b="1" dirty="0"/>
              <a:t>SaaS( </a:t>
            </a:r>
            <a:r>
              <a:rPr lang="en-US" altLang="zh-TW" dirty="0"/>
              <a:t>Software as a Service)   - Gmail</a:t>
            </a:r>
            <a:r>
              <a:rPr lang="zh-TW" altLang="zh-TW" dirty="0"/>
              <a:t>、</a:t>
            </a:r>
            <a:r>
              <a:rPr lang="en-US" altLang="zh-TW" dirty="0"/>
              <a:t>ChatGPT</a:t>
            </a:r>
            <a:r>
              <a:rPr lang="zh-TW" altLang="zh-TW" dirty="0"/>
              <a:t>、</a:t>
            </a:r>
            <a:r>
              <a:rPr lang="en-US" altLang="zh-TW" dirty="0"/>
              <a:t>Zoom </a:t>
            </a:r>
            <a:r>
              <a:rPr lang="zh-TW" altLang="zh-TW" dirty="0"/>
              <a:t>最低（直接使用）</a:t>
            </a:r>
          </a:p>
          <a:p>
            <a:endParaRPr lang="zh-TW"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70131" y="-71022"/>
            <a:ext cx="10147726" cy="606490"/>
          </a:xfrm>
        </p:spPr>
        <p:txBody>
          <a:bodyPr>
            <a:norm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endParaRPr lang="zh-TW" altLang="en-US" sz="2400" dirty="0">
              <a:solidFill>
                <a:srgbClr val="003399"/>
              </a:solidFill>
            </a:endParaRPr>
          </a:p>
        </p:txBody>
      </p:sp>
      <p:sp>
        <p:nvSpPr>
          <p:cNvPr id="3" name="內容版面配置區 2"/>
          <p:cNvSpPr>
            <a:spLocks noGrp="1"/>
          </p:cNvSpPr>
          <p:nvPr>
            <p:ph idx="1"/>
          </p:nvPr>
        </p:nvSpPr>
        <p:spPr>
          <a:xfrm>
            <a:off x="725704" y="535468"/>
            <a:ext cx="10824146" cy="5977190"/>
          </a:xfrm>
        </p:spPr>
        <p:txBody>
          <a:bodyPr>
            <a:normAutofit/>
          </a:bodyPr>
          <a:lstStyle/>
          <a:p>
            <a:pPr marL="514350" indent="-514350">
              <a:buFont typeface="+mj-lt"/>
              <a:buAutoNum type="arabicPeriod" startAt="6"/>
            </a:pPr>
            <a:r>
              <a:rPr lang="zh-TW" altLang="en-US" sz="2200" b="1" dirty="0">
                <a:solidFill>
                  <a:srgbClr val="003399"/>
                </a:solidFill>
              </a:rPr>
              <a:t>物聯網 </a:t>
            </a:r>
            <a:r>
              <a:rPr lang="en-US" altLang="zh-TW" sz="2200" b="1" dirty="0">
                <a:solidFill>
                  <a:srgbClr val="003399"/>
                </a:solidFill>
              </a:rPr>
              <a:t>(Internet of Things, IoT) </a:t>
            </a:r>
          </a:p>
          <a:p>
            <a:pPr marL="457200" lvl="1" indent="0">
              <a:buNone/>
            </a:pPr>
            <a:r>
              <a:rPr lang="zh-TW" altLang="en-US" sz="1700" b="1" dirty="0">
                <a:solidFill>
                  <a:srgbClr val="003399"/>
                </a:solidFill>
              </a:rPr>
              <a:t>       連接網路、發訊與接收媒介，</a:t>
            </a:r>
            <a:r>
              <a:rPr lang="zh-TW" altLang="en-US" sz="1700" b="1" dirty="0">
                <a:solidFill>
                  <a:srgbClr val="003399"/>
                </a:solidFill>
                <a:highlight>
                  <a:srgbClr val="FFFF00"/>
                </a:highlight>
              </a:rPr>
              <a:t>讓所有的東西</a:t>
            </a:r>
            <a:r>
              <a:rPr lang="zh-TW" altLang="en-US" sz="1700" b="1" dirty="0">
                <a:solidFill>
                  <a:srgbClr val="003399"/>
                </a:solidFill>
              </a:rPr>
              <a:t>都能</a:t>
            </a:r>
            <a:r>
              <a:rPr lang="zh-TW" altLang="en-US" sz="1700" b="1" dirty="0">
                <a:solidFill>
                  <a:srgbClr val="003399"/>
                </a:solidFill>
                <a:highlight>
                  <a:srgbClr val="FFFF00"/>
                </a:highlight>
              </a:rPr>
              <a:t>互聯互通的模式</a:t>
            </a:r>
            <a:r>
              <a:rPr lang="zh-TW" altLang="en-US" sz="1700" b="1" dirty="0">
                <a:solidFill>
                  <a:schemeClr val="accent1"/>
                </a:solidFill>
              </a:rPr>
              <a:t>。</a:t>
            </a:r>
            <a:endParaRPr lang="en-US" altLang="zh-TW" sz="1700" b="1" dirty="0">
              <a:solidFill>
                <a:schemeClr val="accent1"/>
              </a:solidFill>
            </a:endParaRPr>
          </a:p>
          <a:p>
            <a:pPr marL="457200" lvl="1" indent="0">
              <a:buNone/>
            </a:pPr>
            <a:endParaRPr lang="en-US" altLang="zh-TW" sz="1700" b="1" dirty="0">
              <a:solidFill>
                <a:srgbClr val="003399"/>
              </a:solidFill>
              <a:highlight>
                <a:srgbClr val="FFFF00"/>
              </a:highlight>
            </a:endParaRPr>
          </a:p>
          <a:p>
            <a:pPr marL="457200" lvl="1" indent="0">
              <a:buNone/>
            </a:pPr>
            <a:r>
              <a:rPr lang="zh-TW" altLang="en-US" sz="1700" b="1" dirty="0">
                <a:solidFill>
                  <a:srgbClr val="003399"/>
                </a:solidFill>
              </a:rPr>
              <a:t>        物聯網（</a:t>
            </a:r>
            <a:r>
              <a:rPr lang="en-US" altLang="zh-TW" sz="1700" b="1" dirty="0">
                <a:solidFill>
                  <a:srgbClr val="003399"/>
                </a:solidFill>
              </a:rPr>
              <a:t>IoT</a:t>
            </a:r>
            <a:r>
              <a:rPr lang="zh-TW" altLang="en-US" sz="1700" b="1" dirty="0">
                <a:solidFill>
                  <a:srgbClr val="003399"/>
                </a:solidFill>
              </a:rPr>
              <a:t>）為一種計算裝置、機械、數位機器相互關聯的系統，能</a:t>
            </a:r>
            <a:r>
              <a:rPr lang="zh-TW" altLang="en-US" sz="1700" b="1" dirty="0">
                <a:solidFill>
                  <a:srgbClr val="003399"/>
                </a:solidFill>
                <a:highlight>
                  <a:srgbClr val="FFFF00"/>
                </a:highlight>
              </a:rPr>
              <a:t>將真實世界數位化</a:t>
            </a:r>
            <a:r>
              <a:rPr lang="zh-TW" altLang="en-US" sz="1700" b="1" dirty="0">
                <a:solidFill>
                  <a:srgbClr val="003399"/>
                </a:solidFill>
              </a:rPr>
              <a:t>。簡單來說，就是</a:t>
            </a:r>
            <a:r>
              <a:rPr lang="zh-TW" altLang="en-US" sz="1700" b="1" dirty="0">
                <a:solidFill>
                  <a:srgbClr val="003399"/>
                </a:solidFill>
                <a:highlight>
                  <a:srgbClr val="FFFF00"/>
                </a:highlight>
              </a:rPr>
              <a:t>讓物品上網，藉由網路可以進行讀取或傳遞資訊</a:t>
            </a:r>
            <a:r>
              <a:rPr lang="zh-TW" altLang="en-US" sz="1700" b="1" dirty="0">
                <a:solidFill>
                  <a:srgbClr val="003399"/>
                </a:solidFill>
              </a:rPr>
              <a:t>。</a:t>
            </a:r>
            <a:endParaRPr lang="en-US" altLang="zh-TW" sz="1700" b="1" dirty="0">
              <a:solidFill>
                <a:srgbClr val="003399"/>
              </a:solidFill>
            </a:endParaRPr>
          </a:p>
          <a:p>
            <a:pPr marL="457200" lvl="1" indent="0">
              <a:buNone/>
            </a:pPr>
            <a:endParaRPr lang="en-US" altLang="zh-TW" sz="1700" b="1" dirty="0">
              <a:solidFill>
                <a:srgbClr val="003399"/>
              </a:solidFill>
            </a:endParaRPr>
          </a:p>
          <a:p>
            <a:pPr marL="457200" lvl="1" indent="0">
              <a:buNone/>
            </a:pPr>
            <a:r>
              <a:rPr lang="zh-CN" altLang="en-US" sz="1700" b="1" dirty="0">
                <a:solidFill>
                  <a:srgbClr val="003399"/>
                </a:solidFill>
              </a:rPr>
              <a:t>       物聯網（</a:t>
            </a:r>
            <a:r>
              <a:rPr lang="en-US" altLang="zh-CN" sz="1700" b="1" dirty="0">
                <a:solidFill>
                  <a:srgbClr val="003399"/>
                </a:solidFill>
              </a:rPr>
              <a:t>IoT</a:t>
            </a:r>
            <a:r>
              <a:rPr lang="zh-CN" altLang="en-US" sz="1700" b="1" dirty="0">
                <a:solidFill>
                  <a:srgbClr val="003399"/>
                </a:solidFill>
              </a:rPr>
              <a:t>）在電子商務中有許多潛在應用，它可以改善供應鏈管理、零售體驗和客戶互動等多個方面。以下是一些物聯網在電子商務中的常見應用：</a:t>
            </a:r>
            <a:endParaRPr lang="en-US" altLang="zh-CN" sz="1700" b="1" dirty="0">
              <a:solidFill>
                <a:srgbClr val="003399"/>
              </a:solidFill>
            </a:endParaRPr>
          </a:p>
          <a:p>
            <a:pPr marL="457200" lvl="1" indent="0">
              <a:buNone/>
            </a:pPr>
            <a:endParaRPr lang="en-US" altLang="zh-TW" sz="1700" b="1" dirty="0">
              <a:solidFill>
                <a:srgbClr val="003399"/>
              </a:solidFill>
            </a:endParaRPr>
          </a:p>
          <a:p>
            <a:pPr marL="457200" lvl="1" indent="0">
              <a:buNone/>
            </a:pPr>
            <a:endParaRPr lang="en-US" altLang="zh-TW" sz="1700" b="1" dirty="0">
              <a:solidFill>
                <a:srgbClr val="003399"/>
              </a:solidFill>
            </a:endParaRPr>
          </a:p>
          <a:p>
            <a:pPr marL="0" indent="0">
              <a:buNone/>
            </a:pPr>
            <a:r>
              <a:rPr lang="en-US" altLang="zh-TW" sz="1200" dirty="0">
                <a:effectLst/>
              </a:rPr>
              <a:t> </a:t>
            </a:r>
            <a:endParaRPr lang="en-US" altLang="zh-TW" sz="1700" b="1" dirty="0">
              <a:solidFill>
                <a:srgbClr val="003399"/>
              </a:solidFill>
            </a:endParaRPr>
          </a:p>
        </p:txBody>
      </p:sp>
      <p:pic>
        <p:nvPicPr>
          <p:cNvPr id="4" name="Picture 2">
            <a:extLst>
              <a:ext uri="{FF2B5EF4-FFF2-40B4-BE49-F238E27FC236}">
                <a16:creationId xmlns:a16="http://schemas.microsoft.com/office/drawing/2014/main" id="{E44C5340-6F63-FDE9-A9A5-85A456C3A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80" y="3089977"/>
            <a:ext cx="4132366" cy="246934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7DBD16A7-FED3-F740-7173-EC06907DBA06}"/>
              </a:ext>
            </a:extLst>
          </p:cNvPr>
          <p:cNvSpPr txBox="1"/>
          <p:nvPr/>
        </p:nvSpPr>
        <p:spPr>
          <a:xfrm>
            <a:off x="4538580" y="3429000"/>
            <a:ext cx="6893306" cy="830997"/>
          </a:xfrm>
          <a:prstGeom prst="rect">
            <a:avLst/>
          </a:prstGeom>
          <a:noFill/>
        </p:spPr>
        <p:txBody>
          <a:bodyPr wrap="square" rtlCol="0">
            <a:spAutoFit/>
          </a:bodyPr>
          <a:lstStyle/>
          <a:p>
            <a:r>
              <a:rPr lang="zh-TW" altLang="en-US" sz="1600" b="1" dirty="0">
                <a:solidFill>
                  <a:srgbClr val="003399"/>
                </a:solidFill>
              </a:rPr>
              <a:t> 經濟學人（</a:t>
            </a:r>
            <a:r>
              <a:rPr lang="en-US" altLang="zh-TW" sz="1600" b="1" dirty="0">
                <a:solidFill>
                  <a:srgbClr val="003399"/>
                </a:solidFill>
              </a:rPr>
              <a:t>The Economist</a:t>
            </a:r>
            <a:r>
              <a:rPr lang="zh-TW" altLang="en-US" sz="1600" b="1" dirty="0">
                <a:solidFill>
                  <a:srgbClr val="003399"/>
                </a:solidFill>
              </a:rPr>
              <a:t>）雜誌預測 </a:t>
            </a:r>
            <a:r>
              <a:rPr lang="en-US" altLang="zh-TW" sz="1600" b="1" dirty="0">
                <a:solidFill>
                  <a:srgbClr val="003399"/>
                </a:solidFill>
              </a:rPr>
              <a:t>2018</a:t>
            </a:r>
            <a:r>
              <a:rPr lang="zh-TW" altLang="en-US" sz="1600" b="1" dirty="0">
                <a:solidFill>
                  <a:srgbClr val="003399"/>
                </a:solidFill>
              </a:rPr>
              <a:t>年將會是</a:t>
            </a:r>
            <a:r>
              <a:rPr lang="zh-TW" altLang="en-US" sz="1600" b="1" dirty="0">
                <a:solidFill>
                  <a:srgbClr val="003399"/>
                </a:solidFill>
                <a:highlight>
                  <a:srgbClr val="FFFF00"/>
                </a:highlight>
              </a:rPr>
              <a:t>駭客年。因為物聯網家電與機器的普及，駭客可以入侵缺乏良好資安保護的物聯網裝置，再對企業組織發動攻擊。</a:t>
            </a:r>
            <a:r>
              <a:rPr lang="en-US" altLang="zh-TW" sz="1600" b="1" dirty="0">
                <a:solidFill>
                  <a:srgbClr val="003399"/>
                </a:solidFill>
                <a:highlight>
                  <a:srgbClr val="FFFF00"/>
                </a:highlight>
              </a:rPr>
              <a:t> </a:t>
            </a:r>
            <a:endParaRPr lang="zh-TW" altLang="en-US" sz="1600" b="1" dirty="0">
              <a:solidFill>
                <a:srgbClr val="003399"/>
              </a:solidFill>
              <a:highlight>
                <a:srgbClr val="FFFF00"/>
              </a:highlight>
            </a:endParaRPr>
          </a:p>
        </p:txBody>
      </p:sp>
      <p:pic>
        <p:nvPicPr>
          <p:cNvPr id="6" name="圖片 5">
            <a:extLst>
              <a:ext uri="{FF2B5EF4-FFF2-40B4-BE49-F238E27FC236}">
                <a16:creationId xmlns:a16="http://schemas.microsoft.com/office/drawing/2014/main" id="{D4FC8F45-707C-12D3-58E5-3A5ED337E2CC}"/>
              </a:ext>
            </a:extLst>
          </p:cNvPr>
          <p:cNvPicPr>
            <a:picLocks noChangeAspect="1"/>
          </p:cNvPicPr>
          <p:nvPr/>
        </p:nvPicPr>
        <p:blipFill rotWithShape="1">
          <a:blip r:embed="rId3"/>
          <a:srcRect l="23151" t="42551" r="25131" b="36695"/>
          <a:stretch/>
        </p:blipFill>
        <p:spPr>
          <a:xfrm>
            <a:off x="4538580" y="4656739"/>
            <a:ext cx="7379740" cy="1665793"/>
          </a:xfrm>
          <a:prstGeom prst="rect">
            <a:avLst/>
          </a:prstGeom>
        </p:spPr>
      </p:pic>
    </p:spTree>
    <p:extLst>
      <p:ext uri="{BB962C8B-B14F-4D97-AF65-F5344CB8AC3E}">
        <p14:creationId xmlns:p14="http://schemas.microsoft.com/office/powerpoint/2010/main" val="3132139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93336" y="286378"/>
            <a:ext cx="10299245" cy="606490"/>
          </a:xfrm>
        </p:spPr>
        <p:txBody>
          <a:bodyPr>
            <a:normAutofit fontScale="90000"/>
          </a:bodyPr>
          <a:lstStyle/>
          <a:p>
            <a:r>
              <a:rPr lang="zh-TW" altLang="en-US" sz="2800" dirty="0">
                <a:solidFill>
                  <a:srgbClr val="003399"/>
                </a:solidFill>
              </a:rPr>
              <a:t>電子商務的理論 </a:t>
            </a:r>
            <a:r>
              <a:rPr lang="en-US" altLang="zh-TW" sz="2800" dirty="0">
                <a:solidFill>
                  <a:srgbClr val="003399"/>
                </a:solidFill>
              </a:rPr>
              <a:t>(</a:t>
            </a:r>
            <a:r>
              <a:rPr lang="zh-TW" altLang="en-US" sz="2800" dirty="0">
                <a:solidFill>
                  <a:srgbClr val="003399"/>
                </a:solidFill>
              </a:rPr>
              <a:t>續</a:t>
            </a:r>
            <a:r>
              <a:rPr lang="en-US" altLang="zh-TW" sz="2800" dirty="0">
                <a:solidFill>
                  <a:srgbClr val="003399"/>
                </a:solidFill>
              </a:rPr>
              <a:t>)  -  </a:t>
            </a:r>
            <a:r>
              <a:rPr lang="zh-TW" altLang="en-US" sz="2800" b="1" dirty="0">
                <a:solidFill>
                  <a:srgbClr val="003399"/>
                </a:solidFill>
              </a:rPr>
              <a:t>物聯網 </a:t>
            </a:r>
            <a:r>
              <a:rPr lang="en-US" altLang="zh-TW" sz="2800" b="1" dirty="0">
                <a:solidFill>
                  <a:srgbClr val="003399"/>
                </a:solidFill>
              </a:rPr>
              <a:t>(Internet of Things, IoT) </a:t>
            </a:r>
            <a:br>
              <a:rPr lang="en-US" altLang="zh-TW" sz="2800" b="1" dirty="0">
                <a:solidFill>
                  <a:srgbClr val="003399"/>
                </a:solidFill>
              </a:rPr>
            </a:br>
            <a:endParaRPr lang="zh-TW" altLang="en-US" sz="2800" dirty="0">
              <a:solidFill>
                <a:srgbClr val="003399"/>
              </a:solidFill>
            </a:endParaRPr>
          </a:p>
        </p:txBody>
      </p:sp>
      <p:graphicFrame>
        <p:nvGraphicFramePr>
          <p:cNvPr id="6" name="表格 5">
            <a:extLst>
              <a:ext uri="{FF2B5EF4-FFF2-40B4-BE49-F238E27FC236}">
                <a16:creationId xmlns:a16="http://schemas.microsoft.com/office/drawing/2014/main" id="{FEF5E537-4926-C26E-CD91-5CA8DBCF9197}"/>
              </a:ext>
            </a:extLst>
          </p:cNvPr>
          <p:cNvGraphicFramePr>
            <a:graphicFrameLocks noGrp="1"/>
          </p:cNvGraphicFramePr>
          <p:nvPr>
            <p:extLst>
              <p:ext uri="{D42A27DB-BD31-4B8C-83A1-F6EECF244321}">
                <p14:modId xmlns:p14="http://schemas.microsoft.com/office/powerpoint/2010/main" val="2783788986"/>
              </p:ext>
            </p:extLst>
          </p:nvPr>
        </p:nvGraphicFramePr>
        <p:xfrm>
          <a:off x="921045" y="1531516"/>
          <a:ext cx="10171396" cy="4763123"/>
        </p:xfrm>
        <a:graphic>
          <a:graphicData uri="http://schemas.openxmlformats.org/drawingml/2006/table">
            <a:tbl>
              <a:tblPr firstRow="1" bandRow="1">
                <a:tableStyleId>{5C22544A-7EE6-4342-B048-85BDC9FD1C3A}</a:tableStyleId>
              </a:tblPr>
              <a:tblGrid>
                <a:gridCol w="1463232">
                  <a:extLst>
                    <a:ext uri="{9D8B030D-6E8A-4147-A177-3AD203B41FA5}">
                      <a16:colId xmlns:a16="http://schemas.microsoft.com/office/drawing/2014/main" val="1217441510"/>
                    </a:ext>
                  </a:extLst>
                </a:gridCol>
                <a:gridCol w="8708164">
                  <a:extLst>
                    <a:ext uri="{9D8B030D-6E8A-4147-A177-3AD203B41FA5}">
                      <a16:colId xmlns:a16="http://schemas.microsoft.com/office/drawing/2014/main" val="1550962056"/>
                    </a:ext>
                  </a:extLst>
                </a:gridCol>
              </a:tblGrid>
              <a:tr h="465443">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3543905678"/>
                  </a:ext>
                </a:extLst>
              </a:tr>
              <a:tr h="4654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rgbClr val="003399"/>
                          </a:solidFill>
                          <a:latin typeface="+mn-lt"/>
                          <a:ea typeface="+mn-ea"/>
                          <a:cs typeface="+mn-cs"/>
                        </a:rPr>
                        <a:t>1980</a:t>
                      </a:r>
                      <a:r>
                        <a:rPr lang="zh-TW" altLang="en-US" sz="1800" b="1" kern="1200" dirty="0">
                          <a:solidFill>
                            <a:srgbClr val="003399"/>
                          </a:solidFill>
                          <a:latin typeface="+mn-lt"/>
                          <a:ea typeface="+mn-ea"/>
                          <a:cs typeface="+mn-cs"/>
                        </a:rPr>
                        <a:t>年代</a:t>
                      </a:r>
                      <a:endParaRPr lang="en-US" altLang="zh-TW" sz="1800" b="1" kern="1200" dirty="0">
                        <a:solidFill>
                          <a:srgbClr val="003399"/>
                        </a:solidFill>
                        <a:latin typeface="+mn-lt"/>
                        <a:ea typeface="+mn-ea"/>
                        <a:cs typeface="+mn-cs"/>
                      </a:endParaRPr>
                    </a:p>
                    <a:p>
                      <a:endParaRPr lang="zh-TW" altLang="en-US" dirty="0"/>
                    </a:p>
                  </a:txBody>
                  <a:tcPr/>
                </a:tc>
                <a:tc>
                  <a:txBody>
                    <a:bodyPr/>
                    <a:lstStyle/>
                    <a:p>
                      <a:pPr marL="0" indent="0">
                        <a:buNone/>
                      </a:pPr>
                      <a:r>
                        <a:rPr lang="zh-TW" altLang="en-US" sz="1800" kern="1200" dirty="0">
                          <a:solidFill>
                            <a:srgbClr val="003399"/>
                          </a:solidFill>
                          <a:latin typeface="+mn-lt"/>
                          <a:ea typeface="+mn-ea"/>
                          <a:cs typeface="+mn-cs"/>
                        </a:rPr>
                        <a:t>早期</a:t>
                      </a:r>
                      <a:r>
                        <a:rPr lang="zh-TW" altLang="en-US" sz="1800" b="1" kern="1200" dirty="0">
                          <a:solidFill>
                            <a:srgbClr val="003399"/>
                          </a:solidFill>
                          <a:latin typeface="+mn-lt"/>
                          <a:ea typeface="+mn-ea"/>
                          <a:cs typeface="+mn-cs"/>
                        </a:rPr>
                        <a:t>物聯網</a:t>
                      </a:r>
                      <a:r>
                        <a:rPr lang="zh-TW" altLang="en-US" sz="1800" kern="1200" dirty="0">
                          <a:solidFill>
                            <a:srgbClr val="003399"/>
                          </a:solidFill>
                          <a:latin typeface="+mn-lt"/>
                          <a:ea typeface="+mn-ea"/>
                          <a:cs typeface="+mn-cs"/>
                        </a:rPr>
                        <a:t>實例早於</a:t>
                      </a:r>
                      <a:r>
                        <a:rPr lang="en-US" altLang="zh-TW" sz="1800" kern="1200" dirty="0">
                          <a:solidFill>
                            <a:srgbClr val="003399"/>
                          </a:solidFill>
                          <a:latin typeface="+mn-lt"/>
                          <a:ea typeface="+mn-ea"/>
                          <a:cs typeface="+mn-cs"/>
                        </a:rPr>
                        <a:t>1980</a:t>
                      </a:r>
                      <a:r>
                        <a:rPr lang="zh-TW" altLang="en-US" sz="1800" kern="1200" dirty="0">
                          <a:solidFill>
                            <a:srgbClr val="003399"/>
                          </a:solidFill>
                          <a:latin typeface="+mn-lt"/>
                          <a:ea typeface="+mn-ea"/>
                          <a:cs typeface="+mn-cs"/>
                        </a:rPr>
                        <a:t>年代開始出現，例如能夠連接到互聯網的</a:t>
                      </a:r>
                      <a:r>
                        <a:rPr lang="zh-TW" altLang="en-US" sz="1800" b="1" kern="1200" dirty="0">
                          <a:solidFill>
                            <a:srgbClr val="003399"/>
                          </a:solidFill>
                          <a:highlight>
                            <a:srgbClr val="FFFF00"/>
                          </a:highlight>
                          <a:latin typeface="+mn-lt"/>
                          <a:ea typeface="+mn-ea"/>
                          <a:cs typeface="+mn-cs"/>
                        </a:rPr>
                        <a:t>可樂販賣機，以及能夠遠程監控販賣機內的庫存</a:t>
                      </a:r>
                      <a:r>
                        <a:rPr lang="zh-TW" altLang="en-US" sz="1800" kern="1200" dirty="0">
                          <a:solidFill>
                            <a:srgbClr val="003399"/>
                          </a:solidFill>
                          <a:latin typeface="+mn-lt"/>
                          <a:ea typeface="+mn-ea"/>
                          <a:cs typeface="+mn-cs"/>
                        </a:rPr>
                        <a:t>。 </a:t>
                      </a:r>
                      <a:endParaRPr lang="en-US" altLang="zh-TW" sz="1800" kern="1200" dirty="0">
                        <a:solidFill>
                          <a:srgbClr val="003399"/>
                        </a:solidFill>
                        <a:latin typeface="+mn-lt"/>
                        <a:ea typeface="+mn-ea"/>
                        <a:cs typeface="+mn-cs"/>
                      </a:endParaRPr>
                    </a:p>
                    <a:p>
                      <a:endParaRPr lang="zh-TW" altLang="en-US" dirty="0"/>
                    </a:p>
                  </a:txBody>
                  <a:tcPr/>
                </a:tc>
                <a:extLst>
                  <a:ext uri="{0D108BD9-81ED-4DB2-BD59-A6C34878D82A}">
                    <a16:rowId xmlns:a16="http://schemas.microsoft.com/office/drawing/2014/main" val="3012468838"/>
                  </a:ext>
                </a:extLst>
              </a:tr>
              <a:tr h="465443">
                <a:tc>
                  <a:txBody>
                    <a:bodyPr/>
                    <a:lstStyle/>
                    <a:p>
                      <a:r>
                        <a:rPr lang="en-US" altLang="zh-TW" sz="1800" b="1" kern="1200" dirty="0">
                          <a:solidFill>
                            <a:srgbClr val="003399"/>
                          </a:solidFill>
                          <a:latin typeface="+mn-lt"/>
                          <a:ea typeface="+mn-ea"/>
                          <a:cs typeface="+mn-cs"/>
                        </a:rPr>
                        <a:t>1990</a:t>
                      </a:r>
                      <a:r>
                        <a:rPr lang="zh-TW" altLang="en-US" sz="1800" b="1" kern="1200" dirty="0">
                          <a:solidFill>
                            <a:srgbClr val="003399"/>
                          </a:solidFill>
                          <a:latin typeface="+mn-lt"/>
                          <a:ea typeface="+mn-ea"/>
                          <a:cs typeface="+mn-cs"/>
                        </a:rPr>
                        <a:t>年代初</a:t>
                      </a:r>
                      <a:endParaRPr lang="zh-TW" altLang="en-US" dirty="0"/>
                    </a:p>
                  </a:txBody>
                  <a:tcPr/>
                </a:tc>
                <a:tc>
                  <a:txBody>
                    <a:bodyPr/>
                    <a:lstStyle/>
                    <a:p>
                      <a:pPr marL="0" indent="0">
                        <a:buNone/>
                      </a:pPr>
                      <a:r>
                        <a:rPr lang="zh-TW" altLang="en-US" sz="1800" kern="1200" dirty="0">
                          <a:solidFill>
                            <a:srgbClr val="003399"/>
                          </a:solidFill>
                          <a:latin typeface="+mn-lt"/>
                          <a:ea typeface="+mn-ea"/>
                          <a:cs typeface="+mn-cs"/>
                        </a:rPr>
                        <a:t>早期的</a:t>
                      </a:r>
                      <a:r>
                        <a:rPr lang="zh-TW" altLang="en-US" sz="1800" kern="1200" dirty="0">
                          <a:solidFill>
                            <a:srgbClr val="003399"/>
                          </a:solidFill>
                          <a:highlight>
                            <a:srgbClr val="FFFF00"/>
                          </a:highlight>
                          <a:latin typeface="+mn-lt"/>
                          <a:ea typeface="+mn-ea"/>
                          <a:cs typeface="+mn-cs"/>
                        </a:rPr>
                        <a:t>物聯網概念首次被提出</a:t>
                      </a:r>
                      <a:r>
                        <a:rPr lang="zh-TW" altLang="en-US" sz="1800" kern="1200" dirty="0">
                          <a:solidFill>
                            <a:srgbClr val="003399"/>
                          </a:solidFill>
                          <a:latin typeface="+mn-lt"/>
                          <a:ea typeface="+mn-ea"/>
                          <a:cs typeface="+mn-cs"/>
                        </a:rPr>
                        <a:t>。 </a:t>
                      </a:r>
                      <a:r>
                        <a:rPr lang="en-US" altLang="zh-TW" sz="1800" kern="1200" dirty="0">
                          <a:solidFill>
                            <a:srgbClr val="003399"/>
                          </a:solidFill>
                          <a:latin typeface="+mn-lt"/>
                          <a:ea typeface="+mn-ea"/>
                          <a:cs typeface="+mn-cs"/>
                        </a:rPr>
                        <a:t>MIT</a:t>
                      </a:r>
                      <a:r>
                        <a:rPr lang="zh-TW" altLang="en-US" sz="1800" kern="1200" dirty="0">
                          <a:solidFill>
                            <a:srgbClr val="003399"/>
                          </a:solidFill>
                          <a:latin typeface="+mn-lt"/>
                          <a:ea typeface="+mn-ea"/>
                          <a:cs typeface="+mn-cs"/>
                        </a:rPr>
                        <a:t>）的一些學者開始研究「</a:t>
                      </a:r>
                      <a:r>
                        <a:rPr lang="en-US" altLang="zh-TW" sz="1800" b="1" kern="1200" dirty="0">
                          <a:solidFill>
                            <a:srgbClr val="003399"/>
                          </a:solidFill>
                          <a:highlight>
                            <a:srgbClr val="FFFF00"/>
                          </a:highlight>
                          <a:latin typeface="+mn-lt"/>
                          <a:ea typeface="+mn-ea"/>
                          <a:cs typeface="+mn-cs"/>
                        </a:rPr>
                        <a:t>Things That Think</a:t>
                      </a:r>
                      <a:r>
                        <a:rPr lang="zh-TW" altLang="en-US" sz="1800" b="1" kern="1200" dirty="0">
                          <a:solidFill>
                            <a:srgbClr val="003399"/>
                          </a:solidFill>
                          <a:highlight>
                            <a:srgbClr val="FFFF00"/>
                          </a:highlight>
                          <a:latin typeface="+mn-lt"/>
                          <a:ea typeface="+mn-ea"/>
                          <a:cs typeface="+mn-cs"/>
                        </a:rPr>
                        <a:t>」，這可以視為物聯網的前身，思考物件如何透過網路連接並互相溝通</a:t>
                      </a:r>
                      <a:r>
                        <a:rPr lang="zh-TW" altLang="en-US" sz="1800" kern="1200" dirty="0">
                          <a:solidFill>
                            <a:srgbClr val="003399"/>
                          </a:solidFill>
                          <a:latin typeface="+mn-lt"/>
                          <a:ea typeface="+mn-ea"/>
                          <a:cs typeface="+mn-cs"/>
                        </a:rPr>
                        <a:t>。</a:t>
                      </a:r>
                      <a:endParaRPr lang="en-US" altLang="zh-TW" sz="1800" kern="1200" dirty="0">
                        <a:solidFill>
                          <a:srgbClr val="003399"/>
                        </a:solidFill>
                        <a:latin typeface="+mn-lt"/>
                        <a:ea typeface="+mn-ea"/>
                        <a:cs typeface="+mn-cs"/>
                      </a:endParaRPr>
                    </a:p>
                    <a:p>
                      <a:endParaRPr lang="zh-TW" altLang="en-US" dirty="0"/>
                    </a:p>
                  </a:txBody>
                  <a:tcPr/>
                </a:tc>
                <a:extLst>
                  <a:ext uri="{0D108BD9-81ED-4DB2-BD59-A6C34878D82A}">
                    <a16:rowId xmlns:a16="http://schemas.microsoft.com/office/drawing/2014/main" val="2487329145"/>
                  </a:ext>
                </a:extLst>
              </a:tr>
              <a:tr h="0">
                <a:tc>
                  <a:txBody>
                    <a:bodyPr/>
                    <a:lstStyle/>
                    <a:p>
                      <a:r>
                        <a:rPr lang="en-US" altLang="zh-TW" sz="1800" b="1" kern="1200" dirty="0">
                          <a:solidFill>
                            <a:srgbClr val="003399"/>
                          </a:solidFill>
                          <a:latin typeface="+mn-lt"/>
                          <a:ea typeface="+mn-ea"/>
                          <a:cs typeface="+mn-cs"/>
                        </a:rPr>
                        <a:t>2000</a:t>
                      </a:r>
                      <a:r>
                        <a:rPr lang="zh-TW" altLang="en-US" sz="1800" b="1" kern="1200" dirty="0">
                          <a:solidFill>
                            <a:srgbClr val="003399"/>
                          </a:solidFill>
                          <a:latin typeface="+mn-lt"/>
                          <a:ea typeface="+mn-ea"/>
                          <a:cs typeface="+mn-cs"/>
                        </a:rPr>
                        <a:t>年代初</a:t>
                      </a:r>
                      <a:endParaRPr lang="zh-TW" altLang="en-US" dirty="0"/>
                    </a:p>
                  </a:txBody>
                  <a:tcPr/>
                </a:tc>
                <a:tc>
                  <a:txBody>
                    <a:bodyPr/>
                    <a:lstStyle/>
                    <a:p>
                      <a:pPr marL="0" indent="0">
                        <a:buNone/>
                      </a:pPr>
                      <a:r>
                        <a:rPr lang="zh-TW" altLang="en-US" sz="1800" kern="1200" dirty="0">
                          <a:solidFill>
                            <a:srgbClr val="003399"/>
                          </a:solidFill>
                          <a:latin typeface="+mn-lt"/>
                          <a:ea typeface="+mn-ea"/>
                          <a:cs typeface="+mn-cs"/>
                        </a:rPr>
                        <a:t>物聯網的研究和實踐得到了更多的關注。隨著</a:t>
                      </a:r>
                      <a:r>
                        <a:rPr lang="zh-TW" altLang="en-US" sz="1800" b="1" kern="1200" dirty="0">
                          <a:solidFill>
                            <a:srgbClr val="003399"/>
                          </a:solidFill>
                          <a:highlight>
                            <a:srgbClr val="FFFF00"/>
                          </a:highlight>
                          <a:latin typeface="+mn-lt"/>
                          <a:ea typeface="+mn-ea"/>
                          <a:cs typeface="+mn-cs"/>
                        </a:rPr>
                        <a:t>無線通信技術</a:t>
                      </a:r>
                      <a:r>
                        <a:rPr lang="zh-TW" altLang="en-US" sz="1800" kern="1200" dirty="0">
                          <a:solidFill>
                            <a:srgbClr val="003399"/>
                          </a:solidFill>
                          <a:latin typeface="+mn-lt"/>
                          <a:ea typeface="+mn-ea"/>
                          <a:cs typeface="+mn-cs"/>
                        </a:rPr>
                        <a:t>的進步，人們開始探討</a:t>
                      </a:r>
                      <a:r>
                        <a:rPr lang="zh-TW" altLang="en-US" sz="1800" b="1" kern="1200" dirty="0">
                          <a:solidFill>
                            <a:srgbClr val="003399"/>
                          </a:solidFill>
                          <a:latin typeface="+mn-lt"/>
                          <a:ea typeface="+mn-ea"/>
                          <a:cs typeface="+mn-cs"/>
                        </a:rPr>
                        <a:t>物件之間的無線通信，以及如何將感測器、設備和系統連接到網路</a:t>
                      </a:r>
                      <a:r>
                        <a:rPr lang="zh-TW" altLang="en-US" sz="1800" kern="1200" dirty="0">
                          <a:solidFill>
                            <a:srgbClr val="003399"/>
                          </a:solidFill>
                          <a:latin typeface="+mn-lt"/>
                          <a:ea typeface="+mn-ea"/>
                          <a:cs typeface="+mn-cs"/>
                        </a:rPr>
                        <a:t>。</a:t>
                      </a:r>
                      <a:endParaRPr lang="zh-TW" altLang="en-US" dirty="0"/>
                    </a:p>
                  </a:txBody>
                  <a:tcPr/>
                </a:tc>
                <a:extLst>
                  <a:ext uri="{0D108BD9-81ED-4DB2-BD59-A6C34878D82A}">
                    <a16:rowId xmlns:a16="http://schemas.microsoft.com/office/drawing/2014/main" val="1761994613"/>
                  </a:ext>
                </a:extLst>
              </a:tr>
              <a:tr h="465443">
                <a:tc>
                  <a:txBody>
                    <a:bodyPr/>
                    <a:lstStyle/>
                    <a:p>
                      <a:r>
                        <a:rPr lang="en-US" altLang="zh-TW" sz="1800" b="1" kern="1200" dirty="0">
                          <a:solidFill>
                            <a:srgbClr val="003399"/>
                          </a:solidFill>
                          <a:latin typeface="+mn-lt"/>
                          <a:ea typeface="+mn-ea"/>
                          <a:cs typeface="+mn-cs"/>
                        </a:rPr>
                        <a:t>2008</a:t>
                      </a:r>
                      <a:r>
                        <a:rPr lang="zh-TW" altLang="en-US" sz="1800" b="1" kern="1200" dirty="0">
                          <a:solidFill>
                            <a:srgbClr val="003399"/>
                          </a:solidFill>
                          <a:latin typeface="+mn-lt"/>
                          <a:ea typeface="+mn-ea"/>
                          <a:cs typeface="+mn-cs"/>
                        </a:rPr>
                        <a:t>年</a:t>
                      </a:r>
                      <a:endParaRPr lang="zh-TW" altLang="en-US" dirty="0"/>
                    </a:p>
                  </a:txBody>
                  <a:tcPr/>
                </a:tc>
                <a:tc>
                  <a:txBody>
                    <a:bodyPr/>
                    <a:lstStyle/>
                    <a:p>
                      <a:r>
                        <a:rPr lang="zh-TW" altLang="en-US" sz="1800" kern="1200" dirty="0">
                          <a:solidFill>
                            <a:srgbClr val="003399"/>
                          </a:solidFill>
                          <a:latin typeface="+mn-lt"/>
                          <a:ea typeface="+mn-ea"/>
                          <a:cs typeface="+mn-cs"/>
                        </a:rPr>
                        <a:t>中國政府在</a:t>
                      </a:r>
                      <a:r>
                        <a:rPr lang="en-US" altLang="zh-TW" sz="1800" kern="1200" dirty="0">
                          <a:solidFill>
                            <a:srgbClr val="003399"/>
                          </a:solidFill>
                          <a:latin typeface="+mn-lt"/>
                          <a:ea typeface="+mn-ea"/>
                          <a:cs typeface="+mn-cs"/>
                        </a:rPr>
                        <a:t>《</a:t>
                      </a:r>
                      <a:r>
                        <a:rPr lang="zh-TW" altLang="en-US" sz="1800" kern="1200" dirty="0">
                          <a:solidFill>
                            <a:srgbClr val="003399"/>
                          </a:solidFill>
                          <a:latin typeface="+mn-lt"/>
                          <a:ea typeface="+mn-ea"/>
                          <a:cs typeface="+mn-cs"/>
                        </a:rPr>
                        <a:t>中國制造</a:t>
                      </a:r>
                      <a:r>
                        <a:rPr lang="en-US" altLang="zh-TW" sz="1800" kern="1200" dirty="0">
                          <a:solidFill>
                            <a:srgbClr val="003399"/>
                          </a:solidFill>
                          <a:latin typeface="+mn-lt"/>
                          <a:ea typeface="+mn-ea"/>
                          <a:cs typeface="+mn-cs"/>
                        </a:rPr>
                        <a:t>2025》</a:t>
                      </a:r>
                      <a:r>
                        <a:rPr lang="zh-TW" altLang="en-US" sz="1800" kern="1200" dirty="0">
                          <a:solidFill>
                            <a:srgbClr val="003399"/>
                          </a:solidFill>
                          <a:latin typeface="+mn-lt"/>
                          <a:ea typeface="+mn-ea"/>
                          <a:cs typeface="+mn-cs"/>
                        </a:rPr>
                        <a:t>戰略中</a:t>
                      </a:r>
                      <a:r>
                        <a:rPr lang="zh-TW" altLang="en-US" sz="1800" kern="1200" dirty="0">
                          <a:solidFill>
                            <a:srgbClr val="003399"/>
                          </a:solidFill>
                          <a:highlight>
                            <a:srgbClr val="FFFF00"/>
                          </a:highlight>
                          <a:latin typeface="+mn-lt"/>
                          <a:ea typeface="+mn-ea"/>
                          <a:cs typeface="+mn-cs"/>
                        </a:rPr>
                        <a:t>首次</a:t>
                      </a:r>
                      <a:r>
                        <a:rPr lang="zh-TW" altLang="en-US" sz="1800" kern="1200" dirty="0">
                          <a:solidFill>
                            <a:srgbClr val="003399"/>
                          </a:solidFill>
                          <a:latin typeface="+mn-lt"/>
                          <a:ea typeface="+mn-ea"/>
                          <a:cs typeface="+mn-cs"/>
                        </a:rPr>
                        <a:t>提出了</a:t>
                      </a:r>
                      <a:r>
                        <a:rPr lang="zh-TW" altLang="en-US" sz="1800" b="1" kern="1200" dirty="0">
                          <a:solidFill>
                            <a:srgbClr val="003399"/>
                          </a:solidFill>
                          <a:highlight>
                            <a:srgbClr val="FFFF00"/>
                          </a:highlight>
                          <a:latin typeface="+mn-lt"/>
                          <a:ea typeface="+mn-ea"/>
                          <a:cs typeface="+mn-cs"/>
                        </a:rPr>
                        <a:t>物聯網的概念，並將其列為新興產業發展方向</a:t>
                      </a:r>
                      <a:r>
                        <a:rPr lang="zh-TW" altLang="en-US" sz="1800" kern="1200" dirty="0">
                          <a:solidFill>
                            <a:srgbClr val="003399"/>
                          </a:solidFill>
                          <a:latin typeface="+mn-lt"/>
                          <a:ea typeface="+mn-ea"/>
                          <a:cs typeface="+mn-cs"/>
                        </a:rPr>
                        <a:t>。</a:t>
                      </a:r>
                      <a:endParaRPr lang="zh-TW" altLang="en-US" dirty="0"/>
                    </a:p>
                  </a:txBody>
                  <a:tcPr/>
                </a:tc>
                <a:extLst>
                  <a:ext uri="{0D108BD9-81ED-4DB2-BD59-A6C34878D82A}">
                    <a16:rowId xmlns:a16="http://schemas.microsoft.com/office/drawing/2014/main" val="2330087062"/>
                  </a:ext>
                </a:extLst>
              </a:tr>
              <a:tr h="465443">
                <a:tc>
                  <a:txBody>
                    <a:bodyPr/>
                    <a:lstStyle/>
                    <a:p>
                      <a:r>
                        <a:rPr lang="en-US" altLang="zh-TW" sz="1800" b="1" kern="1200" dirty="0">
                          <a:solidFill>
                            <a:srgbClr val="003399"/>
                          </a:solidFill>
                          <a:latin typeface="+mn-lt"/>
                          <a:ea typeface="+mn-ea"/>
                          <a:cs typeface="+mn-cs"/>
                        </a:rPr>
                        <a:t>2010</a:t>
                      </a:r>
                      <a:r>
                        <a:rPr lang="zh-TW" altLang="en-US" sz="1800" b="1" kern="1200" dirty="0">
                          <a:solidFill>
                            <a:srgbClr val="003399"/>
                          </a:solidFill>
                          <a:latin typeface="+mn-lt"/>
                          <a:ea typeface="+mn-ea"/>
                          <a:cs typeface="+mn-cs"/>
                        </a:rPr>
                        <a:t>年代</a:t>
                      </a:r>
                      <a:endParaRPr lang="zh-TW" altLang="en-US" dirty="0"/>
                    </a:p>
                  </a:txBody>
                  <a:tcPr/>
                </a:tc>
                <a:tc>
                  <a:txBody>
                    <a:bodyPr/>
                    <a:lstStyle/>
                    <a:p>
                      <a:pPr marL="0" indent="0">
                        <a:buNone/>
                      </a:pPr>
                      <a:r>
                        <a:rPr lang="zh-TW" altLang="en-US" sz="1800" b="1" kern="1200" dirty="0">
                          <a:solidFill>
                            <a:srgbClr val="003399"/>
                          </a:solidFill>
                          <a:highlight>
                            <a:srgbClr val="FFFF00"/>
                          </a:highlight>
                          <a:latin typeface="+mn-lt"/>
                          <a:ea typeface="+mn-ea"/>
                          <a:cs typeface="+mn-cs"/>
                        </a:rPr>
                        <a:t>智慧城市</a:t>
                      </a:r>
                      <a:r>
                        <a:rPr lang="zh-TW" altLang="en-US" sz="1800" kern="1200" dirty="0">
                          <a:solidFill>
                            <a:srgbClr val="003399"/>
                          </a:solidFill>
                          <a:highlight>
                            <a:srgbClr val="FFFF00"/>
                          </a:highlight>
                          <a:latin typeface="+mn-lt"/>
                          <a:ea typeface="+mn-ea"/>
                          <a:cs typeface="+mn-cs"/>
                        </a:rPr>
                        <a:t>與</a:t>
                      </a:r>
                      <a:r>
                        <a:rPr lang="zh-TW" altLang="en-US" sz="1800" b="1" kern="1200" dirty="0">
                          <a:solidFill>
                            <a:srgbClr val="003399"/>
                          </a:solidFill>
                          <a:highlight>
                            <a:srgbClr val="FFFF00"/>
                          </a:highlight>
                          <a:latin typeface="+mn-lt"/>
                          <a:ea typeface="+mn-ea"/>
                          <a:cs typeface="+mn-cs"/>
                        </a:rPr>
                        <a:t>智慧家居</a:t>
                      </a:r>
                      <a:r>
                        <a:rPr lang="zh-TW" altLang="en-US" sz="1800" kern="1200" dirty="0">
                          <a:solidFill>
                            <a:srgbClr val="003399"/>
                          </a:solidFill>
                          <a:highlight>
                            <a:srgbClr val="FFFF00"/>
                          </a:highlight>
                          <a:latin typeface="+mn-lt"/>
                          <a:ea typeface="+mn-ea"/>
                          <a:cs typeface="+mn-cs"/>
                        </a:rPr>
                        <a:t>：</a:t>
                      </a:r>
                      <a:r>
                        <a:rPr lang="zh-TW" altLang="en-US" sz="1800" kern="1200" dirty="0">
                          <a:solidFill>
                            <a:srgbClr val="003399"/>
                          </a:solidFill>
                          <a:latin typeface="+mn-lt"/>
                          <a:ea typeface="+mn-ea"/>
                          <a:cs typeface="+mn-cs"/>
                        </a:rPr>
                        <a:t>物聯網技術在智慧城市和智慧家居方面得到廣泛應用，包括智慧交通系統、智慧能源管理、智慧健康監測等。</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rgbClr val="003399"/>
                          </a:solidFill>
                          <a:latin typeface="+mn-lt"/>
                          <a:ea typeface="+mn-ea"/>
                          <a:cs typeface="+mn-cs"/>
                        </a:rPr>
                        <a:t>產業應用擴展：各行各業開始導入物聯網技術，如農業、工業、健康醫療、零售等領域。</a:t>
                      </a:r>
                      <a:endParaRPr lang="zh-TW" altLang="en-US" dirty="0"/>
                    </a:p>
                  </a:txBody>
                  <a:tcPr/>
                </a:tc>
                <a:extLst>
                  <a:ext uri="{0D108BD9-81ED-4DB2-BD59-A6C34878D82A}">
                    <a16:rowId xmlns:a16="http://schemas.microsoft.com/office/drawing/2014/main" val="1744607399"/>
                  </a:ext>
                </a:extLst>
              </a:tr>
            </a:tbl>
          </a:graphicData>
        </a:graphic>
      </p:graphicFrame>
      <p:sp>
        <p:nvSpPr>
          <p:cNvPr id="7" name="文字方塊 6">
            <a:extLst>
              <a:ext uri="{FF2B5EF4-FFF2-40B4-BE49-F238E27FC236}">
                <a16:creationId xmlns:a16="http://schemas.microsoft.com/office/drawing/2014/main" id="{B6018BE6-D33A-2CF1-B0EB-F429B041407E}"/>
              </a:ext>
            </a:extLst>
          </p:cNvPr>
          <p:cNvSpPr txBox="1"/>
          <p:nvPr/>
        </p:nvSpPr>
        <p:spPr>
          <a:xfrm>
            <a:off x="1199419" y="777667"/>
            <a:ext cx="10956013" cy="677108"/>
          </a:xfrm>
          <a:prstGeom prst="rect">
            <a:avLst/>
          </a:prstGeom>
          <a:noFill/>
        </p:spPr>
        <p:txBody>
          <a:bodyPr wrap="none" rtlCol="0">
            <a:spAutoFit/>
          </a:bodyPr>
          <a:lstStyle/>
          <a:p>
            <a:pPr marL="0" indent="0">
              <a:buNone/>
            </a:pPr>
            <a:r>
              <a:rPr lang="zh-TW" altLang="en-US" sz="2000" b="1" dirty="0">
                <a:solidFill>
                  <a:srgbClr val="003399"/>
                </a:solidFill>
                <a:latin typeface="+mj-lt"/>
                <a:ea typeface="+mj-ea"/>
                <a:cs typeface="+mj-cs"/>
              </a:rPr>
              <a:t> </a:t>
            </a:r>
            <a:r>
              <a:rPr lang="zh-TW" altLang="en-US" sz="1600" b="1" dirty="0">
                <a:solidFill>
                  <a:srgbClr val="003399"/>
                </a:solidFill>
                <a:latin typeface="+mj-lt"/>
                <a:ea typeface="+mj-ea"/>
                <a:cs typeface="+mj-cs"/>
              </a:rPr>
              <a:t>物聯網（</a:t>
            </a:r>
            <a:r>
              <a:rPr lang="en-US" altLang="zh-TW" sz="1800" dirty="0">
                <a:solidFill>
                  <a:srgbClr val="003399"/>
                </a:solidFill>
                <a:latin typeface="+mj-lt"/>
                <a:ea typeface="+mj-ea"/>
                <a:cs typeface="+mj-cs"/>
              </a:rPr>
              <a:t>Internet of Things, IoT</a:t>
            </a:r>
            <a:r>
              <a:rPr lang="zh-TW" altLang="en-US" sz="1800" dirty="0">
                <a:solidFill>
                  <a:srgbClr val="003399"/>
                </a:solidFill>
                <a:latin typeface="+mj-lt"/>
                <a:ea typeface="+mj-ea"/>
                <a:cs typeface="+mj-cs"/>
              </a:rPr>
              <a:t>）的發展是一個漸進的過程，從早期的實驗性應用到現在的普及和廣泛應用，</a:t>
            </a:r>
            <a:endParaRPr lang="en-US" altLang="zh-TW" sz="1800" dirty="0">
              <a:solidFill>
                <a:srgbClr val="003399"/>
              </a:solidFill>
              <a:latin typeface="+mj-lt"/>
              <a:ea typeface="+mj-ea"/>
              <a:cs typeface="+mj-cs"/>
            </a:endParaRPr>
          </a:p>
          <a:p>
            <a:pPr marL="0" indent="0">
              <a:buNone/>
            </a:pPr>
            <a:r>
              <a:rPr lang="zh-TW" altLang="en-US" sz="1800" dirty="0">
                <a:solidFill>
                  <a:srgbClr val="003399"/>
                </a:solidFill>
                <a:latin typeface="+mj-lt"/>
                <a:ea typeface="+mj-ea"/>
                <a:cs typeface="+mj-cs"/>
              </a:rPr>
              <a:t>經歷了多個階段和創新。 以下是物聯網發展的主要沿革：</a:t>
            </a:r>
            <a:endParaRPr lang="zh-TW"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81517" y="317050"/>
            <a:ext cx="10147726" cy="445813"/>
          </a:xfrm>
        </p:spPr>
        <p:txBody>
          <a:bodyPr>
            <a:no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r>
              <a:rPr lang="zh-TW" altLang="en-US" sz="2400" b="1" dirty="0">
                <a:solidFill>
                  <a:srgbClr val="003399"/>
                </a:solidFill>
              </a:rPr>
              <a:t>物聯網 </a:t>
            </a:r>
            <a:r>
              <a:rPr lang="en-US" altLang="zh-TW" sz="2400" b="1" dirty="0">
                <a:solidFill>
                  <a:srgbClr val="003399"/>
                </a:solidFill>
              </a:rPr>
              <a:t>(Internet of Things, IoT) </a:t>
            </a:r>
            <a:r>
              <a:rPr lang="en-US" altLang="zh-TW" sz="1800" dirty="0">
                <a:solidFill>
                  <a:srgbClr val="003399"/>
                </a:solidFill>
              </a:rPr>
              <a:t>(</a:t>
            </a:r>
            <a:r>
              <a:rPr lang="zh-TW" altLang="en-US" sz="1800" dirty="0">
                <a:solidFill>
                  <a:srgbClr val="003399"/>
                </a:solidFill>
              </a:rPr>
              <a:t>續</a:t>
            </a:r>
            <a:r>
              <a:rPr lang="en-US" altLang="zh-TW" sz="1800" dirty="0">
                <a:solidFill>
                  <a:srgbClr val="003399"/>
                </a:solidFill>
              </a:rPr>
              <a:t>)</a:t>
            </a:r>
            <a:br>
              <a:rPr lang="en-US" altLang="zh-TW" sz="1800" b="1" dirty="0">
                <a:solidFill>
                  <a:srgbClr val="003399"/>
                </a:solidFill>
              </a:rPr>
            </a:br>
            <a:endParaRPr lang="zh-TW" altLang="en-US" sz="2400" dirty="0">
              <a:solidFill>
                <a:srgbClr val="003399"/>
              </a:solidFill>
            </a:endParaRPr>
          </a:p>
        </p:txBody>
      </p:sp>
      <p:sp>
        <p:nvSpPr>
          <p:cNvPr id="3" name="內容版面配置區 2"/>
          <p:cNvSpPr>
            <a:spLocks noGrp="1"/>
          </p:cNvSpPr>
          <p:nvPr>
            <p:ph idx="1"/>
          </p:nvPr>
        </p:nvSpPr>
        <p:spPr>
          <a:xfrm>
            <a:off x="647939" y="762863"/>
            <a:ext cx="11049477" cy="6017500"/>
          </a:xfrm>
        </p:spPr>
        <p:txBody>
          <a:bodyPr>
            <a:normAutofit fontScale="70000" lnSpcReduction="20000"/>
          </a:bodyPr>
          <a:lstStyle/>
          <a:p>
            <a:pPr marL="514350" indent="-514350">
              <a:buFont typeface="+mj-lt"/>
              <a:buAutoNum type="arabicPeriod" startAt="6"/>
            </a:pPr>
            <a:r>
              <a:rPr lang="zh-TW" altLang="en-US" sz="2300" b="1" dirty="0">
                <a:solidFill>
                  <a:srgbClr val="003399"/>
                </a:solidFill>
              </a:rPr>
              <a:t>物聯網的未來趨勢    </a:t>
            </a:r>
            <a:endParaRPr lang="en-US" altLang="zh-TW" sz="2300" b="1" dirty="0">
              <a:solidFill>
                <a:srgbClr val="003399"/>
              </a:solidFill>
            </a:endParaRPr>
          </a:p>
          <a:p>
            <a:pPr marL="0" indent="0">
              <a:buNone/>
            </a:pPr>
            <a:endParaRPr lang="en-US" altLang="zh-TW" sz="1800" b="1" i="0" dirty="0">
              <a:solidFill>
                <a:srgbClr val="003399"/>
              </a:solidFill>
              <a:effectLst/>
              <a:latin typeface="Roboto" panose="02000000000000000000" pitchFamily="2" charset="0"/>
            </a:endParaRPr>
          </a:p>
          <a:p>
            <a:pPr marL="0" indent="0">
              <a:buNone/>
            </a:pPr>
            <a:endParaRPr lang="zh-TW" altLang="en-US" sz="1400" b="0" i="0" dirty="0">
              <a:solidFill>
                <a:srgbClr val="FFFFFF"/>
              </a:solidFill>
              <a:effectLst/>
              <a:latin typeface="Roboto" panose="02000000000000000000" pitchFamily="2" charset="0"/>
            </a:endParaRPr>
          </a:p>
          <a:p>
            <a:pPr marL="0" indent="0">
              <a:buNone/>
            </a:pPr>
            <a:endParaRPr lang="zh-TW" altLang="en-US" sz="2000" b="1" dirty="0">
              <a:solidFill>
                <a:srgbClr val="003399"/>
              </a:solidFill>
            </a:endParaRPr>
          </a:p>
          <a:p>
            <a:pPr marL="0" indent="0">
              <a:buNone/>
            </a:pPr>
            <a:r>
              <a:rPr lang="zh-TW" altLang="en-US" sz="2000" b="1" dirty="0">
                <a:solidFill>
                  <a:srgbClr val="003399"/>
                </a:solidFill>
              </a:rPr>
              <a:t>       </a:t>
            </a:r>
            <a:endParaRPr lang="en-US" altLang="zh-TW" sz="2000" b="1" dirty="0">
              <a:solidFill>
                <a:srgbClr val="003399"/>
              </a:solidFill>
            </a:endParaRPr>
          </a:p>
          <a:p>
            <a:pPr marL="0" indent="0">
              <a:buNone/>
            </a:pPr>
            <a:endParaRPr lang="en-US" altLang="zh-TW" sz="2000" b="1" dirty="0">
              <a:solidFill>
                <a:srgbClr val="003399"/>
              </a:solidFill>
            </a:endParaRPr>
          </a:p>
          <a:p>
            <a:pPr marL="0" indent="0">
              <a:buNone/>
            </a:pPr>
            <a:endParaRPr lang="en-US" altLang="zh-TW" sz="2000" b="1" dirty="0">
              <a:solidFill>
                <a:srgbClr val="003399"/>
              </a:solidFill>
            </a:endParaRPr>
          </a:p>
          <a:p>
            <a:endParaRPr lang="en-US" altLang="zh-TW" sz="1800" b="1" dirty="0">
              <a:solidFill>
                <a:srgbClr val="003399"/>
              </a:solidFill>
            </a:endParaRPr>
          </a:p>
          <a:p>
            <a:pPr marL="0" indent="0">
              <a:buNone/>
            </a:pPr>
            <a:r>
              <a:rPr lang="zh-TW" altLang="en-US" sz="1800" b="1" dirty="0">
                <a:solidFill>
                  <a:srgbClr val="003399"/>
                </a:solidFill>
              </a:rPr>
              <a:t>    </a:t>
            </a:r>
            <a:r>
              <a:rPr lang="en-US" altLang="zh-TW" sz="1800" b="1" dirty="0">
                <a:solidFill>
                  <a:srgbClr val="003399"/>
                </a:solidFill>
              </a:rPr>
              <a:t>   </a:t>
            </a:r>
          </a:p>
          <a:p>
            <a:pPr marL="0" indent="0">
              <a:buNone/>
            </a:pPr>
            <a:r>
              <a:rPr lang="en-US" altLang="zh-TW" sz="1800" b="1" dirty="0">
                <a:solidFill>
                  <a:srgbClr val="003399"/>
                </a:solidFill>
              </a:rPr>
              <a:t> </a:t>
            </a:r>
            <a:r>
              <a:rPr lang="zh-TW" altLang="en-US" sz="2200" b="1" dirty="0">
                <a:solidFill>
                  <a:srgbClr val="003399"/>
                </a:solidFill>
              </a:rPr>
              <a:t>物聯網隨著技術進步與應用範圍擴大，在未來對生活與各個領域不容小覷，以下為四個未來的發展趨勢 </a:t>
            </a:r>
            <a:r>
              <a:rPr lang="en-US" altLang="zh-TW" sz="2200" b="1" dirty="0">
                <a:solidFill>
                  <a:srgbClr val="003399"/>
                </a:solidFill>
              </a:rPr>
              <a:t>:</a:t>
            </a:r>
            <a:br>
              <a:rPr lang="zh-TW" altLang="en-US" sz="1600" dirty="0">
                <a:effectLst/>
              </a:rPr>
            </a:br>
            <a:endParaRPr lang="zh-TW" altLang="en-US" sz="1600" dirty="0">
              <a:effectLst/>
            </a:endParaRPr>
          </a:p>
          <a:p>
            <a:pPr marL="0" indent="0">
              <a:buNone/>
            </a:pPr>
            <a:r>
              <a:rPr lang="en-US" altLang="zh-TW" sz="2200" b="1" dirty="0">
                <a:solidFill>
                  <a:srgbClr val="003399"/>
                </a:solidFill>
              </a:rPr>
              <a:t>   1.</a:t>
            </a:r>
            <a:r>
              <a:rPr lang="zh-TW" altLang="en-US" sz="2300" b="1" dirty="0">
                <a:solidFill>
                  <a:srgbClr val="003399"/>
                </a:solidFill>
                <a:highlight>
                  <a:srgbClr val="FFFF00"/>
                </a:highlight>
              </a:rPr>
              <a:t>連接設備數量增加</a:t>
            </a:r>
            <a:r>
              <a:rPr lang="zh-TW" altLang="en-US" sz="2300" b="1" dirty="0">
                <a:solidFill>
                  <a:srgbClr val="003399"/>
                </a:solidFill>
              </a:rPr>
              <a:t>：隨著</a:t>
            </a:r>
            <a:r>
              <a:rPr lang="en-US" altLang="zh-TW" sz="2300" b="1" dirty="0">
                <a:solidFill>
                  <a:srgbClr val="003399"/>
                </a:solidFill>
                <a:highlight>
                  <a:srgbClr val="FFFF00"/>
                </a:highlight>
              </a:rPr>
              <a:t>5G</a:t>
            </a:r>
            <a:r>
              <a:rPr lang="zh-TW" altLang="en-US" sz="2300" b="1" dirty="0">
                <a:solidFill>
                  <a:srgbClr val="003399"/>
                </a:solidFill>
                <a:highlight>
                  <a:srgbClr val="FFFF00"/>
                </a:highlight>
              </a:rPr>
              <a:t>的普及與物聯網的進步</a:t>
            </a:r>
            <a:r>
              <a:rPr lang="zh-TW" altLang="en-US" sz="2300" b="1" dirty="0">
                <a:solidFill>
                  <a:srgbClr val="003399"/>
                </a:solidFill>
              </a:rPr>
              <a:t>，更多的物品與設備藉由物聯網連接在一起，形成</a:t>
            </a:r>
            <a:r>
              <a:rPr lang="zh-TW" altLang="en-US" sz="2300" b="1" dirty="0">
                <a:solidFill>
                  <a:srgbClr val="003399"/>
                </a:solidFill>
                <a:highlight>
                  <a:srgbClr val="FFFF00"/>
                </a:highlight>
              </a:rPr>
              <a:t>更龐大的物聯網</a:t>
            </a:r>
            <a:endParaRPr lang="en-US" altLang="zh-TW" sz="2300" b="1" dirty="0">
              <a:solidFill>
                <a:srgbClr val="003399"/>
              </a:solidFill>
              <a:highlight>
                <a:srgbClr val="FFFF00"/>
              </a:highlight>
            </a:endParaRPr>
          </a:p>
          <a:p>
            <a:pPr marL="0" indent="0">
              <a:buNone/>
            </a:pPr>
            <a:r>
              <a:rPr lang="en-US" altLang="zh-TW" sz="2300" b="1" dirty="0">
                <a:solidFill>
                  <a:srgbClr val="003399"/>
                </a:solidFill>
                <a:highlight>
                  <a:srgbClr val="FFFF00"/>
                </a:highlight>
              </a:rPr>
              <a:t>      </a:t>
            </a:r>
            <a:r>
              <a:rPr lang="zh-TW" altLang="en-US" sz="2300" b="1" dirty="0">
                <a:solidFill>
                  <a:srgbClr val="003399"/>
                </a:solidFill>
                <a:highlight>
                  <a:srgbClr val="FFFF00"/>
                </a:highlight>
              </a:rPr>
              <a:t>生態系統</a:t>
            </a:r>
            <a:r>
              <a:rPr lang="zh-TW" altLang="en-US" sz="2300" b="1" dirty="0">
                <a:solidFill>
                  <a:srgbClr val="003399"/>
                </a:solidFill>
              </a:rPr>
              <a:t>。</a:t>
            </a:r>
          </a:p>
          <a:p>
            <a:pPr marL="0" indent="0">
              <a:buNone/>
            </a:pPr>
            <a:br>
              <a:rPr lang="zh-TW" altLang="en-US" sz="2300" b="1" dirty="0">
                <a:solidFill>
                  <a:srgbClr val="003399"/>
                </a:solidFill>
              </a:rPr>
            </a:br>
            <a:r>
              <a:rPr lang="zh-TW" altLang="en-US" sz="2300" b="1" dirty="0">
                <a:solidFill>
                  <a:srgbClr val="003399"/>
                </a:solidFill>
              </a:rPr>
              <a:t>   </a:t>
            </a:r>
            <a:r>
              <a:rPr lang="en-US" altLang="zh-TW" sz="2300" b="1" dirty="0">
                <a:solidFill>
                  <a:srgbClr val="003399"/>
                </a:solidFill>
              </a:rPr>
              <a:t>2.</a:t>
            </a:r>
            <a:r>
              <a:rPr lang="zh-TW" altLang="en-US" sz="2300" b="1" dirty="0">
                <a:solidFill>
                  <a:srgbClr val="003399"/>
                </a:solidFill>
                <a:highlight>
                  <a:srgbClr val="FFFF00"/>
                </a:highlight>
              </a:rPr>
              <a:t>邊緣運算</a:t>
            </a:r>
            <a:r>
              <a:rPr lang="zh-TW" altLang="en-US" sz="2300" b="1" dirty="0">
                <a:solidFill>
                  <a:srgbClr val="003399"/>
                </a:solidFill>
              </a:rPr>
              <a:t>重要性增加：隨著連接的設備數量變多，對於</a:t>
            </a:r>
            <a:r>
              <a:rPr lang="zh-TW" altLang="en-US" sz="2300" b="1" dirty="0">
                <a:solidFill>
                  <a:srgbClr val="003399"/>
                </a:solidFill>
                <a:highlight>
                  <a:srgbClr val="FFFF00"/>
                </a:highlight>
              </a:rPr>
              <a:t>數據與傳輸的要求</a:t>
            </a:r>
            <a:r>
              <a:rPr lang="zh-TW" altLang="en-US" sz="2300" b="1" dirty="0">
                <a:solidFill>
                  <a:srgbClr val="003399"/>
                </a:solidFill>
              </a:rPr>
              <a:t>也會提高，因此</a:t>
            </a:r>
            <a:r>
              <a:rPr lang="zh-TW" altLang="en-US" sz="2300" b="1" dirty="0">
                <a:solidFill>
                  <a:srgbClr val="003399"/>
                </a:solidFill>
                <a:highlight>
                  <a:srgbClr val="FFFF00"/>
                </a:highlight>
              </a:rPr>
              <a:t>邊緣運算</a:t>
            </a:r>
            <a:r>
              <a:rPr lang="zh-TW" altLang="en-US" sz="2300" b="1" dirty="0">
                <a:solidFill>
                  <a:srgbClr val="003399"/>
                </a:solidFill>
              </a:rPr>
              <a:t>變得非常重要，可</a:t>
            </a:r>
            <a:endParaRPr lang="en-US" altLang="zh-TW" sz="2300" b="1" dirty="0">
              <a:solidFill>
                <a:srgbClr val="003399"/>
              </a:solidFill>
            </a:endParaRPr>
          </a:p>
          <a:p>
            <a:pPr marL="0" indent="0">
              <a:buNone/>
            </a:pPr>
            <a:r>
              <a:rPr lang="en-US" altLang="zh-TW" sz="2300" b="1" dirty="0">
                <a:solidFill>
                  <a:srgbClr val="003399"/>
                </a:solidFill>
              </a:rPr>
              <a:t>      </a:t>
            </a:r>
            <a:r>
              <a:rPr lang="zh-TW" altLang="en-US" sz="2300" b="1" dirty="0">
                <a:solidFill>
                  <a:srgbClr val="003399"/>
                </a:solidFill>
              </a:rPr>
              <a:t>在</a:t>
            </a:r>
            <a:r>
              <a:rPr lang="zh-TW" altLang="en-US" sz="2300" b="1" dirty="0">
                <a:solidFill>
                  <a:srgbClr val="003399"/>
                </a:solidFill>
                <a:highlight>
                  <a:srgbClr val="FFFF00"/>
                </a:highlight>
              </a:rPr>
              <a:t>接近數據源的地方進行數據處理與分析，降低對雲端的依賴，</a:t>
            </a:r>
            <a:r>
              <a:rPr lang="zh-TW" altLang="en-US" sz="2300" b="1" dirty="0">
                <a:solidFill>
                  <a:srgbClr val="003399"/>
                </a:solidFill>
              </a:rPr>
              <a:t>提高實時性與效率。</a:t>
            </a:r>
          </a:p>
          <a:p>
            <a:pPr marL="0" indent="0">
              <a:buNone/>
            </a:pPr>
            <a:endParaRPr lang="zh-TW" altLang="en-US" sz="2300" b="1" dirty="0">
              <a:solidFill>
                <a:srgbClr val="003399"/>
              </a:solidFill>
            </a:endParaRPr>
          </a:p>
          <a:p>
            <a:pPr marL="0" indent="0">
              <a:buNone/>
            </a:pPr>
            <a:r>
              <a:rPr lang="en-US" altLang="zh-TW" sz="2300" b="1" dirty="0">
                <a:solidFill>
                  <a:srgbClr val="003399"/>
                </a:solidFill>
              </a:rPr>
              <a:t>   3</a:t>
            </a:r>
            <a:r>
              <a:rPr lang="en-US" altLang="zh-TW" sz="2300" b="1" dirty="0">
                <a:solidFill>
                  <a:srgbClr val="003399"/>
                </a:solidFill>
                <a:highlight>
                  <a:srgbClr val="FFFF00"/>
                </a:highlight>
              </a:rPr>
              <a:t>.AI</a:t>
            </a:r>
            <a:r>
              <a:rPr lang="zh-TW" altLang="en-US" sz="2300" b="1" dirty="0">
                <a:solidFill>
                  <a:srgbClr val="003399"/>
                </a:solidFill>
                <a:highlight>
                  <a:srgbClr val="FFFF00"/>
                </a:highlight>
              </a:rPr>
              <a:t>與物聯網</a:t>
            </a:r>
            <a:r>
              <a:rPr lang="zh-TW" altLang="en-US" sz="2300" b="1" dirty="0">
                <a:solidFill>
                  <a:srgbClr val="003399"/>
                </a:solidFill>
              </a:rPr>
              <a:t>：</a:t>
            </a:r>
            <a:r>
              <a:rPr lang="en-US" altLang="zh-TW" sz="2300" b="1" dirty="0">
                <a:solidFill>
                  <a:srgbClr val="003399"/>
                </a:solidFill>
              </a:rPr>
              <a:t>AI</a:t>
            </a:r>
            <a:r>
              <a:rPr lang="zh-TW" altLang="en-US" sz="2300" b="1" dirty="0">
                <a:solidFill>
                  <a:srgbClr val="003399"/>
                </a:solidFill>
              </a:rPr>
              <a:t>的技術也進步飛速，可以用於</a:t>
            </a:r>
            <a:r>
              <a:rPr lang="zh-TW" altLang="en-US" sz="2300" b="1" dirty="0">
                <a:solidFill>
                  <a:srgbClr val="003399"/>
                </a:solidFill>
                <a:highlight>
                  <a:srgbClr val="FFFF00"/>
                </a:highlight>
              </a:rPr>
              <a:t>從大量數據中學習，實現更智慧化的決策與預測能力</a:t>
            </a:r>
            <a:r>
              <a:rPr lang="zh-TW" altLang="en-US" sz="2300" b="1" dirty="0">
                <a:solidFill>
                  <a:srgbClr val="003399"/>
                </a:solidFill>
              </a:rPr>
              <a:t>，為</a:t>
            </a:r>
            <a:r>
              <a:rPr lang="zh-TW" altLang="en-US" sz="2300" b="1" dirty="0">
                <a:solidFill>
                  <a:srgbClr val="003399"/>
                </a:solidFill>
                <a:highlight>
                  <a:srgbClr val="FFFF00"/>
                </a:highlight>
              </a:rPr>
              <a:t>物聯網</a:t>
            </a:r>
            <a:r>
              <a:rPr lang="zh-TW" altLang="en-US" sz="2300" b="1" dirty="0">
                <a:solidFill>
                  <a:srgbClr val="003399"/>
                </a:solidFill>
              </a:rPr>
              <a:t>的應用帶</a:t>
            </a:r>
            <a:endParaRPr lang="en-US" altLang="zh-TW" sz="2300" b="1" dirty="0">
              <a:solidFill>
                <a:srgbClr val="003399"/>
              </a:solidFill>
            </a:endParaRPr>
          </a:p>
          <a:p>
            <a:pPr marL="0" indent="0">
              <a:buNone/>
            </a:pPr>
            <a:r>
              <a:rPr lang="zh-TW" altLang="en-US" sz="2300" b="1" dirty="0">
                <a:solidFill>
                  <a:srgbClr val="003399"/>
                </a:solidFill>
              </a:rPr>
              <a:t>來創新。</a:t>
            </a:r>
            <a:endParaRPr lang="en-US" altLang="zh-TW" sz="2300" b="1" dirty="0">
              <a:solidFill>
                <a:srgbClr val="003399"/>
              </a:solidFill>
            </a:endParaRPr>
          </a:p>
          <a:p>
            <a:pPr marL="0" indent="0">
              <a:buNone/>
            </a:pPr>
            <a:endParaRPr lang="zh-TW" altLang="en-US" sz="2300" b="1" dirty="0">
              <a:solidFill>
                <a:srgbClr val="003399"/>
              </a:solidFill>
            </a:endParaRPr>
          </a:p>
          <a:p>
            <a:pPr marL="0" indent="0">
              <a:buNone/>
            </a:pPr>
            <a:r>
              <a:rPr lang="en-US" altLang="zh-TW" sz="2300" b="1" dirty="0">
                <a:solidFill>
                  <a:srgbClr val="003399"/>
                </a:solidFill>
              </a:rPr>
              <a:t>  4.</a:t>
            </a:r>
            <a:r>
              <a:rPr lang="zh-TW" altLang="en-US" sz="2300" b="1" dirty="0">
                <a:solidFill>
                  <a:srgbClr val="003399"/>
                </a:solidFill>
                <a:highlight>
                  <a:srgbClr val="FFFF00"/>
                </a:highlight>
              </a:rPr>
              <a:t>安全與隱私的挑戰</a:t>
            </a:r>
            <a:r>
              <a:rPr lang="zh-TW" altLang="en-US" sz="2300" b="1" dirty="0">
                <a:solidFill>
                  <a:srgbClr val="003399"/>
                </a:solidFill>
              </a:rPr>
              <a:t>：除了優勢之外，</a:t>
            </a:r>
            <a:r>
              <a:rPr lang="zh-TW" altLang="en-US" sz="2300" b="1" dirty="0">
                <a:solidFill>
                  <a:srgbClr val="FF0000"/>
                </a:solidFill>
                <a:highlight>
                  <a:srgbClr val="FFFF00"/>
                </a:highlight>
              </a:rPr>
              <a:t>當然也會有安全與隱私的憂患，在數據的保護與用戶的隱私將是物聯網技術需要</a:t>
            </a:r>
            <a:endParaRPr lang="en-US" altLang="zh-TW" sz="2300" b="1" dirty="0">
              <a:solidFill>
                <a:srgbClr val="FF0000"/>
              </a:solidFill>
              <a:highlight>
                <a:srgbClr val="FFFF00"/>
              </a:highlight>
            </a:endParaRPr>
          </a:p>
          <a:p>
            <a:pPr marL="0" indent="0">
              <a:buNone/>
            </a:pPr>
            <a:r>
              <a:rPr lang="en-US" altLang="zh-TW" sz="2300" b="1" dirty="0">
                <a:solidFill>
                  <a:srgbClr val="FF0000"/>
                </a:solidFill>
                <a:highlight>
                  <a:srgbClr val="FFFF00"/>
                </a:highlight>
              </a:rPr>
              <a:t>      </a:t>
            </a:r>
            <a:r>
              <a:rPr lang="zh-TW" altLang="en-US" sz="2300" b="1" dirty="0">
                <a:solidFill>
                  <a:srgbClr val="FF0000"/>
                </a:solidFill>
                <a:highlight>
                  <a:srgbClr val="FFFF00"/>
                </a:highlight>
              </a:rPr>
              <a:t>持續關注與解決的挑戰。 </a:t>
            </a:r>
            <a:endParaRPr lang="en-US" altLang="zh-TW" sz="2300" b="1" dirty="0">
              <a:solidFill>
                <a:srgbClr val="FF0000"/>
              </a:solidFill>
              <a:highlight>
                <a:srgbClr val="FFFF00"/>
              </a:highlight>
            </a:endParaRPr>
          </a:p>
        </p:txBody>
      </p:sp>
      <p:pic>
        <p:nvPicPr>
          <p:cNvPr id="6" name="圖片 5">
            <a:extLst>
              <a:ext uri="{FF2B5EF4-FFF2-40B4-BE49-F238E27FC236}">
                <a16:creationId xmlns:a16="http://schemas.microsoft.com/office/drawing/2014/main" id="{6FA4CC02-2EF2-AD44-1266-F6444CFFA871}"/>
              </a:ext>
            </a:extLst>
          </p:cNvPr>
          <p:cNvPicPr>
            <a:picLocks noChangeAspect="1"/>
          </p:cNvPicPr>
          <p:nvPr/>
        </p:nvPicPr>
        <p:blipFill rotWithShape="1">
          <a:blip r:embed="rId2"/>
          <a:srcRect l="23870" t="23333" r="23826" b="53971"/>
          <a:stretch/>
        </p:blipFill>
        <p:spPr>
          <a:xfrm>
            <a:off x="1443669" y="1195585"/>
            <a:ext cx="7036097" cy="1717352"/>
          </a:xfrm>
          <a:prstGeom prst="rect">
            <a:avLst/>
          </a:prstGeom>
        </p:spPr>
      </p:pic>
    </p:spTree>
    <p:extLst>
      <p:ext uri="{BB962C8B-B14F-4D97-AF65-F5344CB8AC3E}">
        <p14:creationId xmlns:p14="http://schemas.microsoft.com/office/powerpoint/2010/main" val="6672323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137" y="169182"/>
            <a:ext cx="10147726" cy="606425"/>
          </a:xfrm>
        </p:spPr>
        <p:txBody>
          <a:bodyPr>
            <a:norm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endParaRPr lang="zh-TW" altLang="en-US" sz="2400" dirty="0">
              <a:solidFill>
                <a:srgbClr val="003399"/>
              </a:solidFill>
            </a:endParaRPr>
          </a:p>
        </p:txBody>
      </p:sp>
      <p:sp>
        <p:nvSpPr>
          <p:cNvPr id="3" name="內容版面配置區 2"/>
          <p:cNvSpPr>
            <a:spLocks noGrp="1"/>
          </p:cNvSpPr>
          <p:nvPr>
            <p:ph idx="1"/>
          </p:nvPr>
        </p:nvSpPr>
        <p:spPr>
          <a:xfrm>
            <a:off x="578507" y="759278"/>
            <a:ext cx="11197598" cy="5141190"/>
          </a:xfrm>
        </p:spPr>
        <p:txBody>
          <a:bodyPr>
            <a:normAutofit/>
          </a:bodyPr>
          <a:lstStyle/>
          <a:p>
            <a:pPr marL="514350" indent="-514350">
              <a:buFont typeface="+mj-lt"/>
              <a:buAutoNum type="arabicPeriod" startAt="6"/>
            </a:pPr>
            <a:r>
              <a:rPr lang="zh-TW" altLang="en-US" sz="2000" dirty="0">
                <a:solidFill>
                  <a:srgbClr val="003399"/>
                </a:solidFill>
              </a:rPr>
              <a:t>物聯網 </a:t>
            </a:r>
            <a:r>
              <a:rPr lang="en-US" altLang="zh-TW" sz="2000" dirty="0">
                <a:solidFill>
                  <a:srgbClr val="003399"/>
                </a:solidFill>
              </a:rPr>
              <a:t>(Internet of Things, IoT) </a:t>
            </a:r>
          </a:p>
          <a:p>
            <a:pPr marL="0" indent="0">
              <a:buNone/>
            </a:pPr>
            <a:r>
              <a:rPr lang="en-US" altLang="zh-TW" dirty="0"/>
              <a:t> </a:t>
            </a:r>
            <a:endParaRPr lang="en-US" altLang="zh-TW" sz="1700" b="1" dirty="0">
              <a:solidFill>
                <a:schemeClr val="accent1"/>
              </a:solidFill>
            </a:endParaRPr>
          </a:p>
          <a:p>
            <a:pPr marL="0" indent="0">
              <a:buNone/>
            </a:pPr>
            <a:r>
              <a:rPr lang="zh-TW" altLang="en-US" sz="1700" b="1" dirty="0">
                <a:solidFill>
                  <a:schemeClr val="accent1"/>
                </a:solidFill>
              </a:rPr>
              <a:t>         </a:t>
            </a:r>
            <a:r>
              <a:rPr lang="zh-TW" altLang="en-US" sz="1700" b="1" dirty="0">
                <a:solidFill>
                  <a:srgbClr val="003399"/>
                </a:solidFill>
                <a:highlight>
                  <a:srgbClr val="FFFF00"/>
                </a:highlight>
              </a:rPr>
              <a:t>物聯網運作方式</a:t>
            </a:r>
            <a:endParaRPr lang="en-US" altLang="zh-TW" sz="1700" b="1" dirty="0">
              <a:solidFill>
                <a:srgbClr val="003399"/>
              </a:solidFill>
              <a:highlight>
                <a:srgbClr val="FFFF00"/>
              </a:highlight>
            </a:endParaRPr>
          </a:p>
          <a:p>
            <a:pPr marL="0" indent="0">
              <a:buNone/>
            </a:pPr>
            <a:endParaRPr lang="zh-TW" altLang="en-US" sz="1700" b="1" dirty="0">
              <a:solidFill>
                <a:srgbClr val="003399"/>
              </a:solidFill>
            </a:endParaRPr>
          </a:p>
          <a:p>
            <a:pPr marL="0" indent="0">
              <a:buNone/>
            </a:pPr>
            <a:r>
              <a:rPr lang="zh-TW" altLang="en-US" sz="1700" b="1" dirty="0">
                <a:solidFill>
                  <a:srgbClr val="003399"/>
                </a:solidFill>
              </a:rPr>
              <a:t>                  完整的</a:t>
            </a:r>
            <a:r>
              <a:rPr lang="zh-TW" altLang="en-US" sz="1700" b="1" dirty="0">
                <a:solidFill>
                  <a:srgbClr val="003399"/>
                </a:solidFill>
                <a:highlight>
                  <a:srgbClr val="FFFF00"/>
                </a:highlight>
              </a:rPr>
              <a:t>物聯網</a:t>
            </a:r>
            <a:r>
              <a:rPr lang="zh-TW" altLang="en-US" sz="1700" b="1" dirty="0">
                <a:solidFill>
                  <a:srgbClr val="003399"/>
                </a:solidFill>
              </a:rPr>
              <a:t>系統</a:t>
            </a:r>
            <a:r>
              <a:rPr lang="zh-TW" altLang="en-US" sz="1700" b="1" dirty="0">
                <a:solidFill>
                  <a:srgbClr val="003399"/>
                </a:solidFill>
                <a:highlight>
                  <a:srgbClr val="FFFF00"/>
                </a:highlight>
              </a:rPr>
              <a:t>結合了三個元素，包含感測器、網際網路與數據處理，</a:t>
            </a:r>
            <a:r>
              <a:rPr lang="zh-TW" altLang="en-US" sz="1700" b="1" dirty="0">
                <a:solidFill>
                  <a:srgbClr val="003399"/>
                </a:solidFill>
              </a:rPr>
              <a:t>透過感測器收集數據，並以 </a:t>
            </a:r>
            <a:r>
              <a:rPr lang="en-US" altLang="zh-TW" sz="1700" b="1" dirty="0" err="1">
                <a:solidFill>
                  <a:srgbClr val="003399"/>
                </a:solidFill>
              </a:rPr>
              <a:t>WiFi</a:t>
            </a:r>
            <a:r>
              <a:rPr lang="zh-TW" altLang="en-US" sz="1700" b="1" dirty="0">
                <a:solidFill>
                  <a:srgbClr val="003399"/>
                </a:solidFill>
              </a:rPr>
              <a:t>、 </a:t>
            </a:r>
            <a:endParaRPr lang="en-US" altLang="zh-TW" sz="1700" b="1" dirty="0">
              <a:solidFill>
                <a:srgbClr val="003399"/>
              </a:solidFill>
            </a:endParaRPr>
          </a:p>
          <a:p>
            <a:pPr marL="0" indent="0">
              <a:buNone/>
            </a:pPr>
            <a:r>
              <a:rPr lang="zh-TW" altLang="en-US" sz="1700" b="1" dirty="0">
                <a:solidFill>
                  <a:srgbClr val="003399"/>
                </a:solidFill>
              </a:rPr>
              <a:t>         </a:t>
            </a:r>
            <a:r>
              <a:rPr lang="zh-TW" altLang="en-US" sz="1700" b="1" dirty="0">
                <a:solidFill>
                  <a:srgbClr val="003399"/>
                </a:solidFill>
                <a:highlight>
                  <a:srgbClr val="FFFF00"/>
                </a:highlight>
              </a:rPr>
              <a:t>藍芽</a:t>
            </a:r>
            <a:r>
              <a:rPr lang="zh-TW" altLang="en-US" sz="1700" b="1" dirty="0">
                <a:solidFill>
                  <a:srgbClr val="003399"/>
                </a:solidFill>
              </a:rPr>
              <a:t>或是</a:t>
            </a:r>
            <a:r>
              <a:rPr lang="zh-TW" altLang="en-US" sz="1700" b="1" dirty="0">
                <a:solidFill>
                  <a:srgbClr val="003399"/>
                </a:solidFill>
                <a:highlight>
                  <a:srgbClr val="FFFF00"/>
                </a:highlight>
              </a:rPr>
              <a:t>乙太網路</a:t>
            </a:r>
            <a:r>
              <a:rPr lang="zh-TW" altLang="en-US" sz="1700" b="1" dirty="0">
                <a:solidFill>
                  <a:srgbClr val="003399"/>
                </a:solidFill>
              </a:rPr>
              <a:t>連接至網路，藉此將數據傳輸至</a:t>
            </a:r>
            <a:r>
              <a:rPr lang="zh-TW" altLang="en-US" sz="1700" b="1" dirty="0">
                <a:solidFill>
                  <a:srgbClr val="003399"/>
                </a:solidFill>
                <a:highlight>
                  <a:srgbClr val="FFFF00"/>
                </a:highlight>
              </a:rPr>
              <a:t>雲端，進入雲端後</a:t>
            </a:r>
            <a:r>
              <a:rPr lang="zh-TW" altLang="en-US" sz="1700" b="1" dirty="0">
                <a:solidFill>
                  <a:srgbClr val="003399"/>
                </a:solidFill>
              </a:rPr>
              <a:t>會利用</a:t>
            </a:r>
            <a:r>
              <a:rPr lang="zh-TW" altLang="en-US" sz="1700" b="1" dirty="0">
                <a:solidFill>
                  <a:srgbClr val="003399"/>
                </a:solidFill>
                <a:highlight>
                  <a:srgbClr val="FFFF00"/>
                </a:highlight>
              </a:rPr>
              <a:t>軟體進行處理，最終將資訊傳遞</a:t>
            </a:r>
            <a:endParaRPr lang="en-US" altLang="zh-TW" sz="1700" b="1" dirty="0">
              <a:solidFill>
                <a:srgbClr val="003399"/>
              </a:solidFill>
              <a:highlight>
                <a:srgbClr val="FFFF00"/>
              </a:highlight>
            </a:endParaRPr>
          </a:p>
          <a:p>
            <a:pPr marL="0" indent="0">
              <a:buNone/>
            </a:pPr>
            <a:r>
              <a:rPr lang="en-US" altLang="zh-TW" sz="1700" b="1" dirty="0">
                <a:solidFill>
                  <a:srgbClr val="003399"/>
                </a:solidFill>
              </a:rPr>
              <a:t>        </a:t>
            </a:r>
            <a:r>
              <a:rPr lang="zh-TW" altLang="en-US" sz="1700" b="1" dirty="0">
                <a:solidFill>
                  <a:srgbClr val="003399"/>
                </a:solidFill>
                <a:highlight>
                  <a:srgbClr val="FFFF00"/>
                </a:highlight>
              </a:rPr>
              <a:t>給用戶</a:t>
            </a:r>
            <a:r>
              <a:rPr lang="zh-TW" altLang="en-US" sz="1700" b="1" dirty="0">
                <a:solidFill>
                  <a:srgbClr val="003399"/>
                </a:solidFill>
              </a:rPr>
              <a:t>，甚至能結合</a:t>
            </a:r>
            <a:r>
              <a:rPr lang="zh-TW" altLang="en-US" sz="1700" b="1" dirty="0">
                <a:solidFill>
                  <a:srgbClr val="003399"/>
                </a:solidFill>
                <a:highlight>
                  <a:srgbClr val="FFFF00"/>
                </a:highlight>
              </a:rPr>
              <a:t>人工智慧（</a:t>
            </a:r>
            <a:r>
              <a:rPr lang="en-US" altLang="zh-TW" sz="1700" b="1" dirty="0">
                <a:solidFill>
                  <a:srgbClr val="003399"/>
                </a:solidFill>
                <a:highlight>
                  <a:srgbClr val="FFFF00"/>
                </a:highlight>
              </a:rPr>
              <a:t>AI</a:t>
            </a:r>
            <a:r>
              <a:rPr lang="zh-TW" altLang="en-US" sz="1700" b="1" dirty="0">
                <a:solidFill>
                  <a:srgbClr val="003399"/>
                </a:solidFill>
                <a:highlight>
                  <a:srgbClr val="FFFF00"/>
                </a:highlight>
              </a:rPr>
              <a:t>）或機器學習</a:t>
            </a:r>
            <a:r>
              <a:rPr lang="zh-TW" altLang="en-US" sz="1700" b="1" dirty="0">
                <a:solidFill>
                  <a:srgbClr val="003399"/>
                </a:solidFill>
              </a:rPr>
              <a:t>，深入</a:t>
            </a:r>
            <a:r>
              <a:rPr lang="zh-TW" altLang="en-US" sz="1700" b="1" dirty="0">
                <a:solidFill>
                  <a:srgbClr val="003399"/>
                </a:solidFill>
                <a:highlight>
                  <a:srgbClr val="FFFF00"/>
                </a:highlight>
              </a:rPr>
              <a:t>分析收集的數據</a:t>
            </a:r>
            <a:r>
              <a:rPr lang="zh-TW" altLang="en-US" sz="1700" b="1" dirty="0">
                <a:solidFill>
                  <a:srgbClr val="003399"/>
                </a:solidFill>
              </a:rPr>
              <a:t>。現今也有許多設備是能互相串聯數</a:t>
            </a:r>
            <a:endParaRPr lang="en-US" altLang="zh-TW" sz="1700" b="1" dirty="0">
              <a:solidFill>
                <a:srgbClr val="003399"/>
              </a:solidFill>
            </a:endParaRPr>
          </a:p>
          <a:p>
            <a:pPr marL="0" indent="0">
              <a:buNone/>
            </a:pPr>
            <a:r>
              <a:rPr lang="en-US" altLang="zh-TW" sz="1700" b="1" dirty="0">
                <a:solidFill>
                  <a:srgbClr val="003399"/>
                </a:solidFill>
              </a:rPr>
              <a:t>        </a:t>
            </a:r>
            <a:r>
              <a:rPr lang="zh-TW" altLang="en-US" sz="1700" b="1" dirty="0">
                <a:solidFill>
                  <a:srgbClr val="003399"/>
                </a:solidFill>
              </a:rPr>
              <a:t>據，並能根據彼此的數據判斷出更佳的行動。</a:t>
            </a:r>
            <a:endParaRPr lang="en-US" altLang="zh-TW" sz="1700" b="1" dirty="0">
              <a:solidFill>
                <a:srgbClr val="003399"/>
              </a:solidFill>
            </a:endParaRPr>
          </a:p>
          <a:p>
            <a:pPr marL="0" indent="0">
              <a:buNone/>
            </a:pPr>
            <a:endParaRPr lang="en-US" altLang="zh-TW" sz="1700" b="1" dirty="0">
              <a:solidFill>
                <a:srgbClr val="003399"/>
              </a:solidFill>
            </a:endParaRPr>
          </a:p>
          <a:p>
            <a:pPr marL="0" indent="0">
              <a:buNone/>
            </a:pPr>
            <a:r>
              <a:rPr lang="zh-TW" altLang="en-US" sz="1800" b="1" dirty="0">
                <a:solidFill>
                  <a:srgbClr val="003399"/>
                </a:solidFill>
              </a:rPr>
              <a:t>物聯網的優缺點</a:t>
            </a:r>
            <a:endParaRPr lang="en-US" altLang="zh-TW" sz="1800" b="1" dirty="0">
              <a:solidFill>
                <a:srgbClr val="003399"/>
              </a:solidFill>
            </a:endParaRPr>
          </a:p>
          <a:p>
            <a:pPr marL="0" indent="0">
              <a:buNone/>
            </a:pPr>
            <a:endParaRPr lang="zh-TW" altLang="en-US" sz="1800" b="1" dirty="0">
              <a:solidFill>
                <a:srgbClr val="003399"/>
              </a:solidFill>
            </a:endParaRPr>
          </a:p>
          <a:p>
            <a:pPr marL="0" indent="0">
              <a:buNone/>
            </a:pPr>
            <a:r>
              <a:rPr lang="zh-TW" altLang="en-US" sz="1800" b="1" dirty="0">
                <a:solidFill>
                  <a:srgbClr val="003399"/>
                </a:solidFill>
              </a:rPr>
              <a:t>       </a:t>
            </a:r>
            <a:r>
              <a:rPr lang="zh-TW" altLang="en-US" sz="1600" dirty="0">
                <a:solidFill>
                  <a:srgbClr val="003399"/>
                </a:solidFill>
              </a:rPr>
              <a:t>不論是什麼技術都會存在好處與壞處，重要的還是在於使用技術的出發點以及如何使用，物聯網主要能</a:t>
            </a:r>
            <a:r>
              <a:rPr lang="zh-TW" altLang="en-US" sz="1600" b="1" dirty="0">
                <a:solidFill>
                  <a:srgbClr val="003399"/>
                </a:solidFill>
                <a:highlight>
                  <a:srgbClr val="FFFF00"/>
                </a:highlight>
              </a:rPr>
              <a:t>幫助工作自動化</a:t>
            </a:r>
            <a:r>
              <a:rPr lang="zh-TW" altLang="en-US" sz="1600" dirty="0">
                <a:solidFill>
                  <a:srgbClr val="003399"/>
                </a:solidFill>
              </a:rPr>
              <a:t>，提高工作效率、降低設備與設置成本、協助收集數據節省時間與金錢。而</a:t>
            </a:r>
            <a:r>
              <a:rPr lang="zh-TW" altLang="en-US" sz="1600" dirty="0">
                <a:solidFill>
                  <a:srgbClr val="003399"/>
                </a:solidFill>
                <a:highlight>
                  <a:srgbClr val="FFFF00"/>
                </a:highlight>
              </a:rPr>
              <a:t>物聯網的設備其實管理較不容易，且可能會因為不同製造商而無法資訊互通，隨著數據收集的越多，資訊安全的考量</a:t>
            </a:r>
            <a:r>
              <a:rPr lang="zh-TW" altLang="en-US" sz="1600" dirty="0">
                <a:solidFill>
                  <a:srgbClr val="003399"/>
                </a:solidFill>
              </a:rPr>
              <a:t>也會成為</a:t>
            </a:r>
            <a:r>
              <a:rPr lang="zh-TW" altLang="en-US" sz="1600" b="1" dirty="0">
                <a:solidFill>
                  <a:srgbClr val="003399"/>
                </a:solidFill>
              </a:rPr>
              <a:t>最需要加</a:t>
            </a:r>
            <a:r>
              <a:rPr lang="zh-TW" altLang="en-US" sz="1600" dirty="0">
                <a:solidFill>
                  <a:srgbClr val="003399"/>
                </a:solidFill>
              </a:rPr>
              <a:t>強的部分。</a:t>
            </a:r>
          </a:p>
          <a:p>
            <a:pPr marL="0" indent="0">
              <a:buNone/>
            </a:pPr>
            <a:endParaRPr lang="en-US" altLang="zh-TW" sz="1700" b="1" dirty="0">
              <a:solidFill>
                <a:srgbClr val="003399"/>
              </a:solidFill>
            </a:endParaRPr>
          </a:p>
          <a:p>
            <a:pPr marL="0" indent="0">
              <a:buNone/>
            </a:pPr>
            <a:endParaRPr lang="en-US" altLang="zh-TW" sz="1700" b="1" dirty="0">
              <a:solidFill>
                <a:srgbClr val="003399"/>
              </a:solidFill>
            </a:endParaRPr>
          </a:p>
        </p:txBody>
      </p:sp>
    </p:spTree>
    <p:extLst>
      <p:ext uri="{BB962C8B-B14F-4D97-AF65-F5344CB8AC3E}">
        <p14:creationId xmlns:p14="http://schemas.microsoft.com/office/powerpoint/2010/main" val="24567102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370883" y="607419"/>
            <a:ext cx="7763826" cy="445813"/>
          </a:xfrm>
        </p:spPr>
        <p:txBody>
          <a:bodyPr>
            <a:noAutofit/>
          </a:bodyPr>
          <a:lstStyle/>
          <a:p>
            <a:r>
              <a:rPr lang="zh-TW" altLang="en-US" sz="2000" dirty="0">
                <a:solidFill>
                  <a:srgbClr val="003399"/>
                </a:solidFill>
              </a:rPr>
              <a:t>電子商務的理論 </a:t>
            </a:r>
            <a:r>
              <a:rPr lang="en-US" altLang="zh-TW" sz="2000" dirty="0">
                <a:solidFill>
                  <a:srgbClr val="003399"/>
                </a:solidFill>
              </a:rPr>
              <a:t>(</a:t>
            </a:r>
            <a:r>
              <a:rPr lang="zh-TW" altLang="en-US" sz="2000" dirty="0">
                <a:solidFill>
                  <a:srgbClr val="003399"/>
                </a:solidFill>
              </a:rPr>
              <a:t>續</a:t>
            </a:r>
            <a:r>
              <a:rPr lang="en-US" altLang="zh-TW" sz="2000" dirty="0">
                <a:solidFill>
                  <a:srgbClr val="003399"/>
                </a:solidFill>
              </a:rPr>
              <a:t>)</a:t>
            </a:r>
            <a:r>
              <a:rPr lang="zh-TW" altLang="en-US" sz="2000" dirty="0">
                <a:solidFill>
                  <a:srgbClr val="003399"/>
                </a:solidFill>
              </a:rPr>
              <a:t> </a:t>
            </a:r>
            <a:r>
              <a:rPr lang="en-US" altLang="zh-TW" sz="2000" dirty="0">
                <a:solidFill>
                  <a:srgbClr val="003399"/>
                </a:solidFill>
              </a:rPr>
              <a:t>:</a:t>
            </a:r>
            <a:r>
              <a:rPr lang="zh-TW" altLang="en-US" sz="2000" b="1" dirty="0">
                <a:solidFill>
                  <a:srgbClr val="003399"/>
                </a:solidFill>
              </a:rPr>
              <a:t>物聯網 </a:t>
            </a:r>
            <a:r>
              <a:rPr lang="en-US" altLang="zh-TW" sz="2000" b="1" dirty="0">
                <a:solidFill>
                  <a:srgbClr val="003399"/>
                </a:solidFill>
              </a:rPr>
              <a:t>(Internet of Things, IoT) </a:t>
            </a:r>
            <a:r>
              <a:rPr lang="zh-TW" altLang="en-US" sz="2000" b="1" dirty="0">
                <a:solidFill>
                  <a:srgbClr val="003399"/>
                </a:solidFill>
              </a:rPr>
              <a:t> </a:t>
            </a:r>
            <a:r>
              <a:rPr lang="en-US" altLang="zh-TW" sz="2000" b="1" dirty="0">
                <a:solidFill>
                  <a:srgbClr val="003399"/>
                </a:solidFill>
              </a:rPr>
              <a:t>+</a:t>
            </a:r>
            <a:r>
              <a:rPr lang="zh-TW" altLang="en-US" sz="2000" b="1" dirty="0">
                <a:solidFill>
                  <a:srgbClr val="003399"/>
                </a:solidFill>
              </a:rPr>
              <a:t> </a:t>
            </a:r>
            <a:r>
              <a:rPr lang="en-US" altLang="zh-TW" sz="2000" b="1" dirty="0">
                <a:solidFill>
                  <a:srgbClr val="003399"/>
                </a:solidFill>
              </a:rPr>
              <a:t>AI</a:t>
            </a:r>
            <a:r>
              <a:rPr lang="zh-TW" altLang="en-US" sz="2000" b="1" dirty="0">
                <a:solidFill>
                  <a:srgbClr val="003399"/>
                </a:solidFill>
              </a:rPr>
              <a:t> </a:t>
            </a:r>
            <a:br>
              <a:rPr lang="en-US" altLang="zh-TW" sz="2400" b="1" dirty="0">
                <a:solidFill>
                  <a:srgbClr val="003399"/>
                </a:solidFill>
              </a:rPr>
            </a:br>
            <a:endParaRPr lang="zh-TW" altLang="en-US" sz="2400" dirty="0">
              <a:solidFill>
                <a:srgbClr val="003399"/>
              </a:solidFill>
            </a:endParaRPr>
          </a:p>
        </p:txBody>
      </p:sp>
      <p:sp>
        <p:nvSpPr>
          <p:cNvPr id="3" name="內容版面配置區 2"/>
          <p:cNvSpPr>
            <a:spLocks noGrp="1"/>
          </p:cNvSpPr>
          <p:nvPr>
            <p:ph idx="1"/>
          </p:nvPr>
        </p:nvSpPr>
        <p:spPr>
          <a:xfrm>
            <a:off x="438150" y="1625756"/>
            <a:ext cx="11315700" cy="5010198"/>
          </a:xfrm>
        </p:spPr>
        <p:txBody>
          <a:bodyPr>
            <a:normAutofit fontScale="25000" lnSpcReduction="20000"/>
          </a:bodyPr>
          <a:lstStyle/>
          <a:p>
            <a:pPr marL="0" indent="0">
              <a:buNone/>
            </a:pPr>
            <a:r>
              <a:rPr lang="zh-TW" altLang="en-US" sz="6400" b="1" dirty="0">
                <a:solidFill>
                  <a:srgbClr val="003399"/>
                </a:solidFill>
              </a:rPr>
              <a:t>  </a:t>
            </a:r>
            <a:r>
              <a:rPr lang="en-US" altLang="zh-TW" sz="6400" b="1" dirty="0">
                <a:solidFill>
                  <a:srgbClr val="003399"/>
                </a:solidFill>
              </a:rPr>
              <a:t>(0628.21) 9.2</a:t>
            </a:r>
            <a:r>
              <a:rPr lang="zh-TW" altLang="zh-TW" sz="6400" b="1" dirty="0">
                <a:solidFill>
                  <a:srgbClr val="003399"/>
                </a:solidFill>
              </a:rPr>
              <a:t>萬洗腎病患，如何用</a:t>
            </a:r>
            <a:r>
              <a:rPr lang="en-US" altLang="zh-TW" sz="6400" b="1" dirty="0">
                <a:solidFill>
                  <a:srgbClr val="003399"/>
                </a:solidFill>
              </a:rPr>
              <a:t>AI</a:t>
            </a:r>
            <a:r>
              <a:rPr lang="zh-TW" altLang="zh-TW" sz="6400" b="1" dirty="0">
                <a:solidFill>
                  <a:srgbClr val="003399"/>
                </a:solidFill>
              </a:rPr>
              <a:t>即時預判</a:t>
            </a:r>
            <a:r>
              <a:rPr lang="zh-TW" altLang="zh-TW" sz="6400" b="1" dirty="0">
                <a:solidFill>
                  <a:srgbClr val="003399"/>
                </a:solidFill>
                <a:highlight>
                  <a:srgbClr val="FFFF00"/>
                </a:highlight>
              </a:rPr>
              <a:t>心臟衰竭救命</a:t>
            </a:r>
            <a:r>
              <a:rPr lang="zh-TW" altLang="zh-TW" sz="6400" b="1" dirty="0">
                <a:solidFill>
                  <a:srgbClr val="003399"/>
                </a:solidFill>
              </a:rPr>
              <a:t>？</a:t>
            </a:r>
          </a:p>
          <a:p>
            <a:endParaRPr lang="zh-TW" altLang="zh-TW" sz="1800" kern="100" dirty="0">
              <a:effectLst/>
              <a:latin typeface="Calibri" panose="020F0502020204030204" pitchFamily="34" charset="0"/>
              <a:ea typeface="新細明體" panose="02020500000000000000" pitchFamily="18" charset="-120"/>
              <a:cs typeface="Mangal" panose="02040503050203030202" pitchFamily="18" charset="0"/>
            </a:endParaRPr>
          </a:p>
          <a:p>
            <a:pPr marL="0" indent="0">
              <a:buNone/>
            </a:pPr>
            <a:r>
              <a:rPr lang="zh-TW" altLang="en-US" sz="4400" b="1" dirty="0">
                <a:solidFill>
                  <a:srgbClr val="003399"/>
                </a:solidFill>
              </a:rPr>
              <a:t>            </a:t>
            </a:r>
            <a:r>
              <a:rPr lang="en-US" altLang="zh-TW" sz="6400" b="1" dirty="0">
                <a:solidFill>
                  <a:srgbClr val="003399"/>
                </a:solidFill>
              </a:rPr>
              <a:t>AI</a:t>
            </a:r>
            <a:r>
              <a:rPr lang="zh-TW" altLang="zh-TW" sz="6400" b="1" dirty="0">
                <a:solidFill>
                  <a:srgbClr val="003399"/>
                </a:solidFill>
              </a:rPr>
              <a:t>在醫療臨床上的應用，</a:t>
            </a:r>
            <a:r>
              <a:rPr lang="zh-TW" altLang="zh-TW" sz="6400" b="1" dirty="0">
                <a:solidFill>
                  <a:srgbClr val="003399"/>
                </a:solidFill>
                <a:highlight>
                  <a:srgbClr val="FFFF00"/>
                </a:highlight>
              </a:rPr>
              <a:t>從醫療影像腫瘤偵測、生理資料判讀到用藥安全偵測等，持續蓬勃發展。</a:t>
            </a:r>
            <a:r>
              <a:rPr lang="zh-TW" altLang="zh-TW" sz="6400" b="1" dirty="0">
                <a:solidFill>
                  <a:srgbClr val="003399"/>
                </a:solidFill>
              </a:rPr>
              <a:t>近日更看到被稱為「洗</a:t>
            </a:r>
            <a:r>
              <a:rPr lang="zh-TW" altLang="en-US" sz="6400" b="1" dirty="0">
                <a:solidFill>
                  <a:srgbClr val="003399"/>
                </a:solidFill>
              </a:rPr>
              <a:t> </a:t>
            </a:r>
            <a:endParaRPr lang="en-US" altLang="zh-TW" sz="6400" b="1" dirty="0">
              <a:solidFill>
                <a:srgbClr val="003399"/>
              </a:solidFill>
            </a:endParaRPr>
          </a:p>
          <a:p>
            <a:pPr marL="0" indent="0">
              <a:buNone/>
            </a:pPr>
            <a:r>
              <a:rPr lang="zh-TW" altLang="zh-TW" sz="6400" b="1" dirty="0">
                <a:solidFill>
                  <a:srgbClr val="003399"/>
                </a:solidFill>
              </a:rPr>
              <a:t>腎王國」的台灣，也發展出用</a:t>
            </a:r>
            <a:r>
              <a:rPr lang="zh-TW" altLang="en-US" sz="6400" b="1" dirty="0">
                <a:solidFill>
                  <a:srgbClr val="003399"/>
                </a:solidFill>
              </a:rPr>
              <a:t> </a:t>
            </a:r>
            <a:r>
              <a:rPr lang="en-US" altLang="zh-TW" sz="6400" b="1" dirty="0">
                <a:solidFill>
                  <a:srgbClr val="003399"/>
                </a:solidFill>
              </a:rPr>
              <a:t>AI</a:t>
            </a:r>
            <a:r>
              <a:rPr lang="zh-TW" altLang="zh-TW" sz="6400" b="1" dirty="0">
                <a:solidFill>
                  <a:srgbClr val="003399"/>
                </a:solidFill>
              </a:rPr>
              <a:t>「即時」</a:t>
            </a:r>
            <a:r>
              <a:rPr lang="zh-TW" altLang="zh-TW" sz="6400" b="1" dirty="0">
                <a:solidFill>
                  <a:srgbClr val="003399"/>
                </a:solidFill>
                <a:highlight>
                  <a:srgbClr val="FFFF00"/>
                </a:highlight>
              </a:rPr>
              <a:t>預判洗腎併發症風險</a:t>
            </a:r>
            <a:r>
              <a:rPr lang="zh-TW" altLang="zh-TW" sz="6400" b="1" dirty="0">
                <a:solidFill>
                  <a:srgbClr val="003399"/>
                </a:solidFill>
              </a:rPr>
              <a:t>的創新案例，讓醫護得以搶先介入處置，杜絕憾事發生。</a:t>
            </a:r>
          </a:p>
          <a:p>
            <a:pPr marL="0" indent="0">
              <a:buNone/>
            </a:pPr>
            <a:r>
              <a:rPr lang="zh-TW" altLang="en-US" sz="4000" b="1" dirty="0">
                <a:solidFill>
                  <a:srgbClr val="003399"/>
                </a:solidFill>
              </a:rPr>
              <a:t> </a:t>
            </a:r>
            <a:endParaRPr lang="en-US" altLang="zh-TW" sz="4000" b="1" i="0" dirty="0">
              <a:solidFill>
                <a:srgbClr val="003399"/>
              </a:solidFill>
              <a:effectLst/>
              <a:latin typeface="Roboto" panose="02000000000000000000" pitchFamily="2" charset="0"/>
            </a:endParaRPr>
          </a:p>
          <a:p>
            <a:pPr marL="0" indent="0">
              <a:buNone/>
            </a:pPr>
            <a:r>
              <a:rPr lang="zh-TW" altLang="en-US" sz="5600" b="1" dirty="0">
                <a:solidFill>
                  <a:srgbClr val="003399"/>
                </a:solidFill>
              </a:rPr>
              <a:t>           </a:t>
            </a:r>
            <a:r>
              <a:rPr lang="zh-TW" altLang="zh-TW" sz="6400" b="1" dirty="0">
                <a:solidFill>
                  <a:srgbClr val="003399"/>
                </a:solidFill>
              </a:rPr>
              <a:t>北榮團隊</a:t>
            </a:r>
            <a:r>
              <a:rPr lang="zh-TW" altLang="en-US" sz="6400" b="1" dirty="0">
                <a:solidFill>
                  <a:srgbClr val="003399"/>
                </a:solidFill>
              </a:rPr>
              <a:t>與</a:t>
            </a:r>
            <a:r>
              <a:rPr lang="en-US" altLang="zh-TW" sz="6400" b="1" dirty="0">
                <a:solidFill>
                  <a:srgbClr val="003399"/>
                </a:solidFill>
                <a:highlight>
                  <a:srgbClr val="FFFF00"/>
                </a:highlight>
              </a:rPr>
              <a:t>SAS</a:t>
            </a:r>
            <a:r>
              <a:rPr lang="zh-TW" altLang="zh-TW" sz="6400" b="1" dirty="0">
                <a:solidFill>
                  <a:srgbClr val="003399"/>
                </a:solidFill>
                <a:highlight>
                  <a:srgbClr val="FFFF00"/>
                </a:highlight>
              </a:rPr>
              <a:t>顧問團隊</a:t>
            </a:r>
            <a:r>
              <a:rPr lang="zh-TW" altLang="zh-TW" sz="6400" b="1" dirty="0">
                <a:solidFill>
                  <a:srgbClr val="003399"/>
                </a:solidFill>
              </a:rPr>
              <a:t>雙方決定投入開發一套「</a:t>
            </a:r>
            <a:r>
              <a:rPr lang="zh-TW" altLang="zh-TW" sz="6400" b="1" dirty="0">
                <a:solidFill>
                  <a:srgbClr val="003399"/>
                </a:solidFill>
                <a:highlight>
                  <a:srgbClr val="FFFF00"/>
                </a:highlight>
              </a:rPr>
              <a:t>即時血液透析人工智慧（</a:t>
            </a:r>
            <a:r>
              <a:rPr lang="en-US" altLang="zh-TW" sz="6400" b="1" dirty="0">
                <a:solidFill>
                  <a:srgbClr val="003399"/>
                </a:solidFill>
                <a:highlight>
                  <a:srgbClr val="FFFF00"/>
                </a:highlight>
              </a:rPr>
              <a:t>AI</a:t>
            </a:r>
            <a:r>
              <a:rPr lang="zh-TW" altLang="zh-TW" sz="6400" b="1" dirty="0">
                <a:solidFill>
                  <a:srgbClr val="003399"/>
                </a:solidFill>
                <a:highlight>
                  <a:srgbClr val="FFFF00"/>
                </a:highlight>
              </a:rPr>
              <a:t>）預判系統」</a:t>
            </a:r>
            <a:r>
              <a:rPr lang="zh-TW" altLang="zh-TW" sz="6400" b="1" dirty="0">
                <a:solidFill>
                  <a:srgbClr val="003399"/>
                </a:solidFill>
              </a:rPr>
              <a:t>，針對「</a:t>
            </a:r>
            <a:r>
              <a:rPr lang="zh-TW" altLang="zh-TW" sz="6400" b="1" dirty="0">
                <a:solidFill>
                  <a:srgbClr val="003399"/>
                </a:solidFill>
                <a:highlight>
                  <a:srgbClr val="FFFF00"/>
                </a:highlight>
              </a:rPr>
              <a:t>血液透析儀</a:t>
            </a:r>
            <a:r>
              <a:rPr lang="zh-TW" altLang="zh-TW" sz="6400" b="1" dirty="0">
                <a:solidFill>
                  <a:srgbClr val="003399"/>
                </a:solidFill>
              </a:rPr>
              <a:t>」（俗稱</a:t>
            </a:r>
            <a:endParaRPr lang="en-US" altLang="zh-TW" sz="6400" b="1" dirty="0">
              <a:solidFill>
                <a:srgbClr val="003399"/>
              </a:solidFill>
            </a:endParaRPr>
          </a:p>
          <a:p>
            <a:pPr marL="0" indent="0">
              <a:buNone/>
            </a:pPr>
            <a:r>
              <a:rPr lang="zh-TW" altLang="zh-TW" sz="6400" b="1" dirty="0">
                <a:solidFill>
                  <a:srgbClr val="003399"/>
                </a:solidFill>
              </a:rPr>
              <a:t>「洗腎機」）內龐大的</a:t>
            </a:r>
            <a:r>
              <a:rPr lang="zh-TW" altLang="zh-TW" sz="6400" b="1" dirty="0">
                <a:solidFill>
                  <a:srgbClr val="003399"/>
                </a:solidFill>
                <a:highlight>
                  <a:srgbClr val="FFFF00"/>
                </a:highlight>
              </a:rPr>
              <a:t>連續性生理數值，進行即時接收與運算</a:t>
            </a:r>
            <a:r>
              <a:rPr lang="zh-TW" altLang="zh-TW" sz="6400" b="1" dirty="0">
                <a:solidFill>
                  <a:srgbClr val="003399"/>
                </a:solidFill>
              </a:rPr>
              <a:t>；利用</a:t>
            </a:r>
            <a:r>
              <a:rPr lang="zh-TW" altLang="zh-TW" sz="6400" b="1" dirty="0">
                <a:solidFill>
                  <a:srgbClr val="003399"/>
                </a:solidFill>
                <a:highlight>
                  <a:srgbClr val="FFFF00"/>
                </a:highlight>
              </a:rPr>
              <a:t>大量且毫秒建立風險評分的資料，評判出不同病患看似</a:t>
            </a:r>
            <a:endParaRPr lang="en-US" altLang="zh-TW" sz="6400" b="1" dirty="0">
              <a:solidFill>
                <a:srgbClr val="003399"/>
              </a:solidFill>
              <a:highlight>
                <a:srgbClr val="FFFF00"/>
              </a:highlight>
            </a:endParaRPr>
          </a:p>
          <a:p>
            <a:pPr marL="0" indent="0">
              <a:buNone/>
            </a:pPr>
            <a:r>
              <a:rPr lang="zh-TW" altLang="zh-TW" sz="6400" b="1" dirty="0">
                <a:solidFill>
                  <a:srgbClr val="003399"/>
                </a:solidFill>
                <a:highlight>
                  <a:srgbClr val="FFFF00"/>
                </a:highlight>
              </a:rPr>
              <a:t>相同症狀、但可能不同關鍵的發病因子；進一步建置「預測模型」，來計算出每位腎友「個人化」的心衰竭風險，和腎友每</a:t>
            </a:r>
            <a:endParaRPr lang="en-US" altLang="zh-TW" sz="6400" b="1" dirty="0">
              <a:solidFill>
                <a:srgbClr val="003399"/>
              </a:solidFill>
              <a:highlight>
                <a:srgbClr val="FFFF00"/>
              </a:highlight>
            </a:endParaRPr>
          </a:p>
          <a:p>
            <a:pPr marL="0" indent="0">
              <a:buNone/>
            </a:pPr>
            <a:r>
              <a:rPr lang="zh-TW" altLang="zh-TW" sz="6400" b="1" dirty="0">
                <a:solidFill>
                  <a:srgbClr val="003399"/>
                </a:solidFill>
                <a:highlight>
                  <a:srgbClr val="FFFF00"/>
                </a:highlight>
              </a:rPr>
              <a:t>次療程中都難以定義的理想脫水體重</a:t>
            </a:r>
            <a:r>
              <a:rPr lang="en-US" altLang="zh-TW" sz="6400" b="1" dirty="0">
                <a:solidFill>
                  <a:srgbClr val="003399"/>
                </a:solidFill>
                <a:highlight>
                  <a:srgbClr val="FFFF00"/>
                </a:highlight>
              </a:rPr>
              <a:t>—</a:t>
            </a:r>
            <a:r>
              <a:rPr lang="zh-TW" altLang="zh-TW" sz="6400" b="1" dirty="0">
                <a:solidFill>
                  <a:srgbClr val="003399"/>
                </a:solidFill>
                <a:highlight>
                  <a:srgbClr val="FFFF00"/>
                </a:highlight>
              </a:rPr>
              <a:t>「乾體重」數值。</a:t>
            </a:r>
          </a:p>
          <a:p>
            <a:pPr marL="0" indent="0">
              <a:buNone/>
            </a:pPr>
            <a:r>
              <a:rPr lang="en-US" altLang="zh-TW" sz="5600" kern="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rPr>
              <a:t> </a:t>
            </a:r>
            <a:endParaRPr lang="zh-TW" altLang="zh-TW" sz="5600" kern="100" dirty="0">
              <a:solidFill>
                <a:srgbClr val="003399"/>
              </a:solidFill>
              <a:effectLst/>
              <a:latin typeface="Calibri" panose="020F0502020204030204" pitchFamily="34" charset="0"/>
              <a:ea typeface="新細明體" panose="02020500000000000000" pitchFamily="18" charset="-120"/>
              <a:cs typeface="Mangal" panose="02040503050203030202" pitchFamily="18" charset="0"/>
            </a:endParaRPr>
          </a:p>
          <a:p>
            <a:pPr marL="0" indent="0">
              <a:buNone/>
            </a:pPr>
            <a:r>
              <a:rPr lang="zh-TW" altLang="en-US" sz="4000" b="1" dirty="0">
                <a:solidFill>
                  <a:srgbClr val="003399"/>
                </a:solidFill>
              </a:rPr>
              <a:t>             </a:t>
            </a:r>
            <a:r>
              <a:rPr lang="zh-TW" altLang="zh-TW" sz="6400" b="1" dirty="0">
                <a:solidFill>
                  <a:srgbClr val="003399"/>
                </a:solidFill>
              </a:rPr>
              <a:t>這套系統經過一年半的</a:t>
            </a:r>
            <a:r>
              <a:rPr lang="zh-TW" altLang="zh-TW" sz="6400" b="1" dirty="0">
                <a:solidFill>
                  <a:srgbClr val="003399"/>
                </a:solidFill>
                <a:highlight>
                  <a:srgbClr val="FFFF00"/>
                </a:highlight>
              </a:rPr>
              <a:t>不斷訓練，「預判」心臟衰竭準確度達</a:t>
            </a:r>
            <a:r>
              <a:rPr lang="en-US" altLang="zh-TW" sz="6400" b="1" dirty="0">
                <a:solidFill>
                  <a:srgbClr val="003399"/>
                </a:solidFill>
                <a:highlight>
                  <a:srgbClr val="FFFF00"/>
                </a:highlight>
              </a:rPr>
              <a:t>90%</a:t>
            </a:r>
            <a:r>
              <a:rPr lang="zh-TW" altLang="zh-TW" sz="6400" b="1" dirty="0">
                <a:solidFill>
                  <a:srgbClr val="003399"/>
                </a:solidFill>
                <a:highlight>
                  <a:srgbClr val="FFFF00"/>
                </a:highlight>
              </a:rPr>
              <a:t>，也成功協助降低</a:t>
            </a:r>
            <a:r>
              <a:rPr lang="zh-TW" altLang="en-US" sz="6400" b="1" dirty="0">
                <a:solidFill>
                  <a:srgbClr val="003399"/>
                </a:solidFill>
                <a:highlight>
                  <a:srgbClr val="FFFF00"/>
                </a:highlight>
              </a:rPr>
              <a:t> </a:t>
            </a:r>
            <a:r>
              <a:rPr lang="en-US" altLang="zh-TW" sz="6400" b="1" dirty="0">
                <a:solidFill>
                  <a:srgbClr val="003399"/>
                </a:solidFill>
                <a:highlight>
                  <a:srgbClr val="FFFF00"/>
                </a:highlight>
              </a:rPr>
              <a:t>80%</a:t>
            </a:r>
            <a:r>
              <a:rPr lang="zh-TW" altLang="zh-TW" sz="6400" b="1" dirty="0">
                <a:solidFill>
                  <a:srgbClr val="003399"/>
                </a:solidFill>
                <a:highlight>
                  <a:srgbClr val="FFFF00"/>
                </a:highlight>
              </a:rPr>
              <a:t>的適當洗腎體重預估誤差率</a:t>
            </a:r>
            <a:r>
              <a:rPr lang="zh-TW" altLang="zh-TW" sz="6400" b="1" dirty="0">
                <a:solidFill>
                  <a:srgbClr val="003399"/>
                </a:solidFill>
              </a:rPr>
              <a:t>。以</a:t>
            </a:r>
            <a:endParaRPr lang="en-US" altLang="zh-TW" sz="6400" b="1" dirty="0">
              <a:solidFill>
                <a:srgbClr val="003399"/>
              </a:solidFill>
            </a:endParaRPr>
          </a:p>
          <a:p>
            <a:pPr marL="0" indent="0">
              <a:buNone/>
            </a:pPr>
            <a:r>
              <a:rPr lang="zh-TW" altLang="zh-TW" sz="6400" b="1" dirty="0">
                <a:solidFill>
                  <a:srgbClr val="003399"/>
                </a:solidFill>
              </a:rPr>
              <a:t>往，在患者平均每</a:t>
            </a:r>
            <a:r>
              <a:rPr lang="zh-TW" altLang="zh-TW" sz="6400" b="1" dirty="0">
                <a:solidFill>
                  <a:srgbClr val="003399"/>
                </a:solidFill>
                <a:highlight>
                  <a:srgbClr val="FFFF00"/>
                </a:highlight>
              </a:rPr>
              <a:t>個月洗腎</a:t>
            </a:r>
            <a:r>
              <a:rPr lang="en-US" altLang="zh-TW" sz="6400" b="1" dirty="0">
                <a:solidFill>
                  <a:srgbClr val="003399"/>
                </a:solidFill>
                <a:highlight>
                  <a:srgbClr val="FFFF00"/>
                </a:highlight>
              </a:rPr>
              <a:t>13</a:t>
            </a:r>
            <a:r>
              <a:rPr lang="zh-TW" altLang="zh-TW" sz="6400" b="1" dirty="0">
                <a:solidFill>
                  <a:srgbClr val="003399"/>
                </a:solidFill>
                <a:highlight>
                  <a:srgbClr val="FFFF00"/>
                </a:highlight>
              </a:rPr>
              <a:t>次、每次約</a:t>
            </a:r>
            <a:r>
              <a:rPr lang="en-US" altLang="zh-TW" sz="6400" b="1" dirty="0">
                <a:solidFill>
                  <a:srgbClr val="003399"/>
                </a:solidFill>
                <a:highlight>
                  <a:srgbClr val="FFFF00"/>
                </a:highlight>
              </a:rPr>
              <a:t>4</a:t>
            </a:r>
            <a:r>
              <a:rPr lang="zh-TW" altLang="zh-TW" sz="6400" b="1" dirty="0">
                <a:solidFill>
                  <a:srgbClr val="003399"/>
                </a:solidFill>
                <a:highlight>
                  <a:srgbClr val="FFFF00"/>
                </a:highlight>
              </a:rPr>
              <a:t>小時的透析過程中，</a:t>
            </a:r>
            <a:r>
              <a:rPr lang="zh-TW" altLang="zh-TW" sz="6400" b="1" dirty="0">
                <a:solidFill>
                  <a:srgbClr val="003399"/>
                </a:solidFill>
              </a:rPr>
              <a:t>得靠</a:t>
            </a:r>
            <a:r>
              <a:rPr lang="zh-TW" altLang="zh-TW" sz="6400" b="1" dirty="0">
                <a:solidFill>
                  <a:srgbClr val="003399"/>
                </a:solidFill>
                <a:highlight>
                  <a:srgbClr val="FFFF00"/>
                </a:highlight>
              </a:rPr>
              <a:t>護理人員每</a:t>
            </a:r>
            <a:r>
              <a:rPr lang="en-US" altLang="zh-TW" sz="6400" b="1" dirty="0">
                <a:solidFill>
                  <a:srgbClr val="003399"/>
                </a:solidFill>
                <a:highlight>
                  <a:srgbClr val="FFFF00"/>
                </a:highlight>
              </a:rPr>
              <a:t>30</a:t>
            </a:r>
            <a:r>
              <a:rPr lang="zh-TW" altLang="zh-TW" sz="6400" b="1" dirty="0">
                <a:solidFill>
                  <a:srgbClr val="003399"/>
                </a:solidFill>
                <a:highlight>
                  <a:srgbClr val="FFFF00"/>
                </a:highlight>
              </a:rPr>
              <a:t>分鐘走一遍，手抄患者約僅</a:t>
            </a:r>
            <a:r>
              <a:rPr lang="en-US" altLang="zh-TW" sz="6400" b="1" dirty="0">
                <a:solidFill>
                  <a:srgbClr val="003399"/>
                </a:solidFill>
                <a:highlight>
                  <a:srgbClr val="FFFF00"/>
                </a:highlight>
              </a:rPr>
              <a:t>10</a:t>
            </a:r>
            <a:r>
              <a:rPr lang="zh-TW" altLang="zh-TW" sz="6400" b="1" dirty="0">
                <a:solidFill>
                  <a:srgbClr val="003399"/>
                </a:solidFill>
                <a:highlight>
                  <a:srgbClr val="FFFF00"/>
                </a:highlight>
              </a:rPr>
              <a:t>項的生理參數</a:t>
            </a:r>
            <a:r>
              <a:rPr lang="zh-TW" altLang="zh-TW" sz="6400" b="1" dirty="0">
                <a:solidFill>
                  <a:srgbClr val="003399"/>
                </a:solidFill>
              </a:rPr>
              <a:t>，</a:t>
            </a:r>
            <a:endParaRPr lang="en-US" altLang="zh-TW" sz="6400" b="1" dirty="0">
              <a:solidFill>
                <a:srgbClr val="003399"/>
              </a:solidFill>
            </a:endParaRPr>
          </a:p>
          <a:p>
            <a:pPr marL="0" indent="0">
              <a:buNone/>
            </a:pPr>
            <a:r>
              <a:rPr lang="zh-TW" altLang="zh-TW" sz="6400" b="1" dirty="0">
                <a:solidFill>
                  <a:srgbClr val="003399"/>
                </a:solidFill>
              </a:rPr>
              <a:t>洗腎機</a:t>
            </a:r>
            <a:r>
              <a:rPr lang="zh-TW" altLang="zh-TW" sz="6400" b="1" dirty="0">
                <a:solidFill>
                  <a:srgbClr val="003399"/>
                </a:solidFill>
                <a:highlight>
                  <a:srgbClr val="FFFF00"/>
                </a:highlight>
              </a:rPr>
              <a:t>資料也難以即時接收，更遑論運算，因而無法即時掌握全貌。甚至在出現不適症狀時，像是血壓下降、抽筋、出血等，</a:t>
            </a:r>
            <a:endParaRPr lang="en-US" altLang="zh-TW" sz="6400" b="1" dirty="0">
              <a:solidFill>
                <a:srgbClr val="003399"/>
              </a:solidFill>
              <a:highlight>
                <a:srgbClr val="FFFF00"/>
              </a:highlight>
            </a:endParaRPr>
          </a:p>
          <a:p>
            <a:pPr marL="0" indent="0">
              <a:buNone/>
            </a:pPr>
            <a:r>
              <a:rPr lang="zh-TW" altLang="zh-TW" sz="6400" b="1" dirty="0">
                <a:solidFill>
                  <a:srgbClr val="003399"/>
                </a:solidFill>
                <a:highlight>
                  <a:srgbClr val="FFFF00"/>
                </a:highlight>
              </a:rPr>
              <a:t>也只能靠醫生經驗和儀器判斷，再採取治療</a:t>
            </a:r>
            <a:r>
              <a:rPr lang="zh-TW" altLang="zh-TW" sz="6400" b="1" dirty="0">
                <a:solidFill>
                  <a:srgbClr val="003399"/>
                </a:solidFill>
              </a:rPr>
              <a:t>，往往「慢了好幾步」，影響處置時機。</a:t>
            </a:r>
            <a:endParaRPr lang="en-US" altLang="zh-TW" sz="6400" b="1" dirty="0">
              <a:solidFill>
                <a:srgbClr val="003399"/>
              </a:solidFill>
            </a:endParaRPr>
          </a:p>
          <a:p>
            <a:pPr marL="0" indent="0">
              <a:buNone/>
            </a:pPr>
            <a:endParaRPr lang="en-US" altLang="zh-TW" sz="6400" b="1" dirty="0">
              <a:solidFill>
                <a:srgbClr val="003399"/>
              </a:solidFill>
            </a:endParaRPr>
          </a:p>
          <a:p>
            <a:pPr marL="0" indent="0">
              <a:buNone/>
            </a:pPr>
            <a:r>
              <a:rPr lang="zh-TW" altLang="en-US" sz="6400" b="1" dirty="0">
                <a:solidFill>
                  <a:srgbClr val="003399"/>
                </a:solidFill>
              </a:rPr>
              <a:t>       </a:t>
            </a:r>
            <a:r>
              <a:rPr lang="zh-TW" altLang="zh-TW" sz="6400" b="1" dirty="0">
                <a:solidFill>
                  <a:srgbClr val="003399"/>
                </a:solidFill>
              </a:rPr>
              <a:t>導入</a:t>
            </a:r>
            <a:r>
              <a:rPr lang="en-US" altLang="zh-TW" sz="6400" b="1" dirty="0">
                <a:solidFill>
                  <a:srgbClr val="003399"/>
                </a:solidFill>
              </a:rPr>
              <a:t>AI</a:t>
            </a:r>
            <a:r>
              <a:rPr lang="zh-TW" altLang="en-US" sz="6400" b="1" dirty="0">
                <a:solidFill>
                  <a:srgbClr val="003399"/>
                </a:solidFill>
              </a:rPr>
              <a:t> </a:t>
            </a:r>
            <a:r>
              <a:rPr lang="zh-TW" altLang="zh-TW" sz="6400" b="1" dirty="0">
                <a:solidFill>
                  <a:srgbClr val="003399"/>
                </a:solidFill>
              </a:rPr>
              <a:t>的目的，是要使救命不只及時，</a:t>
            </a:r>
            <a:r>
              <a:rPr lang="zh-TW" altLang="zh-TW" sz="6400" b="1" dirty="0">
                <a:solidFill>
                  <a:srgbClr val="003399"/>
                </a:solidFill>
                <a:highlight>
                  <a:srgbClr val="FFFF00"/>
                </a:highlight>
              </a:rPr>
              <a:t>還能「即時」</a:t>
            </a:r>
            <a:r>
              <a:rPr lang="en-US" altLang="zh-TW" sz="6400" b="1" dirty="0">
                <a:solidFill>
                  <a:srgbClr val="003399"/>
                </a:solidFill>
                <a:highlight>
                  <a:srgbClr val="FFFF00"/>
                </a:highlight>
              </a:rPr>
              <a:t>—</a:t>
            </a:r>
            <a:r>
              <a:rPr lang="zh-TW" altLang="zh-TW" sz="6400" b="1" dirty="0">
                <a:solidFill>
                  <a:srgbClr val="003399"/>
                </a:solidFill>
                <a:highlight>
                  <a:srgbClr val="FFFF00"/>
                </a:highlight>
              </a:rPr>
              <a:t>有</a:t>
            </a:r>
            <a:r>
              <a:rPr lang="en-US" altLang="zh-TW" sz="6400" b="1" dirty="0">
                <a:solidFill>
                  <a:srgbClr val="003399"/>
                </a:solidFill>
                <a:highlight>
                  <a:srgbClr val="FFFF00"/>
                </a:highlight>
              </a:rPr>
              <a:t>AI</a:t>
            </a:r>
            <a:r>
              <a:rPr lang="zh-TW" altLang="en-US" sz="6400" b="1" dirty="0">
                <a:solidFill>
                  <a:srgbClr val="003399"/>
                </a:solidFill>
                <a:highlight>
                  <a:srgbClr val="FFFF00"/>
                </a:highlight>
              </a:rPr>
              <a:t> </a:t>
            </a:r>
            <a:r>
              <a:rPr lang="zh-TW" altLang="zh-TW" sz="6400" b="1" dirty="0">
                <a:solidFill>
                  <a:srgbClr val="003399"/>
                </a:solidFill>
                <a:highlight>
                  <a:srgbClr val="FFFF00"/>
                </a:highlight>
              </a:rPr>
              <a:t>預判系統，病人接受洗腎的四小時中，可以毫秒級地記錄</a:t>
            </a:r>
            <a:r>
              <a:rPr lang="en-US" altLang="zh-TW" sz="6400" b="1" dirty="0">
                <a:solidFill>
                  <a:srgbClr val="003399"/>
                </a:solidFill>
                <a:highlight>
                  <a:srgbClr val="FFFF00"/>
                </a:highlight>
              </a:rPr>
              <a:t>200</a:t>
            </a:r>
          </a:p>
          <a:p>
            <a:pPr marL="0" indent="0">
              <a:buNone/>
            </a:pPr>
            <a:r>
              <a:rPr lang="zh-TW" altLang="zh-TW" sz="6400" b="1" dirty="0">
                <a:solidFill>
                  <a:srgbClr val="003399"/>
                </a:solidFill>
                <a:highlight>
                  <a:srgbClr val="FFFF00"/>
                </a:highlight>
              </a:rPr>
              <a:t>組不斷變化的生理數值，即時更新；</a:t>
            </a:r>
            <a:r>
              <a:rPr lang="zh-TW" altLang="zh-TW" sz="6400" b="1" dirty="0">
                <a:solidFill>
                  <a:srgbClr val="003399"/>
                </a:solidFill>
              </a:rPr>
              <a:t>再合併醫院內大數據中心累積的病歷、檢驗結果、用藥資訊等多元資料，讓過去每人每</a:t>
            </a:r>
            <a:endParaRPr lang="en-US" altLang="zh-TW" sz="6400" b="1" dirty="0">
              <a:solidFill>
                <a:srgbClr val="003399"/>
              </a:solidFill>
            </a:endParaRPr>
          </a:p>
          <a:p>
            <a:pPr marL="0" indent="0">
              <a:buNone/>
            </a:pPr>
            <a:r>
              <a:rPr lang="zh-TW" altLang="zh-TW" sz="6400" b="1" dirty="0">
                <a:solidFill>
                  <a:srgbClr val="003399"/>
                </a:solidFill>
              </a:rPr>
              <a:t>年僅約</a:t>
            </a:r>
            <a:r>
              <a:rPr lang="en-US" altLang="zh-TW" sz="6400" b="1" dirty="0">
                <a:solidFill>
                  <a:srgbClr val="003399"/>
                </a:solidFill>
              </a:rPr>
              <a:t>1,500</a:t>
            </a:r>
            <a:r>
              <a:rPr lang="zh-TW" altLang="zh-TW" sz="6400" b="1" dirty="0">
                <a:solidFill>
                  <a:srgbClr val="003399"/>
                </a:solidFill>
              </a:rPr>
              <a:t>筆的資料，提升可達近</a:t>
            </a:r>
            <a:r>
              <a:rPr lang="en-US" altLang="zh-TW" sz="6400" b="1" dirty="0">
                <a:solidFill>
                  <a:srgbClr val="003399"/>
                </a:solidFill>
                <a:highlight>
                  <a:srgbClr val="FFFF00"/>
                </a:highlight>
              </a:rPr>
              <a:t>300</a:t>
            </a:r>
            <a:r>
              <a:rPr lang="zh-TW" altLang="zh-TW" sz="6400" b="1" dirty="0">
                <a:solidFill>
                  <a:srgbClr val="003399"/>
                </a:solidFill>
                <a:highlight>
                  <a:srgbClr val="FFFF00"/>
                </a:highlight>
              </a:rPr>
              <a:t>萬筆的巨量資料進行分析，更細緻、精準地剖析「個人化」病因</a:t>
            </a:r>
            <a:r>
              <a:rPr lang="zh-TW" altLang="zh-TW" sz="6400" b="1" dirty="0">
                <a:solidFill>
                  <a:srgbClr val="003399"/>
                </a:solidFill>
              </a:rPr>
              <a:t>。</a:t>
            </a:r>
          </a:p>
          <a:p>
            <a:pPr marL="0" indent="0">
              <a:buNone/>
            </a:pPr>
            <a:endParaRPr lang="en-US" altLang="zh-TW" sz="7200" b="1" dirty="0">
              <a:solidFill>
                <a:srgbClr val="003399"/>
              </a:solidFill>
            </a:endParaRPr>
          </a:p>
          <a:p>
            <a:pPr marL="0" indent="0">
              <a:buNone/>
            </a:pPr>
            <a:endParaRPr lang="en-US" altLang="zh-TW" sz="3400" b="1" dirty="0">
              <a:solidFill>
                <a:srgbClr val="003399"/>
              </a:solidFill>
            </a:endParaRPr>
          </a:p>
          <a:p>
            <a:pPr marL="0" indent="0">
              <a:buNone/>
            </a:pPr>
            <a:endParaRPr lang="zh-TW" altLang="en-US" sz="3400" b="1" dirty="0">
              <a:solidFill>
                <a:srgbClr val="003399"/>
              </a:solidFill>
            </a:endParaRPr>
          </a:p>
          <a:p>
            <a:pPr marL="0" indent="0">
              <a:buNone/>
            </a:pPr>
            <a:r>
              <a:rPr lang="zh-TW" altLang="en-US" sz="3400" b="1" dirty="0">
                <a:solidFill>
                  <a:srgbClr val="003399"/>
                </a:solidFill>
              </a:rPr>
              <a:t>       </a:t>
            </a:r>
            <a:endParaRPr lang="en-US" altLang="zh-TW" sz="3400" b="1" dirty="0">
              <a:solidFill>
                <a:srgbClr val="003399"/>
              </a:solidFill>
            </a:endParaRPr>
          </a:p>
          <a:p>
            <a:pPr marL="0" indent="0">
              <a:buNone/>
            </a:pPr>
            <a:endParaRPr lang="en-US" altLang="zh-TW" sz="2000" b="1" dirty="0">
              <a:solidFill>
                <a:srgbClr val="003399"/>
              </a:solidFill>
            </a:endParaRPr>
          </a:p>
          <a:p>
            <a:pPr marL="0" indent="0">
              <a:buNone/>
            </a:pPr>
            <a:endParaRPr lang="en-US" altLang="zh-TW" sz="2000" b="1" dirty="0">
              <a:solidFill>
                <a:srgbClr val="003399"/>
              </a:solidFill>
            </a:endParaRPr>
          </a:p>
          <a:p>
            <a:endParaRPr lang="en-US" altLang="zh-TW" sz="1800" b="1" dirty="0">
              <a:solidFill>
                <a:srgbClr val="003399"/>
              </a:solidFill>
            </a:endParaRPr>
          </a:p>
          <a:p>
            <a:pPr marL="0" indent="0">
              <a:buNone/>
            </a:pPr>
            <a:r>
              <a:rPr lang="zh-TW" altLang="en-US" sz="1800" b="1" dirty="0">
                <a:solidFill>
                  <a:srgbClr val="003399"/>
                </a:solidFill>
              </a:rPr>
              <a:t>    </a:t>
            </a:r>
            <a:endParaRPr lang="en-US" altLang="zh-TW" sz="1800" b="1" dirty="0">
              <a:solidFill>
                <a:srgbClr val="003399"/>
              </a:solidFill>
            </a:endParaRPr>
          </a:p>
          <a:p>
            <a:pPr marL="0" indent="0">
              <a:buNone/>
            </a:pPr>
            <a:r>
              <a:rPr lang="en-US" altLang="zh-TW" sz="1800" b="1" dirty="0">
                <a:solidFill>
                  <a:srgbClr val="003399"/>
                </a:solidFill>
              </a:rPr>
              <a:t>   </a:t>
            </a:r>
            <a:r>
              <a:rPr lang="zh-TW" altLang="en-US" sz="1800" b="1" dirty="0">
                <a:solidFill>
                  <a:srgbClr val="003399"/>
                </a:solidFill>
              </a:rPr>
              <a:t> </a:t>
            </a:r>
            <a:br>
              <a:rPr lang="zh-TW" altLang="en-US" sz="1600" dirty="0">
                <a:effectLst/>
              </a:rPr>
            </a:br>
            <a:endParaRPr lang="zh-TW" altLang="en-US" sz="1600" dirty="0">
              <a:effectLst/>
            </a:endParaRPr>
          </a:p>
          <a:p>
            <a:pPr marL="0" indent="0">
              <a:buNone/>
            </a:pPr>
            <a:r>
              <a:rPr lang="en-US" altLang="zh-TW" sz="2200" b="1" dirty="0">
                <a:solidFill>
                  <a:srgbClr val="003399"/>
                </a:solidFill>
              </a:rPr>
              <a:t>   </a:t>
            </a:r>
            <a:r>
              <a:rPr lang="zh-TW" altLang="en-US" sz="2200" b="1" dirty="0">
                <a:solidFill>
                  <a:srgbClr val="003399"/>
                </a:solidFill>
              </a:rPr>
              <a:t> </a:t>
            </a:r>
            <a:endParaRPr lang="en-US" altLang="zh-TW" sz="2200" b="1" dirty="0">
              <a:solidFill>
                <a:srgbClr val="003399"/>
              </a:solidFill>
            </a:endParaRPr>
          </a:p>
        </p:txBody>
      </p:sp>
      <p:pic>
        <p:nvPicPr>
          <p:cNvPr id="4" name="Picture 2" descr="9.2萬洗腎病患，如何用AI即時預判心臟衰竭救命？">
            <a:extLst>
              <a:ext uri="{FF2B5EF4-FFF2-40B4-BE49-F238E27FC236}">
                <a16:creationId xmlns:a16="http://schemas.microsoft.com/office/drawing/2014/main" id="{849E3AC0-5378-1120-49D1-733014D2B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709" y="443517"/>
            <a:ext cx="1627610" cy="1090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北榮-SAS-洗腎-AI醫療-即時血液透析人工智慧預判系統">
            <a:extLst>
              <a:ext uri="{FF2B5EF4-FFF2-40B4-BE49-F238E27FC236}">
                <a16:creationId xmlns:a16="http://schemas.microsoft.com/office/drawing/2014/main" id="{627772FA-63E1-9D33-65B5-BE93DEBB17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5" t="1391" r="5335" b="16366"/>
          <a:stretch/>
        </p:blipFill>
        <p:spPr bwMode="auto">
          <a:xfrm>
            <a:off x="9909401" y="508003"/>
            <a:ext cx="1767865" cy="1090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6311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137" y="169182"/>
            <a:ext cx="10147726" cy="445813"/>
          </a:xfrm>
        </p:spPr>
        <p:txBody>
          <a:bodyPr>
            <a:noAutofit/>
          </a:bodyPr>
          <a:lstStyle/>
          <a:p>
            <a:r>
              <a:rPr lang="zh-TW" altLang="en-US" sz="2800" dirty="0">
                <a:solidFill>
                  <a:srgbClr val="003399"/>
                </a:solidFill>
              </a:rPr>
              <a:t>電子商務的理論 </a:t>
            </a:r>
            <a:r>
              <a:rPr lang="en-US" altLang="zh-TW" sz="2800" dirty="0">
                <a:solidFill>
                  <a:srgbClr val="003399"/>
                </a:solidFill>
              </a:rPr>
              <a:t>(</a:t>
            </a:r>
            <a:r>
              <a:rPr lang="zh-TW" altLang="en-US" sz="2800" dirty="0">
                <a:solidFill>
                  <a:srgbClr val="003399"/>
                </a:solidFill>
              </a:rPr>
              <a:t>續</a:t>
            </a:r>
            <a:r>
              <a:rPr lang="en-US" altLang="zh-TW" sz="2800" dirty="0">
                <a:solidFill>
                  <a:srgbClr val="003399"/>
                </a:solidFill>
              </a:rPr>
              <a:t>)</a:t>
            </a:r>
            <a:endParaRPr lang="zh-TW" altLang="en-US" sz="2800" dirty="0">
              <a:solidFill>
                <a:srgbClr val="003399"/>
              </a:solidFill>
            </a:endParaRPr>
          </a:p>
        </p:txBody>
      </p:sp>
      <p:sp>
        <p:nvSpPr>
          <p:cNvPr id="3" name="內容版面配置區 2"/>
          <p:cNvSpPr>
            <a:spLocks noGrp="1"/>
          </p:cNvSpPr>
          <p:nvPr>
            <p:ph idx="1"/>
          </p:nvPr>
        </p:nvSpPr>
        <p:spPr>
          <a:xfrm>
            <a:off x="462534" y="856008"/>
            <a:ext cx="11266931" cy="5699913"/>
          </a:xfrm>
        </p:spPr>
        <p:txBody>
          <a:bodyPr>
            <a:normAutofit fontScale="25000" lnSpcReduction="20000"/>
          </a:bodyPr>
          <a:lstStyle/>
          <a:p>
            <a:pPr marL="514350" indent="-514350">
              <a:buFont typeface="+mj-lt"/>
              <a:buAutoNum type="arabicPeriod" startAt="6"/>
            </a:pPr>
            <a:r>
              <a:rPr lang="zh-TW" altLang="en-US" sz="7200" b="1" dirty="0">
                <a:solidFill>
                  <a:srgbClr val="003399"/>
                </a:solidFill>
              </a:rPr>
              <a:t>物聯網 </a:t>
            </a:r>
            <a:r>
              <a:rPr lang="en-US" altLang="zh-TW" sz="7200" b="1" dirty="0">
                <a:solidFill>
                  <a:srgbClr val="003399"/>
                </a:solidFill>
              </a:rPr>
              <a:t>(Internet of Things, IoT) </a:t>
            </a:r>
            <a:r>
              <a:rPr lang="en-US" altLang="zh-TW" sz="5600" dirty="0">
                <a:solidFill>
                  <a:srgbClr val="003399"/>
                </a:solidFill>
              </a:rPr>
              <a:t>(</a:t>
            </a:r>
            <a:r>
              <a:rPr lang="zh-TW" altLang="en-US" sz="5600" dirty="0">
                <a:solidFill>
                  <a:srgbClr val="003399"/>
                </a:solidFill>
              </a:rPr>
              <a:t>續</a:t>
            </a:r>
            <a:r>
              <a:rPr lang="en-US" altLang="zh-TW" sz="5600" dirty="0">
                <a:solidFill>
                  <a:srgbClr val="003399"/>
                </a:solidFill>
              </a:rPr>
              <a:t>)</a:t>
            </a:r>
            <a:endParaRPr lang="en-US" altLang="zh-TW" sz="5600" b="1" dirty="0">
              <a:solidFill>
                <a:srgbClr val="003399"/>
              </a:solidFill>
            </a:endParaRPr>
          </a:p>
          <a:p>
            <a:pPr marL="0" indent="0">
              <a:buNone/>
            </a:pPr>
            <a:r>
              <a:rPr lang="zh-TW" altLang="en-US" sz="1800" b="1" dirty="0">
                <a:solidFill>
                  <a:srgbClr val="003399"/>
                </a:solidFill>
              </a:rPr>
              <a:t>     </a:t>
            </a:r>
            <a:endParaRPr lang="en-US" altLang="zh-TW" sz="1800" b="1" dirty="0">
              <a:solidFill>
                <a:srgbClr val="003399"/>
              </a:solidFill>
            </a:endParaRPr>
          </a:p>
          <a:p>
            <a:pPr marL="0" indent="0">
              <a:buNone/>
            </a:pPr>
            <a:r>
              <a:rPr lang="en-US" altLang="zh-TW" sz="5600" b="1" dirty="0">
                <a:solidFill>
                  <a:srgbClr val="003399"/>
                </a:solidFill>
              </a:rPr>
              <a:t>(0727.23)  </a:t>
            </a:r>
            <a:r>
              <a:rPr lang="en-US" altLang="zh-TW" sz="7200" b="1" dirty="0">
                <a:solidFill>
                  <a:srgbClr val="003399"/>
                </a:solidFill>
              </a:rPr>
              <a:t>Water Temperatures Hit ‘Hot Tub’ Levels in the Florida Keys  </a:t>
            </a:r>
            <a:r>
              <a:rPr lang="zh-TW" altLang="en-US" sz="6400" b="1" dirty="0">
                <a:solidFill>
                  <a:srgbClr val="003399"/>
                </a:solidFill>
              </a:rPr>
              <a:t>佛羅里達群島的水溫達到「</a:t>
            </a:r>
            <a:r>
              <a:rPr lang="zh-TW" altLang="en-US" sz="6400" b="1" dirty="0">
                <a:solidFill>
                  <a:srgbClr val="003399"/>
                </a:solidFill>
                <a:highlight>
                  <a:srgbClr val="FFFF00"/>
                </a:highlight>
              </a:rPr>
              <a:t>熱水浴缸」</a:t>
            </a:r>
            <a:r>
              <a:rPr lang="zh-TW" altLang="en-US" sz="6400" b="1" dirty="0">
                <a:solidFill>
                  <a:srgbClr val="003399"/>
                </a:solidFill>
              </a:rPr>
              <a:t>水平</a:t>
            </a:r>
            <a:endParaRPr lang="en-US" altLang="zh-TW" sz="7200" b="1" dirty="0">
              <a:solidFill>
                <a:srgbClr val="003399"/>
              </a:solidFill>
            </a:endParaRPr>
          </a:p>
          <a:p>
            <a:pPr marL="0" indent="0">
              <a:buNone/>
            </a:pPr>
            <a:endParaRPr lang="zh-TW" altLang="en-US" sz="1400" b="0" i="0" dirty="0">
              <a:solidFill>
                <a:srgbClr val="FFFFFF"/>
              </a:solidFill>
              <a:effectLst/>
              <a:latin typeface="Roboto" panose="02000000000000000000" pitchFamily="2" charset="0"/>
            </a:endParaRPr>
          </a:p>
          <a:p>
            <a:pPr marL="0" indent="0">
              <a:buNone/>
            </a:pPr>
            <a:r>
              <a:rPr lang="zh-TW" altLang="en-US" sz="5600" b="1" dirty="0">
                <a:solidFill>
                  <a:srgbClr val="003399"/>
                </a:solidFill>
              </a:rPr>
              <a:t>       </a:t>
            </a:r>
            <a:r>
              <a:rPr lang="en-US" altLang="zh-TW" sz="5600" b="1" dirty="0">
                <a:solidFill>
                  <a:srgbClr val="003399"/>
                </a:solidFill>
              </a:rPr>
              <a:t>A buoy in Manatee Bay recorded 101.1 degrees Fahrenheit on Monday evening, as coral reefs suffer.                                                                                               </a:t>
            </a:r>
          </a:p>
          <a:p>
            <a:pPr marL="0" indent="0">
              <a:buNone/>
            </a:pPr>
            <a:r>
              <a:rPr lang="zh-TW" altLang="en-US" sz="6400" b="1" dirty="0">
                <a:solidFill>
                  <a:srgbClr val="003399"/>
                </a:solidFill>
              </a:rPr>
              <a:t>週一晚上，</a:t>
            </a:r>
            <a:r>
              <a:rPr lang="en-US" altLang="zh-TW" sz="6400" b="1" dirty="0">
                <a:solidFill>
                  <a:srgbClr val="003399"/>
                </a:solidFill>
              </a:rPr>
              <a:t> Manatee</a:t>
            </a:r>
            <a:r>
              <a:rPr lang="zh-TW" altLang="en-US" sz="6400" b="1" dirty="0">
                <a:solidFill>
                  <a:srgbClr val="003399"/>
                </a:solidFill>
              </a:rPr>
              <a:t>灣的一個</a:t>
            </a:r>
            <a:r>
              <a:rPr lang="zh-TW" altLang="en-US" sz="6400" b="1" dirty="0">
                <a:solidFill>
                  <a:srgbClr val="003399"/>
                </a:solidFill>
                <a:highlight>
                  <a:srgbClr val="FFFF00"/>
                </a:highlight>
              </a:rPr>
              <a:t>浮標</a:t>
            </a:r>
            <a:r>
              <a:rPr lang="zh-TW" altLang="en-US" sz="6400" b="1" dirty="0">
                <a:solidFill>
                  <a:srgbClr val="003399"/>
                </a:solidFill>
              </a:rPr>
              <a:t>記錄到 </a:t>
            </a:r>
            <a:r>
              <a:rPr lang="en-US" altLang="zh-TW" sz="6400" b="1" dirty="0">
                <a:solidFill>
                  <a:srgbClr val="003399"/>
                </a:solidFill>
              </a:rPr>
              <a:t>101.1 </a:t>
            </a:r>
            <a:r>
              <a:rPr lang="zh-TW" altLang="en-US" sz="6400" b="1" dirty="0">
                <a:solidFill>
                  <a:srgbClr val="003399"/>
                </a:solidFill>
              </a:rPr>
              <a:t>華氏度</a:t>
            </a:r>
            <a:r>
              <a:rPr lang="en-US" altLang="zh-TW" sz="6400" b="1" dirty="0">
                <a:solidFill>
                  <a:srgbClr val="003399"/>
                </a:solidFill>
              </a:rPr>
              <a:t>(</a:t>
            </a:r>
            <a:r>
              <a:rPr lang="zh-TW" altLang="en-US" sz="4800" b="0" i="0" dirty="0">
                <a:solidFill>
                  <a:srgbClr val="333333"/>
                </a:solidFill>
                <a:effectLst/>
                <a:latin typeface="Open Sans" panose="020B0606030504020204" pitchFamily="34" charset="0"/>
              </a:rPr>
              <a:t>攝氏</a:t>
            </a:r>
            <a:r>
              <a:rPr lang="en-US" altLang="zh-TW" sz="6400" b="1" dirty="0">
                <a:solidFill>
                  <a:srgbClr val="003399"/>
                </a:solidFill>
              </a:rPr>
              <a:t>38.33</a:t>
            </a:r>
            <a:r>
              <a:rPr lang="zh-TW" altLang="en-US" sz="6400" b="1" dirty="0">
                <a:solidFill>
                  <a:srgbClr val="003399"/>
                </a:solidFill>
              </a:rPr>
              <a:t>度</a:t>
            </a:r>
            <a:r>
              <a:rPr lang="en-US" altLang="zh-TW" sz="6400" b="1" dirty="0">
                <a:solidFill>
                  <a:srgbClr val="003399"/>
                </a:solidFill>
              </a:rPr>
              <a:t>) </a:t>
            </a:r>
            <a:r>
              <a:rPr lang="zh-TW" altLang="en-US" sz="6400" b="1" dirty="0">
                <a:solidFill>
                  <a:srgbClr val="003399"/>
                </a:solidFill>
              </a:rPr>
              <a:t>，</a:t>
            </a:r>
            <a:r>
              <a:rPr lang="zh-TW" altLang="en-US" sz="6400" b="1" dirty="0">
                <a:solidFill>
                  <a:srgbClr val="003399"/>
                </a:solidFill>
                <a:highlight>
                  <a:srgbClr val="FFFF00"/>
                </a:highlight>
              </a:rPr>
              <a:t>珊瑚礁受到影響</a:t>
            </a:r>
            <a:r>
              <a:rPr lang="zh-TW" altLang="en-US" sz="6400" b="1" dirty="0">
                <a:solidFill>
                  <a:srgbClr val="003399"/>
                </a:solidFill>
              </a:rPr>
              <a:t>。</a:t>
            </a:r>
            <a:endParaRPr lang="en-US" altLang="zh-TW" sz="2000" b="1" dirty="0">
              <a:solidFill>
                <a:srgbClr val="003399"/>
              </a:solidFill>
            </a:endParaRPr>
          </a:p>
          <a:p>
            <a:pPr marL="0" indent="0">
              <a:buNone/>
            </a:pPr>
            <a:r>
              <a:rPr lang="en-US" altLang="zh-TW" sz="1800" b="1" dirty="0">
                <a:solidFill>
                  <a:srgbClr val="003399"/>
                </a:solidFill>
              </a:rPr>
              <a:t>    </a:t>
            </a:r>
          </a:p>
          <a:p>
            <a:pPr marL="0" indent="0">
              <a:buNone/>
            </a:pPr>
            <a:endParaRPr lang="en-US" altLang="zh-TW" sz="1800" b="1" dirty="0">
              <a:solidFill>
                <a:srgbClr val="003399"/>
              </a:solidFill>
            </a:endParaRPr>
          </a:p>
          <a:p>
            <a:pPr marL="0" indent="0">
              <a:buNone/>
            </a:pPr>
            <a:endParaRPr lang="en-US" altLang="zh-TW" sz="1600" b="1" dirty="0">
              <a:solidFill>
                <a:srgbClr val="003399"/>
              </a:solidFill>
            </a:endParaRPr>
          </a:p>
          <a:p>
            <a:pPr marL="0" indent="0">
              <a:buNone/>
            </a:pPr>
            <a:endParaRPr lang="en-US" altLang="zh-TW" sz="1600" b="1" dirty="0">
              <a:solidFill>
                <a:srgbClr val="003399"/>
              </a:solidFill>
            </a:endParaRPr>
          </a:p>
          <a:p>
            <a:pPr marL="0" indent="0">
              <a:buNone/>
            </a:pPr>
            <a:endParaRPr lang="en-US" altLang="zh-TW" sz="1600" b="1" dirty="0">
              <a:solidFill>
                <a:srgbClr val="003399"/>
              </a:solidFill>
            </a:endParaRPr>
          </a:p>
          <a:p>
            <a:pPr marL="0" indent="0">
              <a:buNone/>
            </a:pPr>
            <a:endParaRPr lang="en-US" altLang="zh-TW" sz="1600" b="1" dirty="0">
              <a:solidFill>
                <a:srgbClr val="003399"/>
              </a:solidFill>
            </a:endParaRPr>
          </a:p>
          <a:p>
            <a:pPr marL="0" indent="0">
              <a:buNone/>
            </a:pPr>
            <a:endParaRPr lang="en-US" altLang="zh-TW" sz="1600" b="1" dirty="0">
              <a:solidFill>
                <a:srgbClr val="003399"/>
              </a:solidFill>
            </a:endParaRPr>
          </a:p>
          <a:p>
            <a:pPr marL="0" indent="0">
              <a:buNone/>
            </a:pPr>
            <a:endParaRPr lang="en-US" altLang="zh-TW" sz="1600" b="1" dirty="0">
              <a:solidFill>
                <a:srgbClr val="003399"/>
              </a:solidFill>
            </a:endParaRPr>
          </a:p>
          <a:p>
            <a:pPr marL="0" indent="0">
              <a:buNone/>
            </a:pPr>
            <a:endParaRPr lang="en-US" altLang="zh-TW" sz="1600" b="1" dirty="0">
              <a:solidFill>
                <a:srgbClr val="003399"/>
              </a:solidFill>
            </a:endParaRPr>
          </a:p>
          <a:p>
            <a:pPr marL="0" indent="0" algn="l">
              <a:buNone/>
            </a:pPr>
            <a:endParaRPr lang="en-US" altLang="zh-TW" sz="5600" b="1" dirty="0">
              <a:solidFill>
                <a:srgbClr val="003399"/>
              </a:solidFill>
              <a:latin typeface="open sans" panose="020B0606030504020204" pitchFamily="34" charset="0"/>
            </a:endParaRPr>
          </a:p>
          <a:p>
            <a:pPr marL="0" indent="0" algn="l">
              <a:buNone/>
            </a:pPr>
            <a:endParaRPr lang="en-US" altLang="zh-TW" sz="5600" b="1" dirty="0">
              <a:solidFill>
                <a:srgbClr val="003399"/>
              </a:solidFill>
              <a:latin typeface="open sans" panose="020B0606030504020204" pitchFamily="34" charset="0"/>
            </a:endParaRPr>
          </a:p>
          <a:p>
            <a:pPr marL="0" indent="0" algn="l">
              <a:buNone/>
            </a:pPr>
            <a:endParaRPr lang="en-US" altLang="zh-TW" sz="5600" b="1" dirty="0">
              <a:solidFill>
                <a:srgbClr val="003399"/>
              </a:solidFill>
              <a:latin typeface="open sans" panose="020B0606030504020204" pitchFamily="34" charset="0"/>
            </a:endParaRPr>
          </a:p>
          <a:p>
            <a:pPr marL="0" indent="0" algn="l">
              <a:buNone/>
            </a:pPr>
            <a:endParaRPr lang="en-US" altLang="zh-TW" sz="5600" b="1" dirty="0">
              <a:solidFill>
                <a:srgbClr val="003399"/>
              </a:solidFill>
              <a:latin typeface="open sans" panose="020B0606030504020204" pitchFamily="34" charset="0"/>
            </a:endParaRPr>
          </a:p>
          <a:p>
            <a:pPr marL="0" indent="0" algn="l">
              <a:buNone/>
            </a:pPr>
            <a:r>
              <a:rPr lang="en-US" altLang="zh-TW" sz="5600" b="1" dirty="0">
                <a:solidFill>
                  <a:srgbClr val="003399"/>
                </a:solidFill>
                <a:latin typeface="open sans" panose="020B0606030504020204" pitchFamily="34" charset="0"/>
              </a:rPr>
              <a:t>Beachgoers in South Florida can forget </a:t>
            </a:r>
            <a:r>
              <a:rPr lang="en-US" altLang="zh-TW" sz="5600" b="1" dirty="0">
                <a:solidFill>
                  <a:srgbClr val="003399"/>
                </a:solidFill>
                <a:highlight>
                  <a:srgbClr val="FFFF00"/>
                </a:highlight>
                <a:latin typeface="open sans" panose="020B0606030504020204" pitchFamily="34" charset="0"/>
              </a:rPr>
              <a:t>taking a dip to cool down: Water temperatures in the Florida Keys hit </a:t>
            </a:r>
            <a:r>
              <a:rPr lang="en-US" altLang="zh-TW" sz="5600" b="1" dirty="0">
                <a:solidFill>
                  <a:srgbClr val="003399"/>
                </a:solidFill>
                <a:latin typeface="open sans" panose="020B0606030504020204" pitchFamily="34" charset="0"/>
              </a:rPr>
              <a:t>101.1 degrees Fahrenheit on Monday evening.</a:t>
            </a:r>
            <a:r>
              <a:rPr lang="zh-TW" altLang="en-US" sz="5600" b="1" dirty="0">
                <a:solidFill>
                  <a:srgbClr val="003399"/>
                </a:solidFill>
                <a:latin typeface="open sans" panose="020B0606030504020204" pitchFamily="34" charset="0"/>
              </a:rPr>
              <a:t>                                                                                                                                                                                                      </a:t>
            </a:r>
            <a:endParaRPr lang="en-US" altLang="zh-TW" sz="5600" b="1" dirty="0">
              <a:solidFill>
                <a:srgbClr val="003399"/>
              </a:solidFill>
              <a:latin typeface="open sans" panose="020B0606030504020204" pitchFamily="34" charset="0"/>
            </a:endParaRPr>
          </a:p>
          <a:p>
            <a:pPr marL="0" indent="0" algn="l">
              <a:buNone/>
            </a:pPr>
            <a:r>
              <a:rPr lang="zh-TW" altLang="en-US" sz="6400" b="1" dirty="0">
                <a:solidFill>
                  <a:srgbClr val="003399"/>
                </a:solidFill>
                <a:latin typeface="open sans" panose="020B0606030504020204" pitchFamily="34" charset="0"/>
              </a:rPr>
              <a:t>南佛州的海灘遊客可能會忘記泡個澡降溫：週一晚上佛羅里達群島的水溫達到 </a:t>
            </a:r>
            <a:r>
              <a:rPr lang="en-US" altLang="zh-TW" sz="6400" b="1" dirty="0">
                <a:solidFill>
                  <a:srgbClr val="003399"/>
                </a:solidFill>
                <a:latin typeface="open sans" panose="020B0606030504020204" pitchFamily="34" charset="0"/>
              </a:rPr>
              <a:t>101.1 </a:t>
            </a:r>
            <a:r>
              <a:rPr lang="zh-TW" altLang="en-US" sz="6400" b="1" dirty="0">
                <a:solidFill>
                  <a:srgbClr val="003399"/>
                </a:solidFill>
                <a:latin typeface="open sans" panose="020B0606030504020204" pitchFamily="34" charset="0"/>
              </a:rPr>
              <a:t>華氏度 </a:t>
            </a:r>
            <a:r>
              <a:rPr lang="en-US" altLang="zh-TW" sz="6400" b="1" dirty="0">
                <a:solidFill>
                  <a:srgbClr val="003399"/>
                </a:solidFill>
                <a:latin typeface="open sans" panose="020B0606030504020204" pitchFamily="34" charset="0"/>
              </a:rPr>
              <a:t>(</a:t>
            </a:r>
            <a:r>
              <a:rPr lang="en-US" altLang="zh-TW" sz="6400" b="1" dirty="0">
                <a:solidFill>
                  <a:srgbClr val="003399"/>
                </a:solidFill>
                <a:highlight>
                  <a:srgbClr val="FFFF00"/>
                </a:highlight>
                <a:latin typeface="open sans" panose="020B0606030504020204" pitchFamily="34" charset="0"/>
              </a:rPr>
              <a:t>38.39</a:t>
            </a:r>
            <a:r>
              <a:rPr lang="zh-TW" altLang="en-US" sz="6400" b="1" dirty="0">
                <a:solidFill>
                  <a:srgbClr val="003399"/>
                </a:solidFill>
                <a:highlight>
                  <a:srgbClr val="FFFF00"/>
                </a:highlight>
                <a:latin typeface="open sans" panose="020B0606030504020204" pitchFamily="34" charset="0"/>
              </a:rPr>
              <a:t> ℃</a:t>
            </a:r>
            <a:r>
              <a:rPr lang="zh-TW" altLang="en-US" sz="6400" b="1" dirty="0">
                <a:solidFill>
                  <a:srgbClr val="003399"/>
                </a:solidFill>
                <a:latin typeface="open sans" panose="020B0606030504020204" pitchFamily="34" charset="0"/>
              </a:rPr>
              <a:t> </a:t>
            </a:r>
            <a:r>
              <a:rPr lang="en-US" altLang="zh-TW" sz="6400" b="1" dirty="0">
                <a:solidFill>
                  <a:srgbClr val="003399"/>
                </a:solidFill>
                <a:latin typeface="open sans" panose="020B0606030504020204" pitchFamily="34" charset="0"/>
              </a:rPr>
              <a:t>)</a:t>
            </a:r>
            <a:r>
              <a:rPr lang="zh-TW" altLang="en-US" sz="6400" b="1" dirty="0">
                <a:solidFill>
                  <a:srgbClr val="003399"/>
                </a:solidFill>
                <a:latin typeface="open sans" panose="020B0606030504020204" pitchFamily="34" charset="0"/>
              </a:rPr>
              <a:t>。</a:t>
            </a:r>
            <a:endParaRPr lang="en-US" altLang="zh-TW" sz="6400" b="1" dirty="0">
              <a:solidFill>
                <a:srgbClr val="003399"/>
              </a:solidFill>
              <a:latin typeface="open sans" panose="020B0606030504020204" pitchFamily="34" charset="0"/>
            </a:endParaRPr>
          </a:p>
          <a:p>
            <a:pPr marL="0" indent="0">
              <a:buNone/>
            </a:pPr>
            <a:endParaRPr lang="en-US" altLang="zh-TW" sz="2000" b="1" dirty="0">
              <a:solidFill>
                <a:srgbClr val="003399"/>
              </a:solidFill>
            </a:endParaRPr>
          </a:p>
          <a:p>
            <a:pPr marL="0" indent="0">
              <a:buNone/>
            </a:pPr>
            <a:r>
              <a:rPr lang="en-US" altLang="zh-TW" sz="5500" b="1" dirty="0">
                <a:solidFill>
                  <a:srgbClr val="003399"/>
                </a:solidFill>
                <a:latin typeface="open sans" panose="020B0606030504020204" pitchFamily="34" charset="0"/>
              </a:rPr>
              <a:t>Meteorologists are debating whether the </a:t>
            </a:r>
            <a:r>
              <a:rPr lang="en-US" altLang="zh-TW" sz="5500" b="1" dirty="0">
                <a:solidFill>
                  <a:srgbClr val="003399"/>
                </a:solidFill>
                <a:highlight>
                  <a:srgbClr val="FFFF00"/>
                </a:highlight>
                <a:latin typeface="open sans" panose="020B0606030504020204" pitchFamily="34" charset="0"/>
              </a:rPr>
              <a:t>reading captured at a buoy </a:t>
            </a:r>
            <a:r>
              <a:rPr lang="en-US" altLang="zh-TW" sz="5500" b="1" dirty="0">
                <a:solidFill>
                  <a:srgbClr val="003399"/>
                </a:solidFill>
                <a:latin typeface="open sans" panose="020B0606030504020204" pitchFamily="34" charset="0"/>
              </a:rPr>
              <a:t>at Manatee Bay, located northwest of Key Largo, constitutes a new world record. But either way, scientists are concerned.</a:t>
            </a:r>
          </a:p>
          <a:p>
            <a:pPr marL="0" indent="0">
              <a:buNone/>
            </a:pPr>
            <a:r>
              <a:rPr lang="zh-TW" altLang="en-US" sz="6400" b="1" dirty="0">
                <a:solidFill>
                  <a:srgbClr val="003399"/>
                </a:solidFill>
                <a:latin typeface="open sans" panose="020B0606030504020204" pitchFamily="34" charset="0"/>
              </a:rPr>
              <a:t>氣象學家正在爭論在位於基拉戈島西北部的海牛灣</a:t>
            </a:r>
            <a:r>
              <a:rPr lang="zh-TW" altLang="en-US" sz="6400" b="1" dirty="0">
                <a:solidFill>
                  <a:srgbClr val="003399"/>
                </a:solidFill>
                <a:highlight>
                  <a:srgbClr val="FFFF00"/>
                </a:highlight>
                <a:latin typeface="open sans" panose="020B0606030504020204" pitchFamily="34" charset="0"/>
              </a:rPr>
              <a:t>浮標處</a:t>
            </a:r>
            <a:r>
              <a:rPr lang="zh-TW" altLang="en-US" sz="6400" b="1" dirty="0">
                <a:solidFill>
                  <a:srgbClr val="003399"/>
                </a:solidFill>
                <a:latin typeface="open sans" panose="020B0606030504020204" pitchFamily="34" charset="0"/>
              </a:rPr>
              <a:t>捕獲的</a:t>
            </a:r>
            <a:r>
              <a:rPr lang="zh-TW" altLang="en-US" sz="6400" b="1" dirty="0">
                <a:solidFill>
                  <a:srgbClr val="003399"/>
                </a:solidFill>
                <a:highlight>
                  <a:srgbClr val="FFFF00"/>
                </a:highlight>
                <a:latin typeface="open sans" panose="020B0606030504020204" pitchFamily="34" charset="0"/>
              </a:rPr>
              <a:t>讀數是否構成新的世界紀錄</a:t>
            </a:r>
            <a:r>
              <a:rPr lang="zh-TW" altLang="en-US" sz="6400" b="1" dirty="0">
                <a:solidFill>
                  <a:srgbClr val="003399"/>
                </a:solidFill>
                <a:latin typeface="open sans" panose="020B0606030504020204" pitchFamily="34" charset="0"/>
              </a:rPr>
              <a:t>。 但無論如何，科學家們都很擔心。</a:t>
            </a:r>
            <a:endParaRPr lang="en-US" altLang="zh-TW" sz="6400" b="1" dirty="0">
              <a:solidFill>
                <a:srgbClr val="003399"/>
              </a:solidFill>
              <a:latin typeface="open sans" panose="020B0606030504020204" pitchFamily="34" charset="0"/>
            </a:endParaRPr>
          </a:p>
          <a:p>
            <a:pPr marL="0" indent="0">
              <a:buNone/>
            </a:pPr>
            <a:endParaRPr lang="en-US" altLang="zh-TW" sz="6400" b="1" dirty="0">
              <a:solidFill>
                <a:srgbClr val="003399"/>
              </a:solidFill>
            </a:endParaRPr>
          </a:p>
          <a:p>
            <a:pPr marL="0" indent="0">
              <a:buNone/>
            </a:pPr>
            <a:r>
              <a:rPr lang="en-US" altLang="zh-TW" sz="5600" b="1" dirty="0">
                <a:solidFill>
                  <a:srgbClr val="003399"/>
                </a:solidFill>
              </a:rPr>
              <a:t> </a:t>
            </a:r>
          </a:p>
        </p:txBody>
      </p:sp>
      <p:sp>
        <p:nvSpPr>
          <p:cNvPr id="6" name="AutoShape 2" descr="Diver swimming by coral reef">
            <a:extLst>
              <a:ext uri="{FF2B5EF4-FFF2-40B4-BE49-F238E27FC236}">
                <a16:creationId xmlns:a16="http://schemas.microsoft.com/office/drawing/2014/main" id="{503072B2-1712-A96E-5EDC-0E870ED0B9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圖片 6">
            <a:extLst>
              <a:ext uri="{FF2B5EF4-FFF2-40B4-BE49-F238E27FC236}">
                <a16:creationId xmlns:a16="http://schemas.microsoft.com/office/drawing/2014/main" id="{9639C26B-21CC-815F-538D-973A326504F7}"/>
              </a:ext>
            </a:extLst>
          </p:cNvPr>
          <p:cNvPicPr>
            <a:picLocks noChangeAspect="1"/>
          </p:cNvPicPr>
          <p:nvPr/>
        </p:nvPicPr>
        <p:blipFill rotWithShape="1">
          <a:blip r:embed="rId3"/>
          <a:srcRect l="21652" t="28522" r="40587" b="21043"/>
          <a:stretch/>
        </p:blipFill>
        <p:spPr>
          <a:xfrm>
            <a:off x="667549" y="2703707"/>
            <a:ext cx="1644299" cy="1235354"/>
          </a:xfrm>
          <a:prstGeom prst="rect">
            <a:avLst/>
          </a:prstGeom>
        </p:spPr>
      </p:pic>
      <p:sp>
        <p:nvSpPr>
          <p:cNvPr id="8" name="文字方塊 7">
            <a:extLst>
              <a:ext uri="{FF2B5EF4-FFF2-40B4-BE49-F238E27FC236}">
                <a16:creationId xmlns:a16="http://schemas.microsoft.com/office/drawing/2014/main" id="{72F217F0-2ADC-2313-3595-D8F38B568924}"/>
              </a:ext>
            </a:extLst>
          </p:cNvPr>
          <p:cNvSpPr txBox="1"/>
          <p:nvPr/>
        </p:nvSpPr>
        <p:spPr>
          <a:xfrm>
            <a:off x="2516863" y="2703707"/>
            <a:ext cx="8988109" cy="1015663"/>
          </a:xfrm>
          <a:prstGeom prst="rect">
            <a:avLst/>
          </a:prstGeom>
          <a:noFill/>
        </p:spPr>
        <p:txBody>
          <a:bodyPr wrap="square" rtlCol="0">
            <a:spAutoFit/>
          </a:bodyPr>
          <a:lstStyle/>
          <a:p>
            <a:r>
              <a:rPr lang="en-US" altLang="zh-TW" sz="1400" b="1" i="0" dirty="0">
                <a:solidFill>
                  <a:srgbClr val="003399"/>
                </a:solidFill>
                <a:effectLst/>
                <a:latin typeface="open sans" panose="020B0606030504020204" pitchFamily="34" charset="0"/>
              </a:rPr>
              <a:t>A diver swims around a coral reef in Key West, Florida, on July 14, 2023. Coral reefs in the Florida Keys are at risk of </a:t>
            </a:r>
            <a:r>
              <a:rPr lang="en-US" altLang="zh-TW" sz="1400" b="1" i="0" dirty="0">
                <a:solidFill>
                  <a:srgbClr val="003399"/>
                </a:solidFill>
                <a:effectLst/>
                <a:highlight>
                  <a:srgbClr val="FFFF00"/>
                </a:highlight>
                <a:latin typeface="open sans" panose="020B0606030504020204" pitchFamily="34" charset="0"/>
              </a:rPr>
              <a:t>bleaching and death because of very hot water temperatures this summer</a:t>
            </a:r>
            <a:r>
              <a:rPr lang="en-US" altLang="zh-TW" sz="1400" b="1" i="0" dirty="0">
                <a:solidFill>
                  <a:srgbClr val="003399"/>
                </a:solidFill>
                <a:effectLst/>
                <a:latin typeface="open sans" panose="020B0606030504020204" pitchFamily="34" charset="0"/>
              </a:rPr>
              <a:t>.</a:t>
            </a:r>
            <a:r>
              <a:rPr lang="zh-TW" altLang="en-US" sz="1400" b="1" i="0" dirty="0">
                <a:solidFill>
                  <a:srgbClr val="003399"/>
                </a:solidFill>
                <a:effectLst/>
                <a:latin typeface="open sans" panose="020B0606030504020204" pitchFamily="34" charset="0"/>
              </a:rPr>
              <a:t>                                                                                                                     </a:t>
            </a:r>
            <a:r>
              <a:rPr lang="en-US" altLang="zh-TW" sz="1600" b="1" i="0" dirty="0">
                <a:solidFill>
                  <a:srgbClr val="003399"/>
                </a:solidFill>
                <a:effectLst/>
                <a:latin typeface="open sans" panose="020B0606030504020204" pitchFamily="34" charset="0"/>
              </a:rPr>
              <a:t>2023 </a:t>
            </a:r>
            <a:r>
              <a:rPr lang="zh-TW" altLang="en-US" sz="1600" b="1" i="0" dirty="0">
                <a:solidFill>
                  <a:srgbClr val="003399"/>
                </a:solidFill>
                <a:effectLst/>
                <a:latin typeface="open sans" panose="020B0606030504020204" pitchFamily="34" charset="0"/>
              </a:rPr>
              <a:t>年 </a:t>
            </a:r>
            <a:r>
              <a:rPr lang="en-US" altLang="zh-TW" sz="1600" b="1" i="0" dirty="0">
                <a:solidFill>
                  <a:srgbClr val="003399"/>
                </a:solidFill>
                <a:effectLst/>
                <a:latin typeface="open sans" panose="020B0606030504020204" pitchFamily="34" charset="0"/>
              </a:rPr>
              <a:t>7 </a:t>
            </a:r>
            <a:r>
              <a:rPr lang="zh-TW" altLang="en-US" sz="1600" b="1" i="0" dirty="0">
                <a:solidFill>
                  <a:srgbClr val="003399"/>
                </a:solidFill>
                <a:effectLst/>
                <a:latin typeface="open sans" panose="020B0606030504020204" pitchFamily="34" charset="0"/>
              </a:rPr>
              <a:t>月 </a:t>
            </a:r>
            <a:r>
              <a:rPr lang="en-US" altLang="zh-TW" sz="1600" b="1" i="0" dirty="0">
                <a:solidFill>
                  <a:srgbClr val="003399"/>
                </a:solidFill>
                <a:effectLst/>
                <a:latin typeface="open sans" panose="020B0606030504020204" pitchFamily="34" charset="0"/>
              </a:rPr>
              <a:t>14 </a:t>
            </a:r>
            <a:r>
              <a:rPr lang="zh-TW" altLang="en-US" sz="1600" b="1" i="0" dirty="0">
                <a:solidFill>
                  <a:srgbClr val="003399"/>
                </a:solidFill>
                <a:effectLst/>
                <a:latin typeface="open sans" panose="020B0606030504020204" pitchFamily="34" charset="0"/>
              </a:rPr>
              <a:t>日，一名潛水員在佛州</a:t>
            </a:r>
            <a:r>
              <a:rPr lang="zh-TW" altLang="en-US" sz="1600" b="1" i="0" dirty="0">
                <a:solidFill>
                  <a:srgbClr val="003399"/>
                </a:solidFill>
                <a:effectLst/>
                <a:highlight>
                  <a:srgbClr val="FFFF00"/>
                </a:highlight>
                <a:latin typeface="open sans" panose="020B0606030504020204" pitchFamily="34" charset="0"/>
              </a:rPr>
              <a:t>基韋斯特</a:t>
            </a:r>
            <a:r>
              <a:rPr lang="zh-TW" altLang="en-US" sz="1600" b="1" i="0" dirty="0">
                <a:solidFill>
                  <a:srgbClr val="003399"/>
                </a:solidFill>
                <a:effectLst/>
                <a:latin typeface="open sans" panose="020B0606030504020204" pitchFamily="34" charset="0"/>
              </a:rPr>
              <a:t>的珊瑚礁周圍游泳。由於今年夏天水溫極高，佛羅里達群島的珊瑚礁面臨</a:t>
            </a:r>
            <a:r>
              <a:rPr lang="zh-TW" altLang="en-US" sz="1600" b="1" i="0" dirty="0">
                <a:solidFill>
                  <a:srgbClr val="003399"/>
                </a:solidFill>
                <a:effectLst/>
                <a:highlight>
                  <a:srgbClr val="FFFF00"/>
                </a:highlight>
                <a:latin typeface="open sans" panose="020B0606030504020204" pitchFamily="34" charset="0"/>
              </a:rPr>
              <a:t>白化和死亡的風險</a:t>
            </a:r>
            <a:r>
              <a:rPr lang="zh-TW" altLang="en-US" sz="1600" b="1" i="0" dirty="0">
                <a:solidFill>
                  <a:srgbClr val="003399"/>
                </a:solidFill>
                <a:effectLst/>
                <a:latin typeface="open sans" panose="020B0606030504020204" pitchFamily="34" charset="0"/>
              </a:rPr>
              <a:t>。</a:t>
            </a:r>
            <a:endParaRPr lang="zh-TW" altLang="en-US" sz="1400" b="1" dirty="0">
              <a:solidFill>
                <a:srgbClr val="003399"/>
              </a:solidFill>
            </a:endParaRPr>
          </a:p>
        </p:txBody>
      </p:sp>
      <p:pic>
        <p:nvPicPr>
          <p:cNvPr id="9" name="Picture 8">
            <a:extLst>
              <a:ext uri="{FF2B5EF4-FFF2-40B4-BE49-F238E27FC236}">
                <a16:creationId xmlns:a16="http://schemas.microsoft.com/office/drawing/2014/main" id="{FC6A1196-B7E0-77FB-983F-DBC6EBBFC1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197" y="86734"/>
            <a:ext cx="1661823" cy="1108909"/>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E7F554A2-8D12-BDFE-08AB-204596B108B8}"/>
              </a:ext>
            </a:extLst>
          </p:cNvPr>
          <p:cNvSpPr txBox="1"/>
          <p:nvPr/>
        </p:nvSpPr>
        <p:spPr>
          <a:xfrm>
            <a:off x="8539829" y="473892"/>
            <a:ext cx="2824843" cy="523220"/>
          </a:xfrm>
          <a:prstGeom prst="rect">
            <a:avLst/>
          </a:prstGeom>
          <a:noFill/>
        </p:spPr>
        <p:txBody>
          <a:bodyPr wrap="square" rtlCol="0">
            <a:spAutoFit/>
          </a:bodyPr>
          <a:lstStyle/>
          <a:p>
            <a:r>
              <a:rPr lang="zh-TW" altLang="en-US" sz="1400" b="1" dirty="0">
                <a:solidFill>
                  <a:srgbClr val="003399"/>
                </a:solidFill>
                <a:highlight>
                  <a:srgbClr val="FFFF00"/>
                </a:highlight>
                <a:latin typeface="open sans" panose="020B0606030504020204" pitchFamily="34" charset="0"/>
              </a:rPr>
              <a:t>浮標會測量水溫、</a:t>
            </a:r>
            <a:r>
              <a:rPr lang="en-US" altLang="zh-TW" sz="1400" b="1" dirty="0">
                <a:solidFill>
                  <a:srgbClr val="003399"/>
                </a:solidFill>
                <a:highlight>
                  <a:srgbClr val="FFFF00"/>
                </a:highlight>
                <a:latin typeface="open sans" panose="020B0606030504020204" pitchFamily="34" charset="0"/>
              </a:rPr>
              <a:t>PH</a:t>
            </a:r>
            <a:r>
              <a:rPr lang="zh-TW" altLang="en-US" sz="1400" b="1" dirty="0">
                <a:solidFill>
                  <a:srgbClr val="003399"/>
                </a:solidFill>
                <a:highlight>
                  <a:srgbClr val="FFFF00"/>
                </a:highlight>
                <a:latin typeface="open sans" panose="020B0606030504020204" pitchFamily="34" charset="0"/>
              </a:rPr>
              <a:t>值、 導電度等資料</a:t>
            </a:r>
            <a:r>
              <a:rPr lang="zh-TW" altLang="en-US" sz="1400" b="1" i="0" dirty="0">
                <a:solidFill>
                  <a:srgbClr val="003399"/>
                </a:solidFill>
                <a:effectLst/>
                <a:highlight>
                  <a:srgbClr val="FFFF00"/>
                </a:highlight>
                <a:latin typeface="open sans" panose="020B0606030504020204" pitchFamily="34" charset="0"/>
              </a:rPr>
              <a:t>。</a:t>
            </a:r>
            <a:endParaRPr lang="zh-TW" altLang="en-US" sz="1400" b="1" dirty="0">
              <a:solidFill>
                <a:srgbClr val="003399"/>
              </a:solidFill>
              <a:highlight>
                <a:srgbClr val="FFFF00"/>
              </a:highlight>
              <a:latin typeface="open sans" panose="020B0606030504020204" pitchFamily="34" charset="0"/>
            </a:endParaRPr>
          </a:p>
        </p:txBody>
      </p:sp>
      <p:pic>
        <p:nvPicPr>
          <p:cNvPr id="11" name="圖片 10">
            <a:extLst>
              <a:ext uri="{FF2B5EF4-FFF2-40B4-BE49-F238E27FC236}">
                <a16:creationId xmlns:a16="http://schemas.microsoft.com/office/drawing/2014/main" id="{56BF6645-90A2-A2D3-51D6-DCE82FC0F1DD}"/>
              </a:ext>
            </a:extLst>
          </p:cNvPr>
          <p:cNvPicPr>
            <a:picLocks noChangeAspect="1"/>
          </p:cNvPicPr>
          <p:nvPr/>
        </p:nvPicPr>
        <p:blipFill rotWithShape="1">
          <a:blip r:embed="rId5"/>
          <a:srcRect l="652" t="10087" r="3608" b="33449"/>
          <a:stretch/>
        </p:blipFill>
        <p:spPr>
          <a:xfrm>
            <a:off x="6879044" y="3632334"/>
            <a:ext cx="3321571" cy="1101911"/>
          </a:xfrm>
          <a:prstGeom prst="rect">
            <a:avLst/>
          </a:prstGeom>
        </p:spPr>
      </p:pic>
    </p:spTree>
    <p:extLst>
      <p:ext uri="{BB962C8B-B14F-4D97-AF65-F5344CB8AC3E}">
        <p14:creationId xmlns:p14="http://schemas.microsoft.com/office/powerpoint/2010/main" val="6897924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03490"/>
            <a:ext cx="10515600" cy="662782"/>
          </a:xfrm>
        </p:spPr>
        <p:txBody>
          <a:bodyPr>
            <a:normAutofit fontScale="90000"/>
          </a:bodyPr>
          <a:lstStyle/>
          <a:p>
            <a:r>
              <a:rPr lang="zh-TW" altLang="en-US" dirty="0"/>
              <a:t>電子商務的理論 </a:t>
            </a:r>
            <a:r>
              <a:rPr lang="en-US" altLang="zh-TW" dirty="0"/>
              <a:t>(</a:t>
            </a:r>
            <a:r>
              <a:rPr lang="zh-TW" altLang="en-US" dirty="0"/>
              <a:t>續</a:t>
            </a:r>
            <a:r>
              <a:rPr lang="en-US" altLang="zh-TW" dirty="0"/>
              <a:t>)</a:t>
            </a:r>
            <a:endParaRPr lang="zh-TW" altLang="en-US" dirty="0"/>
          </a:p>
        </p:txBody>
      </p:sp>
      <p:pic>
        <p:nvPicPr>
          <p:cNvPr id="15" name="內容版面配置區 14">
            <a:extLst>
              <a:ext uri="{FF2B5EF4-FFF2-40B4-BE49-F238E27FC236}">
                <a16:creationId xmlns:a16="http://schemas.microsoft.com/office/drawing/2014/main" id="{EAE2A0A6-BA33-41AE-BECB-DE719BC7A2F7}"/>
              </a:ext>
            </a:extLst>
          </p:cNvPr>
          <p:cNvPicPr>
            <a:picLocks noGrp="1" noChangeAspect="1"/>
          </p:cNvPicPr>
          <p:nvPr>
            <p:ph idx="1"/>
          </p:nvPr>
        </p:nvPicPr>
        <p:blipFill>
          <a:blip r:embed="rId2"/>
          <a:stretch>
            <a:fillRect/>
          </a:stretch>
        </p:blipFill>
        <p:spPr>
          <a:xfrm>
            <a:off x="2463800" y="1734123"/>
            <a:ext cx="7961312" cy="4160886"/>
          </a:xfrm>
          <a:prstGeom prst="rect">
            <a:avLst/>
          </a:prstGeom>
        </p:spPr>
      </p:pic>
      <p:pic>
        <p:nvPicPr>
          <p:cNvPr id="14" name="內容版面配置區 11">
            <a:extLst>
              <a:ext uri="{FF2B5EF4-FFF2-40B4-BE49-F238E27FC236}">
                <a16:creationId xmlns:a16="http://schemas.microsoft.com/office/drawing/2014/main" id="{9D933E00-5943-47C2-BCB2-9051EF7E92D4}"/>
              </a:ext>
            </a:extLst>
          </p:cNvPr>
          <p:cNvPicPr>
            <a:picLocks noChangeAspect="1"/>
          </p:cNvPicPr>
          <p:nvPr/>
        </p:nvPicPr>
        <p:blipFill>
          <a:blip r:embed="rId3"/>
          <a:stretch>
            <a:fillRect/>
          </a:stretch>
        </p:blipFill>
        <p:spPr bwMode="auto">
          <a:xfrm>
            <a:off x="2463800" y="962991"/>
            <a:ext cx="7961312" cy="752074"/>
          </a:xfrm>
          <a:prstGeom prst="rect">
            <a:avLst/>
          </a:prstGeom>
          <a:noFill/>
          <a:ln w="9525">
            <a:noFill/>
            <a:miter lim="800000"/>
            <a:headEnd/>
            <a:tailEnd/>
          </a:ln>
          <a:effectLst/>
        </p:spPr>
      </p:pic>
      <p:cxnSp>
        <p:nvCxnSpPr>
          <p:cNvPr id="4" name="直線接點 3">
            <a:extLst>
              <a:ext uri="{FF2B5EF4-FFF2-40B4-BE49-F238E27FC236}">
                <a16:creationId xmlns:a16="http://schemas.microsoft.com/office/drawing/2014/main" id="{966552B4-6931-491F-A709-66F9ABCAEAD6}"/>
              </a:ext>
            </a:extLst>
          </p:cNvPr>
          <p:cNvCxnSpPr/>
          <p:nvPr/>
        </p:nvCxnSpPr>
        <p:spPr>
          <a:xfrm>
            <a:off x="3702424" y="5809129"/>
            <a:ext cx="39086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字方塊 4">
            <a:extLst>
              <a:ext uri="{FF2B5EF4-FFF2-40B4-BE49-F238E27FC236}">
                <a16:creationId xmlns:a16="http://schemas.microsoft.com/office/drawing/2014/main" id="{E39CA8FD-DC2F-423D-A49C-41EB499D7DFB}"/>
              </a:ext>
            </a:extLst>
          </p:cNvPr>
          <p:cNvSpPr txBox="1"/>
          <p:nvPr/>
        </p:nvSpPr>
        <p:spPr>
          <a:xfrm>
            <a:off x="7611035" y="5506619"/>
            <a:ext cx="2160400" cy="307777"/>
          </a:xfrm>
          <a:prstGeom prst="rect">
            <a:avLst/>
          </a:prstGeom>
          <a:noFill/>
        </p:spPr>
        <p:txBody>
          <a:bodyPr wrap="none" rtlCol="0">
            <a:spAutoFit/>
          </a:bodyPr>
          <a:lstStyle/>
          <a:p>
            <a:r>
              <a:rPr lang="en-US" altLang="zh-TW" sz="1400" b="1" dirty="0">
                <a:solidFill>
                  <a:srgbClr val="003399"/>
                </a:solidFill>
              </a:rPr>
              <a:t>Online streaming</a:t>
            </a:r>
            <a:r>
              <a:rPr lang="zh-TW" altLang="en-US" sz="1400" b="1" dirty="0">
                <a:solidFill>
                  <a:srgbClr val="003399"/>
                </a:solidFill>
              </a:rPr>
              <a:t>  或  </a:t>
            </a:r>
            <a:r>
              <a:rPr lang="en-US" altLang="zh-TW" sz="1400" b="1" dirty="0">
                <a:solidFill>
                  <a:srgbClr val="003399"/>
                </a:solidFill>
              </a:rPr>
              <a:t>LIVE </a:t>
            </a:r>
            <a:endParaRPr lang="zh-TW" altLang="en-US" sz="1400" b="1" dirty="0">
              <a:solidFill>
                <a:srgbClr val="003399"/>
              </a:solidFill>
            </a:endParaRPr>
          </a:p>
        </p:txBody>
      </p:sp>
      <p:sp>
        <p:nvSpPr>
          <p:cNvPr id="8" name="文字方塊 7">
            <a:extLst>
              <a:ext uri="{FF2B5EF4-FFF2-40B4-BE49-F238E27FC236}">
                <a16:creationId xmlns:a16="http://schemas.microsoft.com/office/drawing/2014/main" id="{473E5D34-2B5F-4B11-A19A-0205140AFA3B}"/>
              </a:ext>
            </a:extLst>
          </p:cNvPr>
          <p:cNvSpPr txBox="1"/>
          <p:nvPr/>
        </p:nvSpPr>
        <p:spPr>
          <a:xfrm>
            <a:off x="8173035" y="5188997"/>
            <a:ext cx="2297232" cy="307777"/>
          </a:xfrm>
          <a:prstGeom prst="rect">
            <a:avLst/>
          </a:prstGeom>
          <a:noFill/>
        </p:spPr>
        <p:txBody>
          <a:bodyPr wrap="none" rtlCol="0">
            <a:spAutoFit/>
          </a:bodyPr>
          <a:lstStyle/>
          <a:p>
            <a:r>
              <a:rPr lang="en-US" altLang="zh-TW" sz="1400" b="1" dirty="0">
                <a:solidFill>
                  <a:srgbClr val="003399"/>
                </a:solidFill>
              </a:rPr>
              <a:t>Internet Celebrity Economy  </a:t>
            </a:r>
            <a:endParaRPr lang="zh-TW" altLang="en-US" sz="1400" b="1" dirty="0">
              <a:solidFill>
                <a:srgbClr val="003399"/>
              </a:solidFill>
            </a:endParaRPr>
          </a:p>
        </p:txBody>
      </p:sp>
      <p:sp>
        <p:nvSpPr>
          <p:cNvPr id="9" name="文字方塊 8">
            <a:extLst>
              <a:ext uri="{FF2B5EF4-FFF2-40B4-BE49-F238E27FC236}">
                <a16:creationId xmlns:a16="http://schemas.microsoft.com/office/drawing/2014/main" id="{4E1294E5-E3AD-4DEF-87FD-B07B2B9E4C9A}"/>
              </a:ext>
            </a:extLst>
          </p:cNvPr>
          <p:cNvSpPr txBox="1"/>
          <p:nvPr/>
        </p:nvSpPr>
        <p:spPr>
          <a:xfrm>
            <a:off x="9850632" y="4502043"/>
            <a:ext cx="987771" cy="307777"/>
          </a:xfrm>
          <a:prstGeom prst="rect">
            <a:avLst/>
          </a:prstGeom>
          <a:noFill/>
        </p:spPr>
        <p:txBody>
          <a:bodyPr wrap="none" rtlCol="0">
            <a:spAutoFit/>
          </a:bodyPr>
          <a:lstStyle/>
          <a:p>
            <a:r>
              <a:rPr lang="en-US" altLang="zh-TW" sz="1400" b="1" dirty="0">
                <a:solidFill>
                  <a:srgbClr val="003399"/>
                </a:solidFill>
              </a:rPr>
              <a:t>We Media </a:t>
            </a:r>
            <a:endParaRPr lang="zh-TW" altLang="en-US" sz="1400" b="1" dirty="0">
              <a:solidFill>
                <a:srgbClr val="003399"/>
              </a:solidFill>
            </a:endParaRPr>
          </a:p>
        </p:txBody>
      </p:sp>
      <p:sp>
        <p:nvSpPr>
          <p:cNvPr id="10" name="文字方塊 9">
            <a:extLst>
              <a:ext uri="{FF2B5EF4-FFF2-40B4-BE49-F238E27FC236}">
                <a16:creationId xmlns:a16="http://schemas.microsoft.com/office/drawing/2014/main" id="{B5FBB34D-8EDE-429F-8AAC-CE83097FD78F}"/>
              </a:ext>
            </a:extLst>
          </p:cNvPr>
          <p:cNvSpPr txBox="1"/>
          <p:nvPr/>
        </p:nvSpPr>
        <p:spPr>
          <a:xfrm>
            <a:off x="8740429" y="4122902"/>
            <a:ext cx="1212704" cy="307777"/>
          </a:xfrm>
          <a:prstGeom prst="rect">
            <a:avLst/>
          </a:prstGeom>
          <a:noFill/>
        </p:spPr>
        <p:txBody>
          <a:bodyPr wrap="none" rtlCol="0">
            <a:spAutoFit/>
          </a:bodyPr>
          <a:lstStyle/>
          <a:p>
            <a:r>
              <a:rPr lang="en-US" altLang="zh-TW" sz="1400" b="1" dirty="0">
                <a:solidFill>
                  <a:srgbClr val="003399"/>
                </a:solidFill>
              </a:rPr>
              <a:t>Micro Movie </a:t>
            </a:r>
            <a:endParaRPr lang="zh-TW" altLang="en-US" sz="1400" b="1" dirty="0">
              <a:solidFill>
                <a:srgbClr val="003399"/>
              </a:solidFill>
            </a:endParaRPr>
          </a:p>
        </p:txBody>
      </p:sp>
      <p:sp>
        <p:nvSpPr>
          <p:cNvPr id="11" name="文字方塊 10">
            <a:extLst>
              <a:ext uri="{FF2B5EF4-FFF2-40B4-BE49-F238E27FC236}">
                <a16:creationId xmlns:a16="http://schemas.microsoft.com/office/drawing/2014/main" id="{50B3D0BB-FDE9-4CE9-997C-600DBBDAF115}"/>
              </a:ext>
            </a:extLst>
          </p:cNvPr>
          <p:cNvSpPr txBox="1"/>
          <p:nvPr/>
        </p:nvSpPr>
        <p:spPr>
          <a:xfrm>
            <a:off x="7527725" y="3282078"/>
            <a:ext cx="2142638" cy="307777"/>
          </a:xfrm>
          <a:prstGeom prst="rect">
            <a:avLst/>
          </a:prstGeom>
          <a:noFill/>
        </p:spPr>
        <p:txBody>
          <a:bodyPr wrap="none" rtlCol="0">
            <a:spAutoFit/>
          </a:bodyPr>
          <a:lstStyle/>
          <a:p>
            <a:r>
              <a:rPr lang="en-US" altLang="zh-TW" sz="1400" b="1" dirty="0">
                <a:solidFill>
                  <a:srgbClr val="003399"/>
                </a:solidFill>
              </a:rPr>
              <a:t>Home Purchase Economy </a:t>
            </a:r>
            <a:endParaRPr lang="zh-TW" altLang="en-US" sz="1400" b="1" dirty="0">
              <a:solidFill>
                <a:srgbClr val="003399"/>
              </a:solidFill>
            </a:endParaRPr>
          </a:p>
        </p:txBody>
      </p:sp>
      <p:sp>
        <p:nvSpPr>
          <p:cNvPr id="12" name="文字方塊 11">
            <a:extLst>
              <a:ext uri="{FF2B5EF4-FFF2-40B4-BE49-F238E27FC236}">
                <a16:creationId xmlns:a16="http://schemas.microsoft.com/office/drawing/2014/main" id="{BB744D2E-81D7-4625-8F5D-FDA71CFE9249}"/>
              </a:ext>
            </a:extLst>
          </p:cNvPr>
          <p:cNvSpPr txBox="1"/>
          <p:nvPr/>
        </p:nvSpPr>
        <p:spPr>
          <a:xfrm>
            <a:off x="6864337" y="2333101"/>
            <a:ext cx="1315745" cy="307777"/>
          </a:xfrm>
          <a:prstGeom prst="rect">
            <a:avLst/>
          </a:prstGeom>
          <a:noFill/>
        </p:spPr>
        <p:txBody>
          <a:bodyPr wrap="none" rtlCol="0">
            <a:spAutoFit/>
          </a:bodyPr>
          <a:lstStyle/>
          <a:p>
            <a:r>
              <a:rPr lang="en-US" altLang="zh-TW" sz="1400" b="1" dirty="0">
                <a:solidFill>
                  <a:srgbClr val="003399"/>
                </a:solidFill>
              </a:rPr>
              <a:t>Personal share </a:t>
            </a:r>
            <a:endParaRPr lang="zh-TW" altLang="en-US" sz="1400" b="1" dirty="0">
              <a:solidFill>
                <a:srgbClr val="003399"/>
              </a:solidFill>
            </a:endParaRPr>
          </a:p>
        </p:txBody>
      </p:sp>
      <p:sp>
        <p:nvSpPr>
          <p:cNvPr id="6" name="文字方塊 5">
            <a:extLst>
              <a:ext uri="{FF2B5EF4-FFF2-40B4-BE49-F238E27FC236}">
                <a16:creationId xmlns:a16="http://schemas.microsoft.com/office/drawing/2014/main" id="{38FCD5F5-93EE-4E48-BA5B-C2AFDA9DF52E}"/>
              </a:ext>
            </a:extLst>
          </p:cNvPr>
          <p:cNvSpPr txBox="1"/>
          <p:nvPr/>
        </p:nvSpPr>
        <p:spPr>
          <a:xfrm>
            <a:off x="1394491" y="5958621"/>
            <a:ext cx="8275872" cy="615553"/>
          </a:xfrm>
          <a:prstGeom prst="rect">
            <a:avLst/>
          </a:prstGeom>
          <a:noFill/>
        </p:spPr>
        <p:txBody>
          <a:bodyPr wrap="square" rtlCol="0">
            <a:spAutoFit/>
          </a:bodyPr>
          <a:lstStyle/>
          <a:p>
            <a:r>
              <a:rPr lang="zh-TW" altLang="en-US" sz="1400" b="1" dirty="0">
                <a:solidFill>
                  <a:srgbClr val="003399"/>
                </a:solidFill>
              </a:rPr>
              <a:t>根據</a:t>
            </a:r>
            <a:r>
              <a:rPr lang="zh-TW" altLang="en-US" sz="1400" b="1" dirty="0">
                <a:solidFill>
                  <a:srgbClr val="003399"/>
                </a:solidFill>
                <a:highlight>
                  <a:srgbClr val="FFFF00"/>
                </a:highlight>
              </a:rPr>
              <a:t>蝦皮</a:t>
            </a:r>
            <a:r>
              <a:rPr lang="en-US" altLang="zh-TW" sz="1400" b="1" dirty="0">
                <a:solidFill>
                  <a:srgbClr val="003399"/>
                </a:solidFill>
                <a:highlight>
                  <a:srgbClr val="FFFF00"/>
                </a:highlight>
              </a:rPr>
              <a:t>(Shopee) </a:t>
            </a:r>
            <a:r>
              <a:rPr lang="zh-TW" altLang="en-US" sz="1400" b="1" dirty="0">
                <a:solidFill>
                  <a:srgbClr val="003399"/>
                </a:solidFill>
                <a:highlight>
                  <a:srgbClr val="FFFF00"/>
                </a:highlight>
              </a:rPr>
              <a:t>內部的統計</a:t>
            </a:r>
            <a:r>
              <a:rPr lang="zh-TW" altLang="en-US" sz="2000" b="1" dirty="0">
                <a:highlight>
                  <a:srgbClr val="FFFF00"/>
                </a:highlight>
                <a:ea typeface="華康中黑體" pitchFamily="49" charset="-120"/>
              </a:rPr>
              <a:t>，</a:t>
            </a:r>
            <a:r>
              <a:rPr lang="zh-TW" altLang="en-US" sz="1400" b="1" dirty="0">
                <a:solidFill>
                  <a:srgbClr val="003399"/>
                </a:solidFill>
              </a:rPr>
              <a:t>透過</a:t>
            </a:r>
            <a:r>
              <a:rPr lang="zh-TW" altLang="en-US" sz="1400" b="1" dirty="0">
                <a:solidFill>
                  <a:srgbClr val="003399"/>
                </a:solidFill>
                <a:highlight>
                  <a:srgbClr val="FFFF00"/>
                </a:highlight>
              </a:rPr>
              <a:t>直播功能</a:t>
            </a:r>
            <a:r>
              <a:rPr lang="zh-TW" altLang="en-US" sz="2000" b="1" dirty="0">
                <a:ea typeface="華康中黑體" pitchFamily="49" charset="-120"/>
              </a:rPr>
              <a:t>，</a:t>
            </a:r>
            <a:r>
              <a:rPr lang="zh-TW" altLang="en-US" sz="1400" b="1" dirty="0">
                <a:solidFill>
                  <a:srgbClr val="003399"/>
                </a:solidFill>
              </a:rPr>
              <a:t>每小時的平均訂單訂單量達到平日的 </a:t>
            </a:r>
            <a:r>
              <a:rPr lang="en-US" altLang="zh-TW" sz="1400" b="1" dirty="0">
                <a:solidFill>
                  <a:srgbClr val="003399"/>
                </a:solidFill>
              </a:rPr>
              <a:t>4</a:t>
            </a:r>
            <a:r>
              <a:rPr lang="zh-TW" altLang="en-US" sz="1400" b="1" dirty="0">
                <a:solidFill>
                  <a:srgbClr val="003399"/>
                </a:solidFill>
              </a:rPr>
              <a:t>倍</a:t>
            </a:r>
            <a:r>
              <a:rPr lang="zh-TW" altLang="en-US" sz="1400" dirty="0"/>
              <a:t>。</a:t>
            </a:r>
            <a:endParaRPr lang="en-US" altLang="zh-TW" sz="1400" dirty="0"/>
          </a:p>
          <a:p>
            <a:r>
              <a:rPr lang="en-US" altLang="zh-TW" sz="1400" b="1" dirty="0">
                <a:solidFill>
                  <a:srgbClr val="003399"/>
                </a:solidFill>
              </a:rPr>
              <a:t> </a:t>
            </a:r>
            <a:endParaRPr lang="zh-TW" altLang="en-US" sz="1400" b="1" dirty="0">
              <a:solidFill>
                <a:srgbClr val="003399"/>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54813"/>
            <a:ext cx="10515600" cy="452171"/>
          </a:xfrm>
        </p:spPr>
        <p:txBody>
          <a:bodyPr>
            <a:normAutofit fontScale="90000"/>
          </a:bodyPr>
          <a:lstStyle/>
          <a:p>
            <a:r>
              <a:rPr lang="zh-TW" altLang="en-US" sz="2800" dirty="0"/>
              <a:t>電子商務的理論 </a:t>
            </a:r>
            <a:r>
              <a:rPr lang="en-US" altLang="zh-TW" sz="2800" dirty="0"/>
              <a:t>(</a:t>
            </a:r>
            <a:r>
              <a:rPr lang="zh-TW" altLang="en-US" sz="2800" dirty="0"/>
              <a:t>續</a:t>
            </a:r>
            <a:r>
              <a:rPr lang="en-US" altLang="zh-TW" sz="2800" dirty="0"/>
              <a:t>)</a:t>
            </a:r>
            <a:endParaRPr lang="zh-TW" altLang="en-US" sz="2800" dirty="0"/>
          </a:p>
        </p:txBody>
      </p:sp>
      <p:sp>
        <p:nvSpPr>
          <p:cNvPr id="3" name="內容版面配置區 2"/>
          <p:cNvSpPr>
            <a:spLocks noGrp="1"/>
          </p:cNvSpPr>
          <p:nvPr>
            <p:ph idx="1"/>
          </p:nvPr>
        </p:nvSpPr>
        <p:spPr>
          <a:xfrm>
            <a:off x="500435" y="834945"/>
            <a:ext cx="11085013" cy="4548029"/>
          </a:xfrm>
        </p:spPr>
        <p:txBody>
          <a:bodyPr/>
          <a:lstStyle/>
          <a:p>
            <a:pPr marL="457200" indent="-457200">
              <a:buAutoNum type="arabicPeriod"/>
            </a:pPr>
            <a:r>
              <a:rPr lang="zh-TW" altLang="en-US" sz="2000" dirty="0">
                <a:solidFill>
                  <a:srgbClr val="003399"/>
                </a:solidFill>
                <a:highlight>
                  <a:srgbClr val="FFFF00"/>
                </a:highlight>
              </a:rPr>
              <a:t>梅特卡夫定律 </a:t>
            </a:r>
            <a:r>
              <a:rPr lang="en-US" altLang="zh-TW" sz="2000" dirty="0">
                <a:solidFill>
                  <a:srgbClr val="003399"/>
                </a:solidFill>
                <a:highlight>
                  <a:srgbClr val="FFFF00"/>
                </a:highlight>
              </a:rPr>
              <a:t>(</a:t>
            </a:r>
            <a:r>
              <a:rPr lang="en-US" altLang="zh-TW" sz="2000" dirty="0" err="1">
                <a:solidFill>
                  <a:srgbClr val="003399"/>
                </a:solidFill>
                <a:highlight>
                  <a:srgbClr val="FFFF00"/>
                </a:highlight>
              </a:rPr>
              <a:t>Metacalfe’s</a:t>
            </a:r>
            <a:r>
              <a:rPr lang="en-US" altLang="zh-TW" sz="2000" dirty="0">
                <a:solidFill>
                  <a:srgbClr val="003399"/>
                </a:solidFill>
                <a:highlight>
                  <a:srgbClr val="FFFF00"/>
                </a:highlight>
              </a:rPr>
              <a:t> Law)</a:t>
            </a:r>
          </a:p>
          <a:p>
            <a:pPr marL="0" indent="0">
              <a:buNone/>
            </a:pPr>
            <a:r>
              <a:rPr lang="en-US" altLang="zh-TW" sz="1800" dirty="0">
                <a:solidFill>
                  <a:srgbClr val="003399"/>
                </a:solidFill>
              </a:rPr>
              <a:t>        </a:t>
            </a:r>
            <a:r>
              <a:rPr lang="zh-TW" altLang="zh-TW" sz="1800" dirty="0">
                <a:solidFill>
                  <a:srgbClr val="003399"/>
                </a:solidFill>
              </a:rPr>
              <a:t>羅伯特</a:t>
            </a:r>
            <a:r>
              <a:rPr lang="en-US" altLang="zh-TW" sz="1800" dirty="0">
                <a:solidFill>
                  <a:srgbClr val="003399"/>
                </a:solidFill>
              </a:rPr>
              <a:t>·</a:t>
            </a:r>
            <a:r>
              <a:rPr lang="zh-TW" altLang="zh-TW" sz="1800" dirty="0">
                <a:solidFill>
                  <a:srgbClr val="003399"/>
                </a:solidFill>
              </a:rPr>
              <a:t>梅特卡夫</a:t>
            </a:r>
            <a:r>
              <a:rPr lang="en-US" altLang="zh-TW" sz="1800" dirty="0">
                <a:solidFill>
                  <a:srgbClr val="003399"/>
                </a:solidFill>
              </a:rPr>
              <a:t>(Robert Metcalf)</a:t>
            </a:r>
            <a:r>
              <a:rPr lang="zh-TW" altLang="zh-TW" sz="1800" dirty="0">
                <a:solidFill>
                  <a:srgbClr val="003399"/>
                </a:solidFill>
              </a:rPr>
              <a:t>提出了網路價值與連接數（約為用戶數平方）成正比的概念；而喬治</a:t>
            </a:r>
            <a:r>
              <a:rPr lang="en-US" altLang="zh-TW" sz="1800" dirty="0">
                <a:solidFill>
                  <a:srgbClr val="003399"/>
                </a:solidFill>
              </a:rPr>
              <a:t>·</a:t>
            </a:r>
            <a:r>
              <a:rPr lang="zh-TW" altLang="zh-TW" sz="1800" dirty="0">
                <a:solidFill>
                  <a:srgbClr val="003399"/>
                </a:solidFill>
              </a:rPr>
              <a:t>季爾德</a:t>
            </a:r>
            <a:r>
              <a:rPr lang="en-US" altLang="zh-TW" sz="1800" dirty="0">
                <a:solidFill>
                  <a:srgbClr val="003399"/>
                </a:solidFill>
              </a:rPr>
              <a:t>(</a:t>
            </a:r>
            <a:r>
              <a:rPr lang="en-US" altLang="zh-TW" sz="1800" dirty="0">
                <a:solidFill>
                  <a:srgbClr val="EA4335"/>
                </a:solidFill>
                <a:latin typeface="arial" panose="020B0604020202020204" pitchFamily="34" charset="0"/>
              </a:rPr>
              <a:t>George Gilder</a:t>
            </a:r>
            <a:r>
              <a:rPr lang="en-US" altLang="zh-TW" sz="1800" b="1" dirty="0">
                <a:solidFill>
                  <a:srgbClr val="EA4335"/>
                </a:solidFill>
                <a:latin typeface="arial" panose="020B0604020202020204" pitchFamily="34" charset="0"/>
              </a:rPr>
              <a:t>)</a:t>
            </a:r>
            <a:r>
              <a:rPr lang="zh-TW" altLang="zh-TW" sz="1800" dirty="0">
                <a:solidFill>
                  <a:srgbClr val="003399"/>
                </a:solidFill>
              </a:rPr>
              <a:t>則在</a:t>
            </a:r>
            <a:r>
              <a:rPr lang="en-US" altLang="zh-TW" sz="1800" dirty="0">
                <a:solidFill>
                  <a:srgbClr val="003399"/>
                </a:solidFill>
              </a:rPr>
              <a:t> 1993 </a:t>
            </a:r>
            <a:r>
              <a:rPr lang="zh-TW" altLang="zh-TW" sz="1800" dirty="0">
                <a:solidFill>
                  <a:srgbClr val="003399"/>
                </a:solidFill>
              </a:rPr>
              <a:t>年命名並推廣了這個定律。</a:t>
            </a:r>
          </a:p>
          <a:p>
            <a:pPr marL="457200" indent="-457200">
              <a:buAutoNum type="arabicPeriod"/>
            </a:pPr>
            <a:endParaRPr lang="zh-TW" altLang="en-US" sz="2000" dirty="0">
              <a:solidFill>
                <a:srgbClr val="003399"/>
              </a:solidFill>
              <a:highlight>
                <a:srgbClr val="FFFF00"/>
              </a:highlight>
            </a:endParaRPr>
          </a:p>
          <a:p>
            <a:pPr marL="457200" lvl="1" indent="0">
              <a:buNone/>
            </a:pPr>
            <a:r>
              <a:rPr lang="en-US" altLang="zh-TW" sz="1800" dirty="0">
                <a:solidFill>
                  <a:srgbClr val="003399"/>
                </a:solidFill>
              </a:rPr>
              <a:t> </a:t>
            </a:r>
          </a:p>
          <a:p>
            <a:endParaRPr lang="zh-TW" altLang="en-US" dirty="0"/>
          </a:p>
        </p:txBody>
      </p:sp>
      <p:pic>
        <p:nvPicPr>
          <p:cNvPr id="9" name="內容版面配置區 6">
            <a:extLst>
              <a:ext uri="{FF2B5EF4-FFF2-40B4-BE49-F238E27FC236}">
                <a16:creationId xmlns:a16="http://schemas.microsoft.com/office/drawing/2014/main" id="{1729E9D0-2302-40DB-AF8B-EAA2117F3735}"/>
              </a:ext>
            </a:extLst>
          </p:cNvPr>
          <p:cNvPicPr>
            <a:picLocks noChangeAspect="1"/>
          </p:cNvPicPr>
          <p:nvPr/>
        </p:nvPicPr>
        <p:blipFill>
          <a:blip r:embed="rId3">
            <a:clrChange>
              <a:clrFrom>
                <a:srgbClr val="FFFFFF"/>
              </a:clrFrom>
              <a:clrTo>
                <a:srgbClr val="FFFFFF">
                  <a:alpha val="0"/>
                </a:srgbClr>
              </a:clrTo>
            </a:clrChange>
          </a:blip>
          <a:stretch>
            <a:fillRect/>
          </a:stretch>
        </p:blipFill>
        <p:spPr bwMode="auto">
          <a:xfrm>
            <a:off x="1675396" y="2054631"/>
            <a:ext cx="7961312" cy="413788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5E138A3-ABFC-08FF-744A-1CB5F3FA0A37}"/>
              </a:ext>
            </a:extLst>
          </p:cNvPr>
          <p:cNvPicPr>
            <a:picLocks noChangeAspect="1"/>
          </p:cNvPicPr>
          <p:nvPr/>
        </p:nvPicPr>
        <p:blipFill rotWithShape="1">
          <a:blip r:embed="rId2"/>
          <a:srcRect l="848" t="6493" r="44043" b="31478"/>
          <a:stretch/>
        </p:blipFill>
        <p:spPr>
          <a:xfrm>
            <a:off x="1141936" y="903914"/>
            <a:ext cx="4954064" cy="3136597"/>
          </a:xfrm>
          <a:prstGeom prst="rect">
            <a:avLst/>
          </a:prstGeom>
        </p:spPr>
      </p:pic>
      <p:sp>
        <p:nvSpPr>
          <p:cNvPr id="4" name="語音泡泡: 橢圓形 3">
            <a:extLst>
              <a:ext uri="{FF2B5EF4-FFF2-40B4-BE49-F238E27FC236}">
                <a16:creationId xmlns:a16="http://schemas.microsoft.com/office/drawing/2014/main" id="{655DC21A-B0D3-303B-07DF-6CE366096C19}"/>
              </a:ext>
            </a:extLst>
          </p:cNvPr>
          <p:cNvSpPr/>
          <p:nvPr/>
        </p:nvSpPr>
        <p:spPr>
          <a:xfrm flipV="1">
            <a:off x="8669642" y="903914"/>
            <a:ext cx="3016591" cy="2190978"/>
          </a:xfrm>
          <a:prstGeom prst="wedgeEllipseCallout">
            <a:avLst>
              <a:gd name="adj1" fmla="val -175186"/>
              <a:gd name="adj2" fmla="val -43871"/>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t>#1Used - Good. The book has been read but remains in clean condition. All pages are intact and the cover is intact. Some minor wear to the spine.</a:t>
            </a:r>
          </a:p>
          <a:p>
            <a:r>
              <a:rPr lang="zh-TW" altLang="en-US" dirty="0"/>
              <a:t>二手 </a:t>
            </a:r>
            <a:r>
              <a:rPr lang="en-US" altLang="zh-TW" dirty="0"/>
              <a:t>- </a:t>
            </a:r>
            <a:r>
              <a:rPr lang="zh-TW" altLang="en-US" dirty="0"/>
              <a:t>好。 該書已被閱讀，但仍保持乾淨狀態。 所有頁面都完好無損，封面也完好無損。 對脊柱有一些輕微磨損。</a:t>
            </a:r>
            <a:endParaRPr lang="en-US" altLang="zh-TW" dirty="0"/>
          </a:p>
          <a:p>
            <a:pPr algn="ctr"/>
            <a:endParaRPr lang="zh-TW" altLang="en-US" dirty="0"/>
          </a:p>
        </p:txBody>
      </p:sp>
      <p:sp>
        <p:nvSpPr>
          <p:cNvPr id="5" name="文字方塊 4">
            <a:extLst>
              <a:ext uri="{FF2B5EF4-FFF2-40B4-BE49-F238E27FC236}">
                <a16:creationId xmlns:a16="http://schemas.microsoft.com/office/drawing/2014/main" id="{4812F36D-4516-BCB3-BF47-AD0B3596D5FA}"/>
              </a:ext>
            </a:extLst>
          </p:cNvPr>
          <p:cNvSpPr txBox="1"/>
          <p:nvPr/>
        </p:nvSpPr>
        <p:spPr>
          <a:xfrm>
            <a:off x="8952013" y="1537398"/>
            <a:ext cx="2371162" cy="1354217"/>
          </a:xfrm>
          <a:prstGeom prst="rect">
            <a:avLst/>
          </a:prstGeom>
          <a:noFill/>
        </p:spPr>
        <p:txBody>
          <a:bodyPr wrap="none" rtlCol="0">
            <a:spAutoFit/>
          </a:bodyPr>
          <a:lstStyle/>
          <a:p>
            <a:pPr algn="l"/>
            <a:r>
              <a:rPr lang="zh-TW" altLang="en-US" sz="1600" b="1" i="0" dirty="0">
                <a:solidFill>
                  <a:srgbClr val="003399"/>
                </a:solidFill>
                <a:effectLst/>
                <a:highlight>
                  <a:srgbClr val="FFFF00"/>
                </a:highlight>
                <a:latin typeface="Amazon Ember"/>
              </a:rPr>
              <a:t>免費送貨</a:t>
            </a:r>
            <a:r>
              <a:rPr lang="en-US" altLang="zh-TW" sz="1600" b="1" i="0" dirty="0">
                <a:solidFill>
                  <a:srgbClr val="003399"/>
                </a:solidFill>
                <a:effectLst/>
                <a:highlight>
                  <a:srgbClr val="FFFF00"/>
                </a:highlight>
                <a:latin typeface="Amazon Ember"/>
              </a:rPr>
              <a:t>9</a:t>
            </a:r>
            <a:r>
              <a:rPr lang="zh-TW" altLang="en-US" sz="1600" b="1" i="0" dirty="0">
                <a:solidFill>
                  <a:srgbClr val="003399"/>
                </a:solidFill>
                <a:effectLst/>
                <a:highlight>
                  <a:srgbClr val="FFFF00"/>
                </a:highlight>
                <a:latin typeface="Amazon Ember"/>
              </a:rPr>
              <a:t>月</a:t>
            </a:r>
            <a:r>
              <a:rPr lang="en-US" altLang="zh-TW" sz="1600" b="1" i="0" dirty="0">
                <a:solidFill>
                  <a:srgbClr val="003399"/>
                </a:solidFill>
                <a:effectLst/>
                <a:highlight>
                  <a:srgbClr val="FFFF00"/>
                </a:highlight>
                <a:latin typeface="Amazon Ember"/>
              </a:rPr>
              <a:t>27</a:t>
            </a:r>
            <a:r>
              <a:rPr lang="zh-TW" altLang="en-US" sz="1600" b="1" i="0" dirty="0">
                <a:solidFill>
                  <a:srgbClr val="003399"/>
                </a:solidFill>
                <a:effectLst/>
                <a:highlight>
                  <a:srgbClr val="FFFF00"/>
                </a:highlight>
                <a:latin typeface="Amazon Ember"/>
              </a:rPr>
              <a:t>日 週三</a:t>
            </a:r>
            <a:br>
              <a:rPr lang="zh-TW" altLang="en-US" sz="1600" b="1" i="0" dirty="0">
                <a:solidFill>
                  <a:srgbClr val="003399"/>
                </a:solidFill>
                <a:effectLst/>
                <a:highlight>
                  <a:srgbClr val="FFFF00"/>
                </a:highlight>
                <a:latin typeface="Amazon Ember"/>
              </a:rPr>
            </a:br>
            <a:r>
              <a:rPr lang="zh-TW" altLang="en-US" sz="1600" b="1" i="0" dirty="0">
                <a:solidFill>
                  <a:srgbClr val="003399"/>
                </a:solidFill>
                <a:effectLst/>
                <a:highlight>
                  <a:srgbClr val="FFFF00"/>
                </a:highlight>
                <a:latin typeface="Amazon Ember"/>
              </a:rPr>
              <a:t>符合要求的商</a:t>
            </a:r>
            <a:r>
              <a:rPr lang="zh-TW" altLang="en-US" sz="1600" b="1" i="0" dirty="0">
                <a:solidFill>
                  <a:srgbClr val="003399"/>
                </a:solidFill>
                <a:effectLst/>
                <a:latin typeface="Amazon Ember"/>
              </a:rPr>
              <a:t>品</a:t>
            </a:r>
            <a:r>
              <a:rPr lang="zh-TW" altLang="en-US" sz="1600" b="1" i="0" dirty="0">
                <a:solidFill>
                  <a:srgbClr val="003399"/>
                </a:solidFill>
                <a:effectLst/>
                <a:highlight>
                  <a:srgbClr val="FFFF00"/>
                </a:highlight>
                <a:latin typeface="Amazon Ember"/>
              </a:rPr>
              <a:t>满</a:t>
            </a:r>
            <a:r>
              <a:rPr lang="en-US" altLang="zh-TW" sz="1600" b="1" i="0" dirty="0">
                <a:solidFill>
                  <a:srgbClr val="003399"/>
                </a:solidFill>
                <a:effectLst/>
                <a:highlight>
                  <a:srgbClr val="FFFF00"/>
                </a:highlight>
                <a:latin typeface="Amazon Ember"/>
              </a:rPr>
              <a:t>US$60</a:t>
            </a:r>
            <a:endParaRPr lang="zh-TW" altLang="en-US" sz="1600" b="1" i="0" dirty="0">
              <a:solidFill>
                <a:srgbClr val="003399"/>
              </a:solidFill>
              <a:effectLst/>
              <a:highlight>
                <a:srgbClr val="FFFF00"/>
              </a:highlight>
              <a:latin typeface="Amazon Ember"/>
            </a:endParaRPr>
          </a:p>
          <a:p>
            <a:pPr algn="l"/>
            <a:r>
              <a:rPr lang="zh-TW" altLang="en-US" sz="1600" b="1" i="0" dirty="0">
                <a:solidFill>
                  <a:srgbClr val="003399"/>
                </a:solidFill>
                <a:effectLst/>
                <a:highlight>
                  <a:srgbClr val="FFFF00"/>
                </a:highlight>
                <a:latin typeface="Amazon Ember"/>
              </a:rPr>
              <a:t>可配送至台灣</a:t>
            </a:r>
          </a:p>
          <a:p>
            <a:pPr algn="l"/>
            <a:r>
              <a:rPr lang="zh-TW" altLang="en-US" sz="1600" b="1" i="0" dirty="0">
                <a:solidFill>
                  <a:srgbClr val="003399"/>
                </a:solidFill>
                <a:effectLst/>
                <a:latin typeface="Amazon Ember"/>
              </a:rPr>
              <a:t>庫存僅剩 </a:t>
            </a:r>
            <a:r>
              <a:rPr lang="en-US" altLang="zh-TW" sz="1600" b="1" i="0" dirty="0">
                <a:solidFill>
                  <a:srgbClr val="003399"/>
                </a:solidFill>
                <a:effectLst/>
                <a:latin typeface="Amazon Ember"/>
              </a:rPr>
              <a:t>9</a:t>
            </a:r>
            <a:r>
              <a:rPr lang="zh-TW" altLang="en-US" sz="1600" b="1" i="0" dirty="0">
                <a:solidFill>
                  <a:srgbClr val="003399"/>
                </a:solidFill>
                <a:effectLst/>
                <a:latin typeface="Amazon Ember"/>
              </a:rPr>
              <a:t>。</a:t>
            </a:r>
          </a:p>
          <a:p>
            <a:endParaRPr lang="zh-TW" altLang="en-US" dirty="0"/>
          </a:p>
        </p:txBody>
      </p:sp>
      <p:sp>
        <p:nvSpPr>
          <p:cNvPr id="6" name="Rectangle 2">
            <a:extLst>
              <a:ext uri="{FF2B5EF4-FFF2-40B4-BE49-F238E27FC236}">
                <a16:creationId xmlns:a16="http://schemas.microsoft.com/office/drawing/2014/main" id="{37342127-6C1C-D6AC-26BF-1BC9AED84265}"/>
              </a:ext>
            </a:extLst>
          </p:cNvPr>
          <p:cNvSpPr txBox="1">
            <a:spLocks noChangeArrowheads="1"/>
          </p:cNvSpPr>
          <p:nvPr/>
        </p:nvSpPr>
        <p:spPr bwMode="auto">
          <a:xfrm>
            <a:off x="207154" y="10720"/>
            <a:ext cx="11777692" cy="862417"/>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32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Seven B2C Business Model (</a:t>
            </a:r>
            <a:r>
              <a:rPr lang="zh-TW" altLang="en-US" sz="1800" kern="0" dirty="0">
                <a:solidFill>
                  <a:schemeClr val="bg1"/>
                </a:solidFill>
                <a:ea typeface="新細明體" panose="02020500000000000000" pitchFamily="18" charset="-120"/>
              </a:rPr>
              <a:t>七個不同的 </a:t>
            </a:r>
            <a:r>
              <a:rPr lang="en-US" altLang="zh-TW" sz="1800" kern="0" dirty="0">
                <a:solidFill>
                  <a:schemeClr val="bg1"/>
                </a:solidFill>
                <a:ea typeface="新細明體" panose="02020500000000000000" pitchFamily="18" charset="-120"/>
              </a:rPr>
              <a:t>B2C</a:t>
            </a:r>
            <a:r>
              <a:rPr lang="zh-TW" altLang="en-US" sz="1800" kern="0" dirty="0">
                <a:solidFill>
                  <a:schemeClr val="bg1"/>
                </a:solidFill>
                <a:ea typeface="新細明體" panose="02020500000000000000" pitchFamily="18" charset="-120"/>
              </a:rPr>
              <a:t> 商業模式</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  以</a:t>
            </a:r>
            <a:r>
              <a:rPr lang="en-US" altLang="zh-TW" sz="1800" kern="0" dirty="0">
                <a:solidFill>
                  <a:schemeClr val="bg1"/>
                </a:solidFill>
                <a:ea typeface="新細明體" panose="02020500000000000000" pitchFamily="18" charset="-120"/>
              </a:rPr>
              <a:t> Virtual Merchant</a:t>
            </a:r>
            <a:r>
              <a:rPr lang="zh-TW" altLang="en-US" sz="18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虛擬商家</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a:t>
            </a:r>
            <a:r>
              <a:rPr lang="zh-TW" altLang="en-US" sz="18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Surveillance pricing</a:t>
            </a:r>
            <a:r>
              <a:rPr lang="zh-TW" altLang="en-US" sz="1800" kern="0" dirty="0">
                <a:solidFill>
                  <a:schemeClr val="bg1"/>
                </a:solidFill>
                <a:ea typeface="新細明體" panose="02020500000000000000" pitchFamily="18" charset="-120"/>
              </a:rPr>
              <a:t> </a:t>
            </a:r>
            <a:r>
              <a:rPr lang="en-US" altLang="zh-TW" sz="1800" kern="0" dirty="0">
                <a:solidFill>
                  <a:schemeClr val="bg1"/>
                </a:solidFill>
                <a:ea typeface="新細明體" panose="02020500000000000000" pitchFamily="18" charset="-120"/>
              </a:rPr>
              <a:t>(</a:t>
            </a:r>
            <a:r>
              <a:rPr lang="zh-TW" altLang="zh-TW" sz="1800" kern="0" dirty="0">
                <a:solidFill>
                  <a:schemeClr val="bg1"/>
                </a:solidFill>
                <a:ea typeface="新細明體" panose="02020500000000000000" pitchFamily="18" charset="-120"/>
              </a:rPr>
              <a:t>監控定價</a:t>
            </a:r>
            <a:r>
              <a:rPr lang="en-US" altLang="zh-TW" sz="1800" kern="0" dirty="0">
                <a:solidFill>
                  <a:schemeClr val="bg1"/>
                </a:solidFill>
                <a:ea typeface="新細明體" panose="02020500000000000000" pitchFamily="18" charset="-120"/>
              </a:rPr>
              <a:t>)</a:t>
            </a:r>
            <a:r>
              <a:rPr lang="zh-TW" altLang="zh-TW" sz="1800" kern="0" dirty="0">
                <a:solidFill>
                  <a:schemeClr val="bg1"/>
                </a:solidFill>
                <a:ea typeface="新細明體" panose="02020500000000000000" pitchFamily="18" charset="-120"/>
              </a:rPr>
              <a:t>，</a:t>
            </a:r>
            <a:endParaRPr lang="zh-TW" altLang="en-US" sz="1800" kern="0" dirty="0">
              <a:solidFill>
                <a:schemeClr val="bg1"/>
              </a:solidFill>
              <a:ea typeface="新細明體" panose="02020500000000000000" pitchFamily="18" charset="-120"/>
            </a:endParaRPr>
          </a:p>
          <a:p>
            <a:pPr eaLnBrk="1" hangingPunct="1">
              <a:defRPr/>
            </a:pPr>
            <a:r>
              <a:rPr lang="en-US" altLang="zh-TW" sz="1800" kern="0" dirty="0">
                <a:solidFill>
                  <a:schemeClr val="bg1"/>
                </a:solidFill>
                <a:ea typeface="新細明體" panose="02020500000000000000" pitchFamily="18" charset="-120"/>
              </a:rPr>
              <a:t> www.BookFinder.com </a:t>
            </a:r>
            <a:r>
              <a:rPr lang="zh-TW" altLang="en-US" sz="1800" kern="0" dirty="0">
                <a:solidFill>
                  <a:schemeClr val="bg1"/>
                </a:solidFill>
                <a:ea typeface="新細明體" panose="02020500000000000000" pitchFamily="18" charset="-120"/>
              </a:rPr>
              <a:t> 為例</a:t>
            </a:r>
            <a:r>
              <a:rPr lang="en-US" altLang="zh-TW" sz="1800" kern="0" dirty="0">
                <a:solidFill>
                  <a:schemeClr val="bg1"/>
                </a:solidFill>
                <a:ea typeface="新細明體" panose="02020500000000000000" pitchFamily="18" charset="-120"/>
              </a:rPr>
              <a:t>  – </a:t>
            </a:r>
            <a:r>
              <a:rPr lang="zh-TW" altLang="en-US" sz="1800" kern="0" dirty="0">
                <a:solidFill>
                  <a:schemeClr val="bg1"/>
                </a:solidFill>
                <a:ea typeface="新細明體" panose="02020500000000000000" pitchFamily="18" charset="-120"/>
              </a:rPr>
              <a:t>物流</a:t>
            </a:r>
            <a:endParaRPr lang="en-US" altLang="zh-TW" sz="2400" kern="0" dirty="0">
              <a:solidFill>
                <a:schemeClr val="bg1"/>
              </a:solidFill>
              <a:ea typeface="新細明體" panose="02020500000000000000" pitchFamily="18" charset="-120"/>
            </a:endParaRPr>
          </a:p>
        </p:txBody>
      </p:sp>
      <p:sp>
        <p:nvSpPr>
          <p:cNvPr id="3" name="文字方塊 2">
            <a:extLst>
              <a:ext uri="{FF2B5EF4-FFF2-40B4-BE49-F238E27FC236}">
                <a16:creationId xmlns:a16="http://schemas.microsoft.com/office/drawing/2014/main" id="{FB809BD3-01B3-1A95-AEB6-A7BD58ADDB4C}"/>
              </a:ext>
            </a:extLst>
          </p:cNvPr>
          <p:cNvSpPr txBox="1"/>
          <p:nvPr/>
        </p:nvSpPr>
        <p:spPr>
          <a:xfrm>
            <a:off x="299628" y="4071288"/>
            <a:ext cx="11685218" cy="2708434"/>
          </a:xfrm>
          <a:prstGeom prst="rect">
            <a:avLst/>
          </a:prstGeom>
          <a:noFill/>
        </p:spPr>
        <p:txBody>
          <a:bodyPr wrap="square" rtlCol="0">
            <a:spAutoFit/>
          </a:bodyPr>
          <a:lstStyle/>
          <a:p>
            <a:r>
              <a:rPr lang="en-US" altLang="zh-TW" dirty="0"/>
              <a:t>(0724.</a:t>
            </a:r>
            <a:r>
              <a:rPr lang="en-US" altLang="zh-TW" dirty="0">
                <a:highlight>
                  <a:srgbClr val="FFFF00"/>
                </a:highlight>
              </a:rPr>
              <a:t>25</a:t>
            </a:r>
            <a:r>
              <a:rPr lang="en-US" altLang="zh-TW" dirty="0"/>
              <a:t>) This congressman wants to ban companies from using your search history to set personalized prices                               </a:t>
            </a:r>
            <a:r>
              <a:rPr lang="zh-TW" altLang="en-US" dirty="0"/>
              <a:t>  </a:t>
            </a:r>
            <a:endParaRPr lang="en-US" altLang="zh-TW" dirty="0"/>
          </a:p>
          <a:p>
            <a:r>
              <a:rPr lang="zh-TW" altLang="en-US" dirty="0"/>
              <a:t>       </a:t>
            </a:r>
            <a:r>
              <a:rPr lang="zh-TW" altLang="en-US" dirty="0">
                <a:solidFill>
                  <a:srgbClr val="003399"/>
                </a:solidFill>
              </a:rPr>
              <a:t>該</a:t>
            </a:r>
            <a:r>
              <a:rPr lang="zh-TW" altLang="zh-TW" dirty="0">
                <a:solidFill>
                  <a:srgbClr val="003399"/>
                </a:solidFill>
              </a:rPr>
              <a:t>國會議員希望</a:t>
            </a:r>
            <a:r>
              <a:rPr lang="zh-TW" altLang="zh-TW" b="1" dirty="0">
                <a:solidFill>
                  <a:srgbClr val="003399"/>
                </a:solidFill>
                <a:highlight>
                  <a:srgbClr val="FFFF00"/>
                </a:highlight>
              </a:rPr>
              <a:t>禁止公司使用您的</a:t>
            </a:r>
            <a:r>
              <a:rPr lang="zh-TW" altLang="zh-TW" dirty="0">
                <a:solidFill>
                  <a:srgbClr val="003399"/>
                </a:solidFill>
                <a:highlight>
                  <a:srgbClr val="FFFF00"/>
                </a:highlight>
              </a:rPr>
              <a:t>搜尋</a:t>
            </a:r>
            <a:r>
              <a:rPr lang="zh-TW" altLang="zh-TW" b="1" dirty="0">
                <a:solidFill>
                  <a:srgbClr val="003399"/>
                </a:solidFill>
                <a:highlight>
                  <a:srgbClr val="FFFF00"/>
                </a:highlight>
              </a:rPr>
              <a:t>歷史記錄</a:t>
            </a:r>
            <a:r>
              <a:rPr lang="zh-TW" altLang="zh-TW" dirty="0">
                <a:solidFill>
                  <a:srgbClr val="003399"/>
                </a:solidFill>
                <a:highlight>
                  <a:srgbClr val="FFFF00"/>
                </a:highlight>
              </a:rPr>
              <a:t>來設定</a:t>
            </a:r>
            <a:r>
              <a:rPr lang="zh-TW" altLang="zh-TW" b="1" dirty="0">
                <a:solidFill>
                  <a:srgbClr val="003399"/>
                </a:solidFill>
                <a:highlight>
                  <a:srgbClr val="FFFF00"/>
                </a:highlight>
              </a:rPr>
              <a:t>個人化價格</a:t>
            </a:r>
          </a:p>
          <a:p>
            <a:endParaRPr lang="en-US" altLang="zh-TW" sz="1600" dirty="0"/>
          </a:p>
          <a:p>
            <a:r>
              <a:rPr lang="en-US" altLang="zh-TW" sz="1600" dirty="0"/>
              <a:t>        </a:t>
            </a:r>
            <a:r>
              <a:rPr lang="zh-TW" altLang="zh-TW" sz="1600" dirty="0">
                <a:solidFill>
                  <a:srgbClr val="003399"/>
                </a:solidFill>
              </a:rPr>
              <a:t>最近美國</a:t>
            </a:r>
            <a:r>
              <a:rPr lang="zh-TW" altLang="zh-TW" sz="1600" dirty="0">
                <a:solidFill>
                  <a:srgbClr val="003399"/>
                </a:solidFill>
                <a:highlight>
                  <a:srgbClr val="FFFF00"/>
                </a:highlight>
              </a:rPr>
              <a:t>德州眾議員</a:t>
            </a:r>
            <a:r>
              <a:rPr lang="en-US" altLang="zh-TW" sz="1600" dirty="0">
                <a:solidFill>
                  <a:srgbClr val="003399"/>
                </a:solidFill>
              </a:rPr>
              <a:t>Greg Casar</a:t>
            </a:r>
            <a:r>
              <a:rPr lang="zh-TW" altLang="zh-TW" sz="1600" dirty="0">
                <a:solidFill>
                  <a:srgbClr val="003399"/>
                </a:solidFill>
              </a:rPr>
              <a:t>提出一個法案希望能夠</a:t>
            </a:r>
            <a:r>
              <a:rPr lang="zh-TW" altLang="zh-TW" sz="1600" dirty="0">
                <a:solidFill>
                  <a:srgbClr val="003399"/>
                </a:solidFill>
                <a:highlight>
                  <a:srgbClr val="FFFF00"/>
                </a:highlight>
              </a:rPr>
              <a:t>規範</a:t>
            </a:r>
            <a:r>
              <a:rPr lang="en-US" altLang="zh-TW" sz="1600" dirty="0">
                <a:solidFill>
                  <a:srgbClr val="003399"/>
                </a:solidFill>
                <a:highlight>
                  <a:srgbClr val="FFFF00"/>
                </a:highlight>
              </a:rPr>
              <a:t>AI</a:t>
            </a:r>
            <a:r>
              <a:rPr lang="zh-TW" altLang="zh-TW" sz="1600" dirty="0">
                <a:solidFill>
                  <a:srgbClr val="003399"/>
                </a:solidFill>
                <a:highlight>
                  <a:srgbClr val="FFFF00"/>
                </a:highlight>
              </a:rPr>
              <a:t>科技被商業濫用的可能性</a:t>
            </a:r>
            <a:r>
              <a:rPr lang="zh-TW" altLang="zh-TW" sz="1600" dirty="0">
                <a:solidFill>
                  <a:srgbClr val="003399"/>
                </a:solidFill>
              </a:rPr>
              <a:t>，叫做</a:t>
            </a:r>
            <a:r>
              <a:rPr lang="en-US" altLang="zh-TW" sz="1600" dirty="0">
                <a:solidFill>
                  <a:srgbClr val="003399"/>
                </a:solidFill>
                <a:highlight>
                  <a:srgbClr val="FFFF00"/>
                </a:highlight>
              </a:rPr>
              <a:t>Surveillance pricing</a:t>
            </a:r>
            <a:r>
              <a:rPr lang="en-US" altLang="zh-TW" sz="1600" dirty="0">
                <a:solidFill>
                  <a:srgbClr val="003399"/>
                </a:solidFill>
              </a:rPr>
              <a:t>(</a:t>
            </a:r>
            <a:r>
              <a:rPr lang="zh-TW" altLang="zh-TW" dirty="0"/>
              <a:t>監控定價</a:t>
            </a:r>
            <a:r>
              <a:rPr lang="en-US" altLang="zh-TW" sz="1600" dirty="0">
                <a:solidFill>
                  <a:srgbClr val="003399"/>
                </a:solidFill>
              </a:rPr>
              <a:t>)</a:t>
            </a:r>
            <a:r>
              <a:rPr lang="zh-TW" altLang="zh-TW" sz="1600" dirty="0">
                <a:solidFill>
                  <a:srgbClr val="003399"/>
                </a:solidFill>
              </a:rPr>
              <a:t>，亦即不讓</a:t>
            </a:r>
            <a:r>
              <a:rPr lang="en-US" altLang="zh-TW" sz="1600" dirty="0">
                <a:solidFill>
                  <a:srgbClr val="003399"/>
                </a:solidFill>
              </a:rPr>
              <a:t>AI</a:t>
            </a:r>
            <a:r>
              <a:rPr lang="zh-TW" altLang="zh-TW" sz="1600" dirty="0">
                <a:solidFill>
                  <a:srgbClr val="003399"/>
                </a:solidFill>
              </a:rPr>
              <a:t>從</a:t>
            </a:r>
            <a:r>
              <a:rPr lang="zh-TW" altLang="zh-TW" sz="1600" b="1" dirty="0">
                <a:solidFill>
                  <a:srgbClr val="003399"/>
                </a:solidFill>
                <a:highlight>
                  <a:srgbClr val="FFFF00"/>
                </a:highlight>
              </a:rPr>
              <a:t>個資中</a:t>
            </a:r>
            <a:r>
              <a:rPr lang="zh-TW" altLang="zh-TW" sz="1600" dirty="0">
                <a:solidFill>
                  <a:srgbClr val="003399"/>
                </a:solidFill>
              </a:rPr>
              <a:t>推論出該</a:t>
            </a:r>
            <a:r>
              <a:rPr lang="zh-TW" altLang="zh-TW" sz="1600" dirty="0">
                <a:solidFill>
                  <a:srgbClr val="003399"/>
                </a:solidFill>
                <a:highlight>
                  <a:srgbClr val="FFFF00"/>
                </a:highlight>
              </a:rPr>
              <a:t>如何定價以增加獲利</a:t>
            </a:r>
            <a:r>
              <a:rPr lang="zh-TW" altLang="zh-TW" sz="1600" dirty="0">
                <a:solidFill>
                  <a:srgbClr val="003399"/>
                </a:solidFill>
              </a:rPr>
              <a:t>。他舉了例子說明</a:t>
            </a:r>
            <a:r>
              <a:rPr lang="zh-TW" altLang="en-US" sz="1600" dirty="0">
                <a:solidFill>
                  <a:srgbClr val="003399"/>
                </a:solidFill>
              </a:rPr>
              <a:t> </a:t>
            </a:r>
            <a:r>
              <a:rPr lang="en-US" altLang="zh-TW" sz="1600" dirty="0">
                <a:solidFill>
                  <a:srgbClr val="003399"/>
                </a:solidFill>
              </a:rPr>
              <a:t>:</a:t>
            </a:r>
            <a:r>
              <a:rPr lang="zh-TW" altLang="en-US" sz="1600" dirty="0">
                <a:solidFill>
                  <a:srgbClr val="003399"/>
                </a:solidFill>
              </a:rPr>
              <a:t>  </a:t>
            </a:r>
            <a:r>
              <a:rPr lang="zh-TW" altLang="zh-TW" sz="1600" dirty="0">
                <a:solidFill>
                  <a:srgbClr val="003399"/>
                </a:solidFill>
              </a:rPr>
              <a:t>第一是聯邦貿易委員會前主席</a:t>
            </a:r>
            <a:r>
              <a:rPr lang="en-US" altLang="zh-TW" sz="1600" dirty="0">
                <a:solidFill>
                  <a:srgbClr val="003399"/>
                </a:solidFill>
              </a:rPr>
              <a:t>Lina Khan</a:t>
            </a:r>
            <a:r>
              <a:rPr lang="zh-TW" altLang="zh-TW" sz="1600" dirty="0">
                <a:solidFill>
                  <a:srgbClr val="003399"/>
                </a:solidFill>
              </a:rPr>
              <a:t>曾指出，</a:t>
            </a:r>
            <a:r>
              <a:rPr lang="en-US" altLang="zh-TW" sz="1600" dirty="0">
                <a:solidFill>
                  <a:srgbClr val="003399"/>
                </a:solidFill>
                <a:highlight>
                  <a:srgbClr val="FFFF00"/>
                </a:highlight>
              </a:rPr>
              <a:t>AI</a:t>
            </a:r>
            <a:r>
              <a:rPr lang="zh-TW" altLang="zh-TW" sz="1600" dirty="0">
                <a:solidFill>
                  <a:srgbClr val="003399"/>
                </a:solidFill>
                <a:highlight>
                  <a:srgbClr val="FFFF00"/>
                </a:highlight>
              </a:rPr>
              <a:t>可分析電腦紀錄了解使用者因為</a:t>
            </a:r>
            <a:r>
              <a:rPr lang="zh-TW" altLang="zh-TW" sz="1600" b="1" dirty="0">
                <a:solidFill>
                  <a:srgbClr val="003399"/>
                </a:solidFill>
                <a:highlight>
                  <a:srgbClr val="FFFF00"/>
                </a:highlight>
              </a:rPr>
              <a:t>有家人去世必須趕赴某地</a:t>
            </a:r>
            <a:r>
              <a:rPr lang="zh-TW" altLang="zh-TW" sz="1600" dirty="0">
                <a:solidFill>
                  <a:srgbClr val="003399"/>
                </a:solidFill>
                <a:highlight>
                  <a:srgbClr val="FFFF00"/>
                </a:highlight>
              </a:rPr>
              <a:t>，所以航空公司</a:t>
            </a:r>
            <a:r>
              <a:rPr lang="zh-TW" altLang="zh-TW" sz="1600" b="1" dirty="0">
                <a:solidFill>
                  <a:srgbClr val="003399"/>
                </a:solidFill>
                <a:highlight>
                  <a:srgbClr val="FFFF00"/>
                </a:highlight>
              </a:rPr>
              <a:t>可因此提高其機票售價。</a:t>
            </a:r>
            <a:endParaRPr lang="en-US" altLang="zh-TW" sz="1600" b="1" dirty="0">
              <a:solidFill>
                <a:srgbClr val="003399"/>
              </a:solidFill>
              <a:highlight>
                <a:srgbClr val="FFFF00"/>
              </a:highlight>
            </a:endParaRPr>
          </a:p>
          <a:p>
            <a:endParaRPr lang="en-US" altLang="zh-TW" sz="1600" dirty="0">
              <a:solidFill>
                <a:srgbClr val="003399"/>
              </a:solidFill>
              <a:highlight>
                <a:srgbClr val="FFFF00"/>
              </a:highlight>
            </a:endParaRPr>
          </a:p>
          <a:p>
            <a:r>
              <a:rPr lang="zh-TW" altLang="en-US" sz="1600" dirty="0"/>
              <a:t>      「</a:t>
            </a:r>
            <a:r>
              <a:rPr lang="zh-TW" altLang="zh-TW" sz="1600" dirty="0">
                <a:highlight>
                  <a:srgbClr val="FFFF00"/>
                </a:highlight>
              </a:rPr>
              <a:t>監控定價</a:t>
            </a:r>
            <a:r>
              <a:rPr lang="zh-TW" altLang="en-US" sz="1600" dirty="0"/>
              <a:t>」</a:t>
            </a:r>
            <a:r>
              <a:rPr lang="zh-TW" altLang="zh-TW" sz="1600" dirty="0"/>
              <a:t>指的是企業或平台</a:t>
            </a:r>
            <a:r>
              <a:rPr lang="zh-TW" altLang="zh-TW" sz="1600" b="1" dirty="0"/>
              <a:t>使用</a:t>
            </a:r>
            <a:r>
              <a:rPr lang="zh-TW" altLang="zh-TW" sz="1600" b="1" dirty="0">
                <a:highlight>
                  <a:srgbClr val="FFFF00"/>
                </a:highlight>
              </a:rPr>
              <a:t>大量個人資料（瀏覽記錄、位置歷史、購買習慣、生理或行為資料等</a:t>
            </a:r>
            <a:r>
              <a:rPr lang="zh-TW" altLang="zh-TW" sz="1600" b="1" dirty="0"/>
              <a:t>），結合</a:t>
            </a:r>
            <a:r>
              <a:rPr lang="en-US" altLang="zh-TW" sz="1600" b="1" dirty="0"/>
              <a:t> AI</a:t>
            </a:r>
            <a:r>
              <a:rPr lang="zh-TW" altLang="zh-TW" sz="1600" b="1" dirty="0"/>
              <a:t>／自動化系統</a:t>
            </a:r>
            <a:r>
              <a:rPr lang="zh-TW" altLang="zh-TW" sz="1600" dirty="0"/>
              <a:t>，</a:t>
            </a:r>
            <a:r>
              <a:rPr lang="zh-TW" altLang="zh-TW" sz="1400" dirty="0"/>
              <a:t>對不同人以不同價格出售相同商品或服務。</a:t>
            </a:r>
            <a:r>
              <a:rPr lang="zh-TW" altLang="en-US" sz="1600" dirty="0"/>
              <a:t>「</a:t>
            </a:r>
            <a:r>
              <a:rPr lang="zh-TW" altLang="zh-TW" sz="1600" dirty="0">
                <a:highlight>
                  <a:srgbClr val="FFFF00"/>
                </a:highlight>
              </a:rPr>
              <a:t>監控定價</a:t>
            </a:r>
            <a:r>
              <a:rPr lang="zh-TW" altLang="en-US" sz="1600" dirty="0"/>
              <a:t>」</a:t>
            </a:r>
            <a:r>
              <a:rPr lang="zh-TW" altLang="zh-TW" sz="1600" dirty="0"/>
              <a:t>在</a:t>
            </a:r>
            <a:r>
              <a:rPr lang="zh-TW" altLang="zh-TW" sz="1600" dirty="0">
                <a:highlight>
                  <a:srgbClr val="FFFF00"/>
                </a:highlight>
              </a:rPr>
              <a:t>動態定價基礎</a:t>
            </a:r>
            <a:r>
              <a:rPr lang="zh-TW" altLang="zh-TW" sz="1600" dirty="0"/>
              <a:t>上加入「</a:t>
            </a:r>
            <a:r>
              <a:rPr lang="zh-TW" altLang="zh-TW" sz="1600" dirty="0">
                <a:highlight>
                  <a:srgbClr val="FFFF00"/>
                </a:highlight>
              </a:rPr>
              <a:t>個人化監控數據</a:t>
            </a:r>
            <a:r>
              <a:rPr lang="zh-TW" altLang="zh-TW" sz="1600" dirty="0"/>
              <a:t>」</a:t>
            </a:r>
            <a:r>
              <a:rPr lang="zh-TW" altLang="zh-TW" sz="1600" b="1" dirty="0"/>
              <a:t>，</a:t>
            </a:r>
            <a:r>
              <a:rPr lang="zh-TW" altLang="en-US" sz="1600" b="1" dirty="0"/>
              <a:t>不同於</a:t>
            </a:r>
            <a:r>
              <a:rPr lang="zh-TW" altLang="en-US" sz="1600" dirty="0"/>
              <a:t>「</a:t>
            </a:r>
            <a:r>
              <a:rPr lang="zh-TW" altLang="zh-TW" sz="1600" dirty="0">
                <a:highlight>
                  <a:srgbClr val="FFFF00"/>
                </a:highlight>
              </a:rPr>
              <a:t>動態定價</a:t>
            </a:r>
            <a:r>
              <a:rPr lang="zh-TW" altLang="en-US" sz="1600" dirty="0"/>
              <a:t>」</a:t>
            </a:r>
            <a:r>
              <a:rPr lang="zh-TW" altLang="zh-TW" sz="1600" b="1" dirty="0"/>
              <a:t>，</a:t>
            </a:r>
            <a:r>
              <a:rPr lang="zh-TW" altLang="en-US" sz="1600" dirty="0"/>
              <a:t>也不同於「</a:t>
            </a:r>
            <a:r>
              <a:rPr lang="zh-TW" altLang="zh-TW" sz="1600" dirty="0">
                <a:highlight>
                  <a:srgbClr val="FFFF00"/>
                </a:highlight>
              </a:rPr>
              <a:t>差別定價</a:t>
            </a:r>
            <a:r>
              <a:rPr lang="zh-TW" altLang="en-US" sz="1600" dirty="0"/>
              <a:t>」</a:t>
            </a:r>
            <a:r>
              <a:rPr lang="zh-TW" altLang="zh-TW" sz="1600" dirty="0"/>
              <a:t>（價格歧視）。</a:t>
            </a:r>
            <a:endParaRPr lang="zh-TW" altLang="en-US" dirty="0"/>
          </a:p>
        </p:txBody>
      </p:sp>
    </p:spTree>
    <p:extLst>
      <p:ext uri="{BB962C8B-B14F-4D97-AF65-F5344CB8AC3E}">
        <p14:creationId xmlns:p14="http://schemas.microsoft.com/office/powerpoint/2010/main" val="35401615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1659" y="136525"/>
            <a:ext cx="10515600" cy="549275"/>
          </a:xfrm>
        </p:spPr>
        <p:txBody>
          <a:bodyPr>
            <a:normAutofit/>
          </a:bodyPr>
          <a:lstStyle/>
          <a:p>
            <a:r>
              <a:rPr lang="zh-TW" altLang="en-US" sz="2400" dirty="0"/>
              <a:t>電子商務的理論 </a:t>
            </a:r>
            <a:r>
              <a:rPr lang="en-US" altLang="zh-TW" sz="2400" dirty="0"/>
              <a:t>(</a:t>
            </a:r>
            <a:r>
              <a:rPr lang="zh-TW" altLang="en-US" sz="2400" dirty="0"/>
              <a:t>續</a:t>
            </a:r>
            <a:r>
              <a:rPr lang="en-US" altLang="zh-TW" sz="2400" dirty="0"/>
              <a:t>)</a:t>
            </a:r>
            <a:endParaRPr lang="zh-TW" altLang="en-US" sz="2400" dirty="0"/>
          </a:p>
        </p:txBody>
      </p:sp>
      <p:sp>
        <p:nvSpPr>
          <p:cNvPr id="3" name="內容版面配置區 2"/>
          <p:cNvSpPr>
            <a:spLocks noGrp="1"/>
          </p:cNvSpPr>
          <p:nvPr>
            <p:ph idx="1"/>
          </p:nvPr>
        </p:nvSpPr>
        <p:spPr>
          <a:xfrm>
            <a:off x="400133" y="840922"/>
            <a:ext cx="11267835" cy="4437031"/>
          </a:xfrm>
        </p:spPr>
        <p:txBody>
          <a:bodyPr/>
          <a:lstStyle/>
          <a:p>
            <a:pPr marL="0" indent="0">
              <a:buNone/>
            </a:pPr>
            <a:r>
              <a:rPr lang="en-US" altLang="zh-TW" sz="2400" dirty="0"/>
              <a:t>2. </a:t>
            </a:r>
            <a:r>
              <a:rPr lang="zh-TW" altLang="en-US" sz="2000" dirty="0"/>
              <a:t>個人佔有率 </a:t>
            </a:r>
            <a:r>
              <a:rPr lang="en-US" altLang="zh-TW" sz="2000" dirty="0"/>
              <a:t>(Personal Share) </a:t>
            </a:r>
            <a:endParaRPr lang="zh-TW" altLang="en-US" sz="2400" dirty="0"/>
          </a:p>
          <a:p>
            <a:pPr marL="457200" lvl="1" indent="0">
              <a:buNone/>
            </a:pPr>
            <a:r>
              <a:rPr lang="zh-TW" altLang="en-US" sz="1800" dirty="0">
                <a:solidFill>
                  <a:srgbClr val="003399"/>
                </a:solidFill>
              </a:rPr>
              <a:t>        在 </a:t>
            </a:r>
            <a:r>
              <a:rPr lang="en-US" altLang="zh-TW" sz="1800" dirty="0">
                <a:solidFill>
                  <a:srgbClr val="003399"/>
                </a:solidFill>
              </a:rPr>
              <a:t>EC </a:t>
            </a:r>
            <a:r>
              <a:rPr lang="zh-TW" altLang="en-US" sz="1800" dirty="0">
                <a:solidFill>
                  <a:srgbClr val="003399"/>
                </a:solidFill>
              </a:rPr>
              <a:t>時代，企業所追求的不再只是產品，而是</a:t>
            </a:r>
            <a:r>
              <a:rPr lang="zh-TW" altLang="en-US" sz="1800" dirty="0">
                <a:solidFill>
                  <a:srgbClr val="003399"/>
                </a:solidFill>
                <a:highlight>
                  <a:srgbClr val="FFFF00"/>
                </a:highlight>
              </a:rPr>
              <a:t>以顧客為中心</a:t>
            </a:r>
            <a:r>
              <a:rPr lang="zh-TW" altLang="en-US" sz="1800" dirty="0">
                <a:solidFill>
                  <a:srgbClr val="003399"/>
                </a:solidFill>
              </a:rPr>
              <a:t>，強調如何在對等競爭狀態下，滿足顧客的需求，讓顧客買到他想要的</a:t>
            </a:r>
            <a:r>
              <a:rPr lang="zh-TW" altLang="zh-TW" sz="1400" b="1" dirty="0"/>
              <a:t>。</a:t>
            </a:r>
            <a:endParaRPr lang="en-US" altLang="zh-TW" sz="1400" b="1" dirty="0"/>
          </a:p>
          <a:p>
            <a:pPr marL="457200" lvl="1" indent="0">
              <a:buNone/>
            </a:pPr>
            <a:endParaRPr lang="en-US" altLang="zh-TW" sz="1600" b="1" dirty="0">
              <a:solidFill>
                <a:srgbClr val="003399"/>
              </a:solidFill>
            </a:endParaRPr>
          </a:p>
          <a:p>
            <a:pPr marL="457200" lvl="1" indent="0">
              <a:buNone/>
            </a:pPr>
            <a:r>
              <a:rPr lang="zh-TW" altLang="en-US" sz="1800" dirty="0">
                <a:solidFill>
                  <a:srgbClr val="003399"/>
                </a:solidFill>
              </a:rPr>
              <a:t>        </a:t>
            </a:r>
            <a:r>
              <a:rPr lang="en-US" altLang="zh-TW" sz="1800" dirty="0">
                <a:solidFill>
                  <a:srgbClr val="003399"/>
                </a:solidFill>
                <a:highlight>
                  <a:srgbClr val="FFFF00"/>
                </a:highlight>
              </a:rPr>
              <a:t> </a:t>
            </a:r>
            <a:r>
              <a:rPr lang="en-US" altLang="zh-TW" sz="1800" dirty="0">
                <a:solidFill>
                  <a:srgbClr val="003399"/>
                </a:solidFill>
              </a:rPr>
              <a:t>EC </a:t>
            </a:r>
            <a:r>
              <a:rPr lang="zh-TW" altLang="en-US" sz="1800" dirty="0">
                <a:solidFill>
                  <a:srgbClr val="003399"/>
                </a:solidFill>
              </a:rPr>
              <a:t>時代企業所追求的不再只是產品，而是以</a:t>
            </a:r>
            <a:r>
              <a:rPr lang="zh-TW" altLang="en-US" sz="1800" dirty="0">
                <a:solidFill>
                  <a:srgbClr val="003399"/>
                </a:solidFill>
                <a:highlight>
                  <a:srgbClr val="FFFF00"/>
                </a:highlight>
              </a:rPr>
              <a:t>顧客為中心，</a:t>
            </a:r>
            <a:r>
              <a:rPr lang="zh-TW" altLang="en-US" sz="1800" dirty="0">
                <a:solidFill>
                  <a:srgbClr val="003399"/>
                </a:solidFill>
              </a:rPr>
              <a:t>思考如何提升「個人佔有率」</a:t>
            </a:r>
            <a:r>
              <a:rPr lang="en-US" altLang="zh-TW" sz="1800" dirty="0">
                <a:solidFill>
                  <a:srgbClr val="003399"/>
                </a:solidFill>
                <a:highlight>
                  <a:srgbClr val="FFFF00"/>
                </a:highlight>
              </a:rPr>
              <a:t>(Personal Share)</a:t>
            </a:r>
            <a:r>
              <a:rPr lang="zh-TW" altLang="en-US" sz="1800" dirty="0">
                <a:solidFill>
                  <a:srgbClr val="003399"/>
                </a:solidFill>
              </a:rPr>
              <a:t>才是</a:t>
            </a:r>
            <a:r>
              <a:rPr lang="zh-TW" altLang="en-US" sz="1800" dirty="0">
                <a:solidFill>
                  <a:srgbClr val="003399"/>
                </a:solidFill>
                <a:highlight>
                  <a:srgbClr val="FFFF00"/>
                </a:highlight>
              </a:rPr>
              <a:t>企業所要關切的</a:t>
            </a:r>
            <a:r>
              <a:rPr lang="en-US" altLang="zh-TW" sz="1800" dirty="0">
                <a:solidFill>
                  <a:srgbClr val="003399"/>
                </a:solidFill>
              </a:rPr>
              <a:t>(Peppers &amp; Rogers</a:t>
            </a:r>
            <a:r>
              <a:rPr lang="zh-TW" altLang="en-US" sz="1800" dirty="0">
                <a:solidFill>
                  <a:srgbClr val="003399"/>
                </a:solidFill>
              </a:rPr>
              <a:t>，</a:t>
            </a:r>
            <a:r>
              <a:rPr lang="en-US" altLang="zh-TW" sz="1800" dirty="0">
                <a:solidFill>
                  <a:srgbClr val="003399"/>
                </a:solidFill>
              </a:rPr>
              <a:t>1997 </a:t>
            </a:r>
            <a:r>
              <a:rPr lang="zh-TW" altLang="en-US" sz="1800" dirty="0">
                <a:solidFill>
                  <a:srgbClr val="003399"/>
                </a:solidFill>
              </a:rPr>
              <a:t>年</a:t>
            </a:r>
            <a:r>
              <a:rPr lang="en-US" altLang="zh-TW" sz="1800" dirty="0">
                <a:solidFill>
                  <a:srgbClr val="003399"/>
                </a:solidFill>
              </a:rPr>
              <a:t>)</a:t>
            </a:r>
            <a:r>
              <a:rPr lang="zh-TW" altLang="en-US" sz="1800" dirty="0">
                <a:solidFill>
                  <a:srgbClr val="003399"/>
                </a:solidFill>
              </a:rPr>
              <a:t>。</a:t>
            </a:r>
          </a:p>
          <a:p>
            <a:endParaRPr lang="zh-TW" altLang="en-US" dirty="0"/>
          </a:p>
        </p:txBody>
      </p:sp>
      <p:pic>
        <p:nvPicPr>
          <p:cNvPr id="6" name="圖片 5">
            <a:extLst>
              <a:ext uri="{FF2B5EF4-FFF2-40B4-BE49-F238E27FC236}">
                <a16:creationId xmlns:a16="http://schemas.microsoft.com/office/drawing/2014/main" id="{AE116479-BB72-4B9F-BB38-516097F4520F}"/>
              </a:ext>
            </a:extLst>
          </p:cNvPr>
          <p:cNvPicPr>
            <a:picLocks noChangeAspect="1"/>
          </p:cNvPicPr>
          <p:nvPr/>
        </p:nvPicPr>
        <p:blipFill>
          <a:blip r:embed="rId3"/>
          <a:stretch>
            <a:fillRect/>
          </a:stretch>
        </p:blipFill>
        <p:spPr>
          <a:xfrm>
            <a:off x="986434" y="2933505"/>
            <a:ext cx="6391275" cy="2909888"/>
          </a:xfrm>
          <a:prstGeom prst="rect">
            <a:avLst/>
          </a:prstGeom>
        </p:spPr>
      </p:pic>
      <p:sp>
        <p:nvSpPr>
          <p:cNvPr id="5" name="文字方塊 4">
            <a:extLst>
              <a:ext uri="{FF2B5EF4-FFF2-40B4-BE49-F238E27FC236}">
                <a16:creationId xmlns:a16="http://schemas.microsoft.com/office/drawing/2014/main" id="{6A996F8D-4F2B-49AA-B691-9A090C10D78C}"/>
              </a:ext>
            </a:extLst>
          </p:cNvPr>
          <p:cNvSpPr txBox="1"/>
          <p:nvPr/>
        </p:nvSpPr>
        <p:spPr>
          <a:xfrm>
            <a:off x="7625078" y="3972950"/>
            <a:ext cx="3857469" cy="830997"/>
          </a:xfrm>
          <a:prstGeom prst="rect">
            <a:avLst/>
          </a:prstGeom>
          <a:noFill/>
        </p:spPr>
        <p:txBody>
          <a:bodyPr wrap="square" rtlCol="0">
            <a:spAutoFit/>
          </a:bodyPr>
          <a:lstStyle/>
          <a:p>
            <a:r>
              <a:rPr lang="zh-TW" altLang="en-US" sz="1600" b="1" dirty="0">
                <a:solidFill>
                  <a:srgbClr val="003399"/>
                </a:solidFill>
                <a:effectLst/>
              </a:rPr>
              <a:t>「</a:t>
            </a:r>
            <a:r>
              <a:rPr lang="zh-TW" altLang="en-US" sz="1600" b="1" dirty="0">
                <a:solidFill>
                  <a:srgbClr val="003399"/>
                </a:solidFill>
                <a:effectLst/>
                <a:highlight>
                  <a:srgbClr val="FFFF00"/>
                </a:highlight>
              </a:rPr>
              <a:t>客戶終身價值」</a:t>
            </a:r>
            <a:r>
              <a:rPr lang="zh-TW" altLang="en-US" sz="1600" b="1" dirty="0">
                <a:solidFill>
                  <a:srgbClr val="003399"/>
                </a:solidFill>
                <a:effectLst/>
              </a:rPr>
              <a:t>（</a:t>
            </a:r>
            <a:r>
              <a:rPr lang="en-US" altLang="zh-TW" sz="1600" b="1" dirty="0">
                <a:solidFill>
                  <a:srgbClr val="003399"/>
                </a:solidFill>
                <a:effectLst/>
              </a:rPr>
              <a:t>lifetime value;</a:t>
            </a:r>
            <a:r>
              <a:rPr lang="zh-TW" altLang="en-US" sz="1600" b="1" dirty="0">
                <a:solidFill>
                  <a:srgbClr val="003399"/>
                </a:solidFill>
                <a:effectLst/>
              </a:rPr>
              <a:t> </a:t>
            </a:r>
            <a:r>
              <a:rPr lang="en-US" altLang="zh-TW" sz="1600" b="1" dirty="0">
                <a:solidFill>
                  <a:srgbClr val="003399"/>
                </a:solidFill>
                <a:effectLst/>
              </a:rPr>
              <a:t>LTV</a:t>
            </a:r>
            <a:r>
              <a:rPr lang="zh-TW" altLang="en-US" sz="1600" b="1" dirty="0">
                <a:solidFill>
                  <a:srgbClr val="003399"/>
                </a:solidFill>
                <a:effectLst/>
              </a:rPr>
              <a:t>），它是指一個客戶終其一生可以替該企業創造多少淨收益的數值。</a:t>
            </a:r>
            <a:endParaRPr lang="zh-TW" altLang="en-US" sz="1600" b="1" dirty="0">
              <a:solidFill>
                <a:srgbClr val="003399"/>
              </a:solidFill>
            </a:endParaRPr>
          </a:p>
        </p:txBody>
      </p:sp>
      <p:sp>
        <p:nvSpPr>
          <p:cNvPr id="7" name="文字方塊 6">
            <a:extLst>
              <a:ext uri="{FF2B5EF4-FFF2-40B4-BE49-F238E27FC236}">
                <a16:creationId xmlns:a16="http://schemas.microsoft.com/office/drawing/2014/main" id="{B752F87B-1BD7-9C5F-87DE-4D5A372FE06D}"/>
              </a:ext>
            </a:extLst>
          </p:cNvPr>
          <p:cNvSpPr txBox="1"/>
          <p:nvPr/>
        </p:nvSpPr>
        <p:spPr>
          <a:xfrm>
            <a:off x="400133" y="6139544"/>
            <a:ext cx="11389096" cy="523220"/>
          </a:xfrm>
          <a:prstGeom prst="rect">
            <a:avLst/>
          </a:prstGeom>
          <a:noFill/>
        </p:spPr>
        <p:txBody>
          <a:bodyPr wrap="square" rtlCol="0">
            <a:spAutoFit/>
          </a:bodyPr>
          <a:lstStyle/>
          <a:p>
            <a:r>
              <a:rPr lang="zh-TW" altLang="en-US" sz="1400" b="1" dirty="0">
                <a:highlight>
                  <a:srgbClr val="FFFF00"/>
                </a:highlight>
              </a:rPr>
              <a:t>注１</a:t>
            </a:r>
            <a:r>
              <a:rPr lang="zh-TW" altLang="en-US" sz="1400" dirty="0">
                <a:solidFill>
                  <a:srgbClr val="003399"/>
                </a:solidFill>
                <a:highlight>
                  <a:srgbClr val="FFFF00"/>
                </a:highlight>
              </a:rPr>
              <a:t>：產品</a:t>
            </a:r>
            <a:r>
              <a:rPr lang="zh-TW" altLang="en-US" sz="1400" dirty="0">
                <a:solidFill>
                  <a:srgbClr val="003399"/>
                </a:solidFill>
                <a:effectLst/>
                <a:highlight>
                  <a:srgbClr val="FFFF00"/>
                </a:highlight>
              </a:rPr>
              <a:t>佔有率</a:t>
            </a:r>
            <a:r>
              <a:rPr lang="zh-TW" altLang="en-US" sz="1400" dirty="0">
                <a:solidFill>
                  <a:srgbClr val="003399"/>
                </a:solidFill>
                <a:effectLst/>
              </a:rPr>
              <a:t>即</a:t>
            </a:r>
            <a:r>
              <a:rPr lang="zh-TW" altLang="en-US" sz="1400" dirty="0">
                <a:solidFill>
                  <a:srgbClr val="003399"/>
                </a:solidFill>
                <a:effectLst/>
                <a:highlight>
                  <a:srgbClr val="FFFF00"/>
                </a:highlight>
              </a:rPr>
              <a:t>市場佔有率</a:t>
            </a:r>
            <a:r>
              <a:rPr lang="zh-TW" altLang="en-US" sz="1400" dirty="0">
                <a:solidFill>
                  <a:srgbClr val="003399"/>
                </a:solidFill>
                <a:effectLst/>
              </a:rPr>
              <a:t>， 簡稱市佔率，也可稱作</a:t>
            </a:r>
            <a:r>
              <a:rPr lang="zh-TW" altLang="en-US" sz="1400" dirty="0">
                <a:solidFill>
                  <a:srgbClr val="003399"/>
                </a:solidFill>
                <a:effectLst/>
                <a:highlight>
                  <a:srgbClr val="FFFF00"/>
                </a:highlight>
              </a:rPr>
              <a:t>市場份額</a:t>
            </a:r>
            <a:r>
              <a:rPr lang="zh-TW" altLang="en-US" sz="1400" dirty="0">
                <a:solidFill>
                  <a:srgbClr val="003399"/>
                </a:solidFill>
                <a:effectLst/>
              </a:rPr>
              <a:t>，是行銷學中的一個重要概念。其定義為某一時間，某一個公司的產品（或某一種產品），在</a:t>
            </a:r>
            <a:r>
              <a:rPr lang="zh-TW" altLang="en-US" sz="1400" dirty="0">
                <a:solidFill>
                  <a:srgbClr val="003399"/>
                </a:solidFill>
                <a:effectLst/>
                <a:highlight>
                  <a:srgbClr val="FFFF00"/>
                </a:highlight>
              </a:rPr>
              <a:t>同類產品市場銷售中占的比例或百分比</a:t>
            </a:r>
            <a:r>
              <a:rPr lang="zh-TW" altLang="en-US" sz="1400" dirty="0">
                <a:solidFill>
                  <a:srgbClr val="003399"/>
                </a:solidFill>
                <a:effectLst/>
              </a:rPr>
              <a:t>。</a:t>
            </a:r>
            <a:endParaRPr lang="zh-TW" altLang="en-US" sz="1400" dirty="0">
              <a:solidFill>
                <a:srgbClr val="003399"/>
              </a:solidFill>
            </a:endParaRPr>
          </a:p>
        </p:txBody>
      </p:sp>
      <p:sp>
        <p:nvSpPr>
          <p:cNvPr id="4" name="文字方塊 3">
            <a:extLst>
              <a:ext uri="{FF2B5EF4-FFF2-40B4-BE49-F238E27FC236}">
                <a16:creationId xmlns:a16="http://schemas.microsoft.com/office/drawing/2014/main" id="{D6AD75EF-EBD4-0A7D-82C1-D1AE24E79DD2}"/>
              </a:ext>
            </a:extLst>
          </p:cNvPr>
          <p:cNvSpPr txBox="1"/>
          <p:nvPr/>
        </p:nvSpPr>
        <p:spPr>
          <a:xfrm>
            <a:off x="6340980" y="5524082"/>
            <a:ext cx="652743" cy="307777"/>
          </a:xfrm>
          <a:prstGeom prst="rect">
            <a:avLst/>
          </a:prstGeom>
          <a:noFill/>
        </p:spPr>
        <p:txBody>
          <a:bodyPr wrap="none" rtlCol="0">
            <a:spAutoFit/>
          </a:bodyPr>
          <a:lstStyle/>
          <a:p>
            <a:r>
              <a:rPr lang="en-US" altLang="zh-TW" sz="1400" dirty="0">
                <a:highlight>
                  <a:srgbClr val="FFFF00"/>
                </a:highlight>
              </a:rPr>
              <a:t>(</a:t>
            </a:r>
            <a:r>
              <a:rPr lang="zh-TW" altLang="en-US" sz="1400" dirty="0">
                <a:highlight>
                  <a:srgbClr val="FFFF00"/>
                </a:highlight>
              </a:rPr>
              <a:t>注１</a:t>
            </a:r>
            <a:r>
              <a:rPr lang="en-US" altLang="zh-TW" sz="1400" dirty="0">
                <a:solidFill>
                  <a:srgbClr val="003399"/>
                </a:solidFill>
                <a:highlight>
                  <a:srgbClr val="FFFF00"/>
                </a:highlight>
              </a:rPr>
              <a:t>)</a:t>
            </a:r>
            <a:endParaRPr lang="zh-TW"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1659" y="136525"/>
            <a:ext cx="10515600" cy="752475"/>
          </a:xfrm>
        </p:spPr>
        <p:txBody>
          <a:bodyPr>
            <a:normAutofit/>
          </a:bodyPr>
          <a:lstStyle/>
          <a:p>
            <a:r>
              <a:rPr lang="zh-TW" altLang="en-US" sz="2800" dirty="0"/>
              <a:t>電子商務的理論 </a:t>
            </a:r>
            <a:r>
              <a:rPr lang="en-US" altLang="zh-TW" sz="2800" dirty="0"/>
              <a:t>(</a:t>
            </a:r>
            <a:r>
              <a:rPr lang="zh-TW" altLang="en-US" sz="2800" dirty="0"/>
              <a:t>續</a:t>
            </a:r>
            <a:r>
              <a:rPr lang="en-US" altLang="zh-TW" sz="2800" dirty="0"/>
              <a:t>)</a:t>
            </a:r>
            <a:endParaRPr lang="zh-TW" altLang="en-US" sz="2800" dirty="0"/>
          </a:p>
        </p:txBody>
      </p:sp>
      <p:sp>
        <p:nvSpPr>
          <p:cNvPr id="3" name="內容版面配置區 2"/>
          <p:cNvSpPr>
            <a:spLocks noGrp="1"/>
          </p:cNvSpPr>
          <p:nvPr>
            <p:ph idx="1"/>
          </p:nvPr>
        </p:nvSpPr>
        <p:spPr>
          <a:xfrm>
            <a:off x="602186" y="775994"/>
            <a:ext cx="11174506" cy="649093"/>
          </a:xfrm>
        </p:spPr>
        <p:txBody>
          <a:bodyPr/>
          <a:lstStyle/>
          <a:p>
            <a:pPr marL="0" indent="0">
              <a:buNone/>
            </a:pPr>
            <a:r>
              <a:rPr lang="en-US" altLang="zh-TW" sz="2000" dirty="0"/>
              <a:t>2. </a:t>
            </a:r>
            <a:r>
              <a:rPr lang="zh-TW" altLang="en-US" sz="2000" dirty="0"/>
              <a:t>個人佔有率 </a:t>
            </a:r>
            <a:r>
              <a:rPr lang="en-US" altLang="zh-TW" sz="2000" dirty="0"/>
              <a:t>(Personal Share) </a:t>
            </a:r>
            <a:r>
              <a:rPr lang="zh-TW" altLang="en-US" sz="2000" dirty="0"/>
              <a:t>實例</a:t>
            </a:r>
            <a:r>
              <a:rPr lang="en-US" altLang="zh-TW" sz="2000" dirty="0"/>
              <a:t>:</a:t>
            </a:r>
            <a:endParaRPr lang="zh-TW" altLang="en-US" sz="2000" dirty="0"/>
          </a:p>
          <a:p>
            <a:endParaRPr lang="zh-TW" altLang="en-US" dirty="0"/>
          </a:p>
        </p:txBody>
      </p:sp>
      <p:sp>
        <p:nvSpPr>
          <p:cNvPr id="4" name="文字方塊 3">
            <a:extLst>
              <a:ext uri="{FF2B5EF4-FFF2-40B4-BE49-F238E27FC236}">
                <a16:creationId xmlns:a16="http://schemas.microsoft.com/office/drawing/2014/main" id="{06E17CC4-AE6A-44EF-B63C-7FF3B83D1B5E}"/>
              </a:ext>
            </a:extLst>
          </p:cNvPr>
          <p:cNvSpPr txBox="1"/>
          <p:nvPr/>
        </p:nvSpPr>
        <p:spPr>
          <a:xfrm>
            <a:off x="602187" y="1802921"/>
            <a:ext cx="11174506" cy="4339650"/>
          </a:xfrm>
          <a:prstGeom prst="rect">
            <a:avLst/>
          </a:prstGeom>
          <a:noFill/>
        </p:spPr>
        <p:txBody>
          <a:bodyPr wrap="square" rtlCol="0">
            <a:spAutoFit/>
          </a:bodyPr>
          <a:lstStyle/>
          <a:p>
            <a:pPr marL="342900" indent="-342900">
              <a:buAutoNum type="arabicPeriod"/>
            </a:pPr>
            <a:r>
              <a:rPr lang="zh-TW" altLang="zh-TW" sz="1600" b="1" dirty="0">
                <a:solidFill>
                  <a:srgbClr val="003399"/>
                </a:solidFill>
                <a:highlight>
                  <a:srgbClr val="FFFF00"/>
                </a:highlight>
              </a:rPr>
              <a:t>南山人壽</a:t>
            </a:r>
            <a:r>
              <a:rPr lang="zh-TW" altLang="zh-TW" sz="1600" b="1" dirty="0">
                <a:solidFill>
                  <a:srgbClr val="003399"/>
                </a:solidFill>
              </a:rPr>
              <a:t>成立</a:t>
            </a:r>
            <a:r>
              <a:rPr lang="en-US" altLang="zh-TW" sz="1600" b="1" dirty="0">
                <a:solidFill>
                  <a:srgbClr val="003399"/>
                </a:solidFill>
              </a:rPr>
              <a:t>55 </a:t>
            </a:r>
            <a:r>
              <a:rPr lang="zh-TW" altLang="zh-TW" sz="1600" b="1" dirty="0">
                <a:solidFill>
                  <a:srgbClr val="003399"/>
                </a:solidFill>
              </a:rPr>
              <a:t>年來，</a:t>
            </a:r>
            <a:r>
              <a:rPr lang="zh-TW" altLang="zh-TW" sz="1600" b="1" dirty="0">
                <a:solidFill>
                  <a:srgbClr val="003399"/>
                </a:solidFill>
                <a:highlight>
                  <a:srgbClr val="FFFF00"/>
                </a:highlight>
              </a:rPr>
              <a:t>舊系統以</a:t>
            </a:r>
            <a:r>
              <a:rPr lang="zh-TW" altLang="zh-TW" sz="1600" b="1" dirty="0">
                <a:solidFill>
                  <a:srgbClr val="003399"/>
                </a:solidFill>
                <a:highlight>
                  <a:srgbClr val="00FF00"/>
                </a:highlight>
              </a:rPr>
              <a:t>個別保單</a:t>
            </a:r>
            <a:r>
              <a:rPr lang="zh-TW" altLang="zh-TW" sz="1600" b="1" dirty="0">
                <a:solidFill>
                  <a:srgbClr val="003399"/>
                </a:solidFill>
                <a:highlight>
                  <a:srgbClr val="FFFF00"/>
                </a:highlight>
              </a:rPr>
              <a:t>為基礎</a:t>
            </a:r>
            <a:r>
              <a:rPr lang="zh-TW" altLang="zh-TW" sz="1600" b="1" dirty="0">
                <a:solidFill>
                  <a:srgbClr val="003399"/>
                </a:solidFill>
              </a:rPr>
              <a:t>進行運作，累積有</a:t>
            </a:r>
            <a:r>
              <a:rPr lang="zh-TW" altLang="zh-TW" sz="1600" b="1" dirty="0">
                <a:solidFill>
                  <a:srgbClr val="003399"/>
                </a:solidFill>
                <a:highlight>
                  <a:srgbClr val="FFFF00"/>
                </a:highlight>
              </a:rPr>
              <a:t>上億筆保單資料量</a:t>
            </a:r>
            <a:r>
              <a:rPr lang="zh-TW" altLang="zh-TW" sz="1600" b="1" dirty="0">
                <a:solidFill>
                  <a:srgbClr val="003399"/>
                </a:solidFill>
              </a:rPr>
              <a:t>，為一</a:t>
            </a:r>
            <a:r>
              <a:rPr lang="zh-TW" altLang="zh-TW" sz="1600" b="1" dirty="0">
                <a:solidFill>
                  <a:srgbClr val="003399"/>
                </a:solidFill>
                <a:highlight>
                  <a:srgbClr val="FFFF00"/>
                </a:highlight>
              </a:rPr>
              <a:t>複雜資訊系統架構</a:t>
            </a:r>
            <a:r>
              <a:rPr lang="zh-TW" altLang="zh-TW" sz="1600" b="1" dirty="0">
                <a:solidFill>
                  <a:srgbClr val="003399"/>
                </a:solidFill>
              </a:rPr>
              <a:t>，轉為</a:t>
            </a:r>
            <a:r>
              <a:rPr lang="zh-TW" altLang="zh-TW" sz="1600" b="1" dirty="0">
                <a:solidFill>
                  <a:srgbClr val="003399"/>
                </a:solidFill>
                <a:highlight>
                  <a:srgbClr val="00FF00"/>
                </a:highlight>
              </a:rPr>
              <a:t>以保戶角度</a:t>
            </a:r>
            <a:r>
              <a:rPr lang="zh-TW" altLang="zh-TW" sz="1600" b="1" dirty="0">
                <a:solidFill>
                  <a:srgbClr val="003399"/>
                </a:solidFill>
              </a:rPr>
              <a:t>出發，以</a:t>
            </a:r>
            <a:r>
              <a:rPr lang="zh-TW" altLang="zh-TW" sz="1600" b="1" dirty="0">
                <a:solidFill>
                  <a:srgbClr val="003399"/>
                </a:solidFill>
                <a:highlight>
                  <a:srgbClr val="FFFF00"/>
                </a:highlight>
              </a:rPr>
              <a:t>保戶人生各階段</a:t>
            </a:r>
            <a:r>
              <a:rPr lang="zh-TW" altLang="zh-TW" sz="1600" b="1" dirty="0">
                <a:solidFill>
                  <a:srgbClr val="003399"/>
                </a:solidFill>
              </a:rPr>
              <a:t>整體保障</a:t>
            </a:r>
            <a:r>
              <a:rPr lang="zh-TW" altLang="zh-TW" sz="1600" b="1" dirty="0">
                <a:solidFill>
                  <a:srgbClr val="003399"/>
                </a:solidFill>
                <a:highlight>
                  <a:srgbClr val="FFFF00"/>
                </a:highlight>
              </a:rPr>
              <a:t>面向來規劃新系統</a:t>
            </a:r>
            <a:r>
              <a:rPr lang="zh-TW" altLang="zh-TW" sz="1600" b="1" dirty="0">
                <a:solidFill>
                  <a:srgbClr val="003399"/>
                </a:solidFill>
              </a:rPr>
              <a:t>，因此</a:t>
            </a:r>
            <a:r>
              <a:rPr lang="zh-TW" altLang="zh-TW" sz="1600" b="1" dirty="0">
                <a:solidFill>
                  <a:srgbClr val="003399"/>
                </a:solidFill>
                <a:highlight>
                  <a:srgbClr val="FFFF00"/>
                </a:highlight>
              </a:rPr>
              <a:t>新舊系統之設計邏輯</a:t>
            </a:r>
            <a:r>
              <a:rPr lang="zh-TW" altLang="zh-TW" sz="1600" b="1" dirty="0">
                <a:solidFill>
                  <a:srgbClr val="003399"/>
                </a:solidFill>
              </a:rPr>
              <a:t>截然不同。</a:t>
            </a:r>
            <a:endParaRPr lang="en-US" altLang="zh-TW" sz="1600" b="1" dirty="0">
              <a:solidFill>
                <a:srgbClr val="003399"/>
              </a:solidFill>
            </a:endParaRPr>
          </a:p>
          <a:p>
            <a:pPr marL="342900" indent="-342900">
              <a:buAutoNum type="arabicPeriod"/>
            </a:pPr>
            <a:endParaRPr lang="en-US" altLang="zh-TW" sz="1600" b="1" dirty="0">
              <a:solidFill>
                <a:srgbClr val="003399"/>
              </a:solidFill>
            </a:endParaRPr>
          </a:p>
          <a:p>
            <a:pPr marL="342900" indent="-342900">
              <a:buAutoNum type="arabicPeriod" startAt="2"/>
            </a:pPr>
            <a:r>
              <a:rPr lang="zh-TW" altLang="zh-TW" sz="1600" b="1" dirty="0">
                <a:solidFill>
                  <a:srgbClr val="003399"/>
                </a:solidFill>
                <a:highlight>
                  <a:srgbClr val="FFFF00"/>
                </a:highlight>
              </a:rPr>
              <a:t>目標</a:t>
            </a:r>
            <a:r>
              <a:rPr lang="en-US" altLang="zh-TW" sz="1600" dirty="0">
                <a:solidFill>
                  <a:srgbClr val="003399"/>
                </a:solidFill>
                <a:highlight>
                  <a:srgbClr val="FFFF00"/>
                </a:highlight>
              </a:rPr>
              <a:t>(Target)</a:t>
            </a:r>
            <a:r>
              <a:rPr lang="zh-TW" altLang="zh-TW" sz="1600" b="1" dirty="0">
                <a:solidFill>
                  <a:srgbClr val="003399"/>
                </a:solidFill>
                <a:highlight>
                  <a:srgbClr val="FFFF00"/>
                </a:highlight>
              </a:rPr>
              <a:t>百貨</a:t>
            </a:r>
            <a:r>
              <a:rPr lang="zh-TW" altLang="zh-TW" sz="1600" b="1" dirty="0">
                <a:solidFill>
                  <a:srgbClr val="003399"/>
                </a:solidFill>
              </a:rPr>
              <a:t>深諳「</a:t>
            </a:r>
            <a:r>
              <a:rPr lang="zh-TW" altLang="zh-TW" sz="1600" b="1" dirty="0">
                <a:solidFill>
                  <a:srgbClr val="003399"/>
                </a:solidFill>
                <a:highlight>
                  <a:srgbClr val="FFFF00"/>
                </a:highlight>
              </a:rPr>
              <a:t>新的父母</a:t>
            </a:r>
            <a:r>
              <a:rPr lang="zh-TW" altLang="zh-TW" sz="1600" b="1" dirty="0">
                <a:solidFill>
                  <a:srgbClr val="003399"/>
                </a:solidFill>
              </a:rPr>
              <a:t>是零售商的</a:t>
            </a:r>
            <a:r>
              <a:rPr lang="zh-TW" altLang="zh-TW" sz="1600" b="1" dirty="0">
                <a:solidFill>
                  <a:srgbClr val="003399"/>
                </a:solidFill>
                <a:highlight>
                  <a:srgbClr val="FFFF00"/>
                </a:highlight>
              </a:rPr>
              <a:t>聖杯</a:t>
            </a:r>
            <a:r>
              <a:rPr lang="zh-TW" altLang="zh-TW" sz="1600" b="1" dirty="0">
                <a:solidFill>
                  <a:srgbClr val="003399"/>
                </a:solidFill>
              </a:rPr>
              <a:t>」</a:t>
            </a:r>
            <a:r>
              <a:rPr lang="en-US" altLang="zh-TW" sz="1600" b="1" dirty="0">
                <a:solidFill>
                  <a:srgbClr val="003399"/>
                </a:solidFill>
              </a:rPr>
              <a:t>(new parents are a retailer‘s holy grail)</a:t>
            </a:r>
            <a:r>
              <a:rPr lang="zh-TW" altLang="zh-TW" sz="1600" b="1" dirty="0">
                <a:solidFill>
                  <a:srgbClr val="003399"/>
                </a:solidFill>
              </a:rPr>
              <a:t> 。 </a:t>
            </a:r>
            <a:endParaRPr lang="en-US" altLang="zh-TW" sz="1600" b="1" dirty="0">
              <a:solidFill>
                <a:srgbClr val="003399"/>
              </a:solidFill>
            </a:endParaRPr>
          </a:p>
          <a:p>
            <a:r>
              <a:rPr lang="zh-TW" altLang="en-US" sz="1600" b="1" dirty="0">
                <a:solidFill>
                  <a:srgbClr val="003399"/>
                </a:solidFill>
              </a:rPr>
              <a:t>                                                                          </a:t>
            </a:r>
            <a:endParaRPr lang="en-US" altLang="zh-TW" sz="1600" b="1" dirty="0">
              <a:solidFill>
                <a:srgbClr val="003399"/>
              </a:solidFill>
            </a:endParaRPr>
          </a:p>
          <a:p>
            <a:r>
              <a:rPr lang="en-US" altLang="zh-TW" sz="1600" b="1" dirty="0">
                <a:solidFill>
                  <a:srgbClr val="003399"/>
                </a:solidFill>
              </a:rPr>
              <a:t>         </a:t>
            </a:r>
            <a:r>
              <a:rPr lang="zh-TW" altLang="zh-TW" sz="1600" b="1" dirty="0">
                <a:solidFill>
                  <a:srgbClr val="003399"/>
                </a:solidFill>
                <a:highlight>
                  <a:srgbClr val="FFFF00"/>
                </a:highlight>
              </a:rPr>
              <a:t>資料分析和預測消費需求個性化推薦</a:t>
            </a:r>
            <a:r>
              <a:rPr lang="zh-TW" altLang="zh-TW" sz="1600" b="1" dirty="0">
                <a:solidFill>
                  <a:srgbClr val="003399"/>
                </a:solidFill>
              </a:rPr>
              <a:t>：</a:t>
            </a:r>
            <a:r>
              <a:rPr lang="en-US" altLang="zh-TW" sz="1600" b="1" dirty="0">
                <a:solidFill>
                  <a:srgbClr val="003399"/>
                </a:solidFill>
              </a:rPr>
              <a:t>Target</a:t>
            </a:r>
            <a:r>
              <a:rPr lang="zh-TW" altLang="zh-TW" sz="1600" b="1" dirty="0">
                <a:solidFill>
                  <a:srgbClr val="003399"/>
                </a:solidFill>
              </a:rPr>
              <a:t>利用其強大的資料分析能力，通過分析消費者的購買習慣，特別是</a:t>
            </a:r>
            <a:r>
              <a:rPr lang="zh-TW" altLang="en-US" sz="1600" b="1" dirty="0">
                <a:solidFill>
                  <a:srgbClr val="003399"/>
                </a:solidFill>
              </a:rPr>
              <a:t>準</a:t>
            </a:r>
            <a:r>
              <a:rPr lang="zh-TW" altLang="zh-TW" sz="1600" b="1" dirty="0">
                <a:solidFill>
                  <a:srgbClr val="003399"/>
                </a:solidFill>
              </a:rPr>
              <a:t>父母的購物模式，預測他們在不同時間點的需求。</a:t>
            </a:r>
            <a:r>
              <a:rPr lang="zh-TW" altLang="zh-TW" sz="1600" b="1" dirty="0">
                <a:solidFill>
                  <a:srgbClr val="003399"/>
                </a:solidFill>
                <a:highlight>
                  <a:srgbClr val="FFFF00"/>
                </a:highlight>
              </a:rPr>
              <a:t>例如，</a:t>
            </a:r>
            <a:endParaRPr lang="en-US" altLang="zh-TW" sz="1600" b="1" dirty="0">
              <a:solidFill>
                <a:srgbClr val="003399"/>
              </a:solidFill>
              <a:highlight>
                <a:srgbClr val="FFFF00"/>
              </a:highlight>
            </a:endParaRPr>
          </a:p>
          <a:p>
            <a:endParaRPr lang="en-US" altLang="zh-TW" sz="1600" b="1" dirty="0">
              <a:solidFill>
                <a:srgbClr val="003399"/>
              </a:solidFill>
              <a:highlight>
                <a:srgbClr val="FFFF00"/>
              </a:highlight>
            </a:endParaRPr>
          </a:p>
          <a:p>
            <a:r>
              <a:rPr lang="en-US" altLang="zh-TW" sz="1600" b="1" dirty="0">
                <a:solidFill>
                  <a:srgbClr val="003399"/>
                </a:solidFill>
                <a:highlight>
                  <a:srgbClr val="FFFF00"/>
                </a:highlight>
              </a:rPr>
              <a:t>1.</a:t>
            </a:r>
            <a:r>
              <a:rPr lang="zh-TW" altLang="zh-TW" sz="1600" b="1" dirty="0">
                <a:solidFill>
                  <a:srgbClr val="003399"/>
                </a:solidFill>
                <a:highlight>
                  <a:srgbClr val="FFFF00"/>
                </a:highlight>
              </a:rPr>
              <a:t>當客戶開始購買孕婦用品、嬰兒護理產品等，</a:t>
            </a:r>
            <a:r>
              <a:rPr lang="en-US" altLang="zh-TW" sz="1600" b="1" dirty="0">
                <a:solidFill>
                  <a:srgbClr val="003399"/>
                </a:solidFill>
                <a:highlight>
                  <a:srgbClr val="FFFF00"/>
                </a:highlight>
              </a:rPr>
              <a:t>Target</a:t>
            </a:r>
            <a:r>
              <a:rPr lang="zh-TW" altLang="zh-TW" sz="1600" b="1" dirty="0">
                <a:solidFill>
                  <a:srgbClr val="003399"/>
                </a:solidFill>
                <a:highlight>
                  <a:srgbClr val="FFFF00"/>
                </a:highlight>
              </a:rPr>
              <a:t>會根據這些行為預測客戶即將成為父母，並通過定向行銷，</a:t>
            </a:r>
            <a:r>
              <a:rPr lang="zh-TW" altLang="zh-TW" sz="1600" b="1" dirty="0">
                <a:solidFill>
                  <a:srgbClr val="003399"/>
                </a:solidFill>
              </a:rPr>
              <a:t>提供更符合其需求的商品和促銷資訊。</a:t>
            </a:r>
            <a:endParaRPr lang="en-US" altLang="zh-TW" sz="1600" b="1" dirty="0">
              <a:solidFill>
                <a:srgbClr val="003399"/>
              </a:solidFill>
            </a:endParaRPr>
          </a:p>
          <a:p>
            <a:endParaRPr lang="en-US" altLang="zh-TW" sz="1600" b="1" dirty="0">
              <a:solidFill>
                <a:srgbClr val="003399"/>
              </a:solidFill>
            </a:endParaRPr>
          </a:p>
          <a:p>
            <a:r>
              <a:rPr lang="en-US" altLang="zh-TW" sz="1600" b="1" dirty="0">
                <a:solidFill>
                  <a:srgbClr val="003399"/>
                </a:solidFill>
              </a:rPr>
              <a:t>2. </a:t>
            </a:r>
            <a:r>
              <a:rPr lang="zh-TW" altLang="zh-TW" sz="1600" b="1" dirty="0">
                <a:solidFill>
                  <a:srgbClr val="003399"/>
                </a:solidFill>
                <a:highlight>
                  <a:srgbClr val="FFFF00"/>
                </a:highlight>
              </a:rPr>
              <a:t>孕婦關懷計畫</a:t>
            </a:r>
            <a:r>
              <a:rPr lang="zh-TW" altLang="zh-TW" sz="1600" b="1" dirty="0">
                <a:solidFill>
                  <a:srgbClr val="003399"/>
                </a:solidFill>
              </a:rPr>
              <a:t>：</a:t>
            </a:r>
            <a:r>
              <a:rPr lang="en-US" altLang="zh-TW" sz="1600" b="1" dirty="0">
                <a:solidFill>
                  <a:srgbClr val="003399"/>
                </a:solidFill>
              </a:rPr>
              <a:t>Target</a:t>
            </a:r>
            <a:r>
              <a:rPr lang="zh-TW" altLang="zh-TW" sz="1600" b="1" dirty="0">
                <a:solidFill>
                  <a:srgbClr val="003399"/>
                </a:solidFill>
              </a:rPr>
              <a:t>根據客戶的購物資料，尤其是通過嬰兒註冊（</a:t>
            </a:r>
            <a:r>
              <a:rPr lang="en-US" altLang="zh-TW" sz="1600" b="1" dirty="0">
                <a:solidFill>
                  <a:srgbClr val="003399"/>
                </a:solidFill>
              </a:rPr>
              <a:t>baby registry</a:t>
            </a:r>
            <a:r>
              <a:rPr lang="zh-TW" altLang="zh-TW" sz="1600" b="1" dirty="0">
                <a:solidFill>
                  <a:srgbClr val="003399"/>
                </a:solidFill>
              </a:rPr>
              <a:t>），精准定位新父母的需求，</a:t>
            </a:r>
            <a:r>
              <a:rPr lang="en-US" altLang="zh-TW" sz="1600" b="1" dirty="0">
                <a:solidFill>
                  <a:srgbClr val="003399"/>
                </a:solidFill>
              </a:rPr>
              <a:t> </a:t>
            </a:r>
            <a:r>
              <a:rPr lang="zh-TW" altLang="zh-TW" sz="1600" b="1" dirty="0">
                <a:solidFill>
                  <a:srgbClr val="003399"/>
                </a:solidFill>
              </a:rPr>
              <a:t>從而在客戶成為父母之前及早介入</a:t>
            </a:r>
            <a:r>
              <a:rPr lang="zh-TW" altLang="zh-TW" sz="18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，通過產品優惠、個性化推薦等</a:t>
            </a:r>
            <a:r>
              <a:rPr lang="zh-TW" altLang="zh-TW" sz="18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方式</a:t>
            </a:r>
            <a:r>
              <a:rPr lang="zh-TW" altLang="zh-TW" sz="18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建立起長期的消費關係</a:t>
            </a:r>
            <a:r>
              <a:rPr lang="zh-TW" altLang="zh-TW" sz="18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p>
          <a:p>
            <a:endParaRPr lang="zh-TW" altLang="zh-TW" sz="1600" b="1" dirty="0"/>
          </a:p>
          <a:p>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en-US" altLang="zh-TW" sz="1600" b="1" dirty="0"/>
          </a:p>
          <a:p>
            <a:endParaRPr lang="zh-TW" altLang="en-US" sz="1600" b="1" dirty="0">
              <a:solidFill>
                <a:srgbClr val="003399"/>
              </a:solidFill>
            </a:endParaRPr>
          </a:p>
          <a:p>
            <a:pPr marL="0" indent="0">
              <a:buNone/>
            </a:pPr>
            <a:endParaRPr lang="zh-TW" altLang="en-US" sz="1600" b="1" dirty="0">
              <a:solidFill>
                <a:srgbClr val="003399"/>
              </a:solidFill>
            </a:endParaRPr>
          </a:p>
        </p:txBody>
      </p:sp>
    </p:spTree>
    <p:extLst>
      <p:ext uri="{BB962C8B-B14F-4D97-AF65-F5344CB8AC3E}">
        <p14:creationId xmlns:p14="http://schemas.microsoft.com/office/powerpoint/2010/main" val="9964297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88BEB-F293-46EC-A093-D158BA19E712}"/>
              </a:ext>
            </a:extLst>
          </p:cNvPr>
          <p:cNvSpPr>
            <a:spLocks noGrp="1"/>
          </p:cNvSpPr>
          <p:nvPr>
            <p:ph type="title"/>
          </p:nvPr>
        </p:nvSpPr>
        <p:spPr>
          <a:xfrm>
            <a:off x="664573" y="87349"/>
            <a:ext cx="9695906" cy="970126"/>
          </a:xfrm>
        </p:spPr>
        <p:txBody>
          <a:bodyPr>
            <a:normAutofit/>
          </a:bodyPr>
          <a:lstStyle/>
          <a:p>
            <a:r>
              <a:rPr lang="en-US" altLang="zh-TW" sz="3200" b="1" dirty="0"/>
              <a:t>                             </a:t>
            </a:r>
            <a:r>
              <a:rPr lang="zh-TW" altLang="zh-TW" sz="2400" b="1" dirty="0">
                <a:solidFill>
                  <a:srgbClr val="003399"/>
                </a:solidFill>
              </a:rPr>
              <a:t>目標</a:t>
            </a:r>
            <a:r>
              <a:rPr lang="en-US" altLang="zh-TW" sz="2400" dirty="0">
                <a:solidFill>
                  <a:srgbClr val="003399"/>
                </a:solidFill>
              </a:rPr>
              <a:t>(Target)</a:t>
            </a:r>
            <a:r>
              <a:rPr lang="zh-TW" altLang="zh-TW" sz="2400" b="1" dirty="0">
                <a:solidFill>
                  <a:srgbClr val="003399"/>
                </a:solidFill>
              </a:rPr>
              <a:t>百貨預知顧客懷孕</a:t>
            </a:r>
            <a:endParaRPr lang="zh-TW" altLang="en-US" sz="3600" dirty="0"/>
          </a:p>
        </p:txBody>
      </p:sp>
      <p:sp>
        <p:nvSpPr>
          <p:cNvPr id="3" name="內容版面配置區 2">
            <a:extLst>
              <a:ext uri="{FF2B5EF4-FFF2-40B4-BE49-F238E27FC236}">
                <a16:creationId xmlns:a16="http://schemas.microsoft.com/office/drawing/2014/main" id="{920670C3-BAA5-4DC2-AF63-BD087BDAE99B}"/>
              </a:ext>
            </a:extLst>
          </p:cNvPr>
          <p:cNvSpPr>
            <a:spLocks noGrp="1"/>
          </p:cNvSpPr>
          <p:nvPr>
            <p:ph idx="1"/>
          </p:nvPr>
        </p:nvSpPr>
        <p:spPr>
          <a:xfrm>
            <a:off x="813459" y="3727156"/>
            <a:ext cx="10819376" cy="2450432"/>
          </a:xfrm>
        </p:spPr>
        <p:txBody>
          <a:bodyPr>
            <a:normAutofit fontScale="92500" lnSpcReduction="10000"/>
          </a:bodyPr>
          <a:lstStyle/>
          <a:p>
            <a:pPr marL="0" indent="0">
              <a:lnSpc>
                <a:spcPts val="2160"/>
              </a:lnSpc>
              <a:spcBef>
                <a:spcPts val="0"/>
              </a:spcBef>
              <a:buNone/>
            </a:pPr>
            <a:r>
              <a:rPr lang="zh-TW" altLang="en-US" sz="1100" b="1" dirty="0">
                <a:solidFill>
                  <a:srgbClr val="003399"/>
                </a:solidFill>
              </a:rPr>
              <a:t>              </a:t>
            </a:r>
            <a:r>
              <a:rPr lang="zh-TW" altLang="zh-TW" sz="1900" b="1" dirty="0">
                <a:solidFill>
                  <a:srgbClr val="003399"/>
                </a:solidFill>
              </a:rPr>
              <a:t>一天下午，一位父親拿著一叠</a:t>
            </a:r>
            <a:r>
              <a:rPr lang="zh-TW" altLang="zh-TW" sz="1900" b="1" dirty="0">
                <a:solidFill>
                  <a:srgbClr val="003399"/>
                </a:solidFill>
                <a:highlight>
                  <a:srgbClr val="FFFF00"/>
                </a:highlight>
              </a:rPr>
              <a:t>折價券</a:t>
            </a:r>
            <a:r>
              <a:rPr lang="zh-TW" altLang="zh-TW" sz="1900" b="1" dirty="0">
                <a:solidFill>
                  <a:srgbClr val="003399"/>
                </a:solidFill>
              </a:rPr>
              <a:t>怒氣沖沖地走入住於明尼蘇達州</a:t>
            </a:r>
            <a:r>
              <a:rPr lang="en-US" altLang="zh-TW" sz="1900" b="1" dirty="0">
                <a:solidFill>
                  <a:srgbClr val="003399"/>
                </a:solidFill>
              </a:rPr>
              <a:t> Minneapolis </a:t>
            </a:r>
            <a:r>
              <a:rPr lang="zh-TW" altLang="zh-TW" sz="1900" b="1" dirty="0">
                <a:solidFill>
                  <a:srgbClr val="003399"/>
                </a:solidFill>
              </a:rPr>
              <a:t>的</a:t>
            </a:r>
            <a:r>
              <a:rPr lang="zh-TW" altLang="en-US" sz="1900" b="1" dirty="0">
                <a:solidFill>
                  <a:srgbClr val="003399"/>
                </a:solidFill>
              </a:rPr>
              <a:t> </a:t>
            </a:r>
            <a:r>
              <a:rPr lang="en-US" altLang="zh-TW" sz="1900" b="1" dirty="0">
                <a:solidFill>
                  <a:srgbClr val="003399"/>
                </a:solidFill>
              </a:rPr>
              <a:t>Target</a:t>
            </a:r>
            <a:r>
              <a:rPr lang="zh-TW" altLang="zh-TW" sz="1900" b="1" dirty="0">
                <a:solidFill>
                  <a:srgbClr val="003399"/>
                </a:solidFill>
              </a:rPr>
              <a:t>百貨賣場，指名找賣塲的經理，怒氣沖沖地：「她還在高中，你送她的嬰兒衣服和嬰兒床的</a:t>
            </a:r>
            <a:r>
              <a:rPr lang="zh-TW" altLang="zh-TW" sz="1900" b="1" dirty="0">
                <a:solidFill>
                  <a:srgbClr val="003399"/>
                </a:solidFill>
                <a:highlight>
                  <a:srgbClr val="FFFF00"/>
                </a:highlight>
              </a:rPr>
              <a:t>優惠券</a:t>
            </a:r>
            <a:r>
              <a:rPr lang="zh-TW" altLang="zh-TW" sz="1900" b="1" dirty="0">
                <a:solidFill>
                  <a:srgbClr val="003399"/>
                </a:solidFill>
              </a:rPr>
              <a:t>？你想鼓勵她懷孕嗎？」。賣場的經理連忙道歉，表示他們的行銷部門一定有錯，以致寄錯了</a:t>
            </a:r>
            <a:r>
              <a:rPr lang="zh-TW" altLang="zh-TW" sz="1900" b="1" dirty="0">
                <a:solidFill>
                  <a:srgbClr val="003399"/>
                </a:solidFill>
                <a:highlight>
                  <a:srgbClr val="FFFF00"/>
                </a:highlight>
              </a:rPr>
              <a:t>折價券</a:t>
            </a:r>
            <a:r>
              <a:rPr lang="zh-TW" altLang="zh-TW" sz="1900" b="1" dirty="0">
                <a:solidFill>
                  <a:srgbClr val="003399"/>
                </a:solidFill>
              </a:rPr>
              <a:t>，隔了幾天又道歉一次。幾個星期之後，這位不幸的父親竟然發現女兒真的懷孕了</a:t>
            </a:r>
            <a:r>
              <a:rPr lang="en-US" altLang="zh-TW" sz="1900" b="1" dirty="0">
                <a:solidFill>
                  <a:srgbClr val="003399"/>
                </a:solidFill>
              </a:rPr>
              <a:t>!</a:t>
            </a:r>
          </a:p>
          <a:p>
            <a:pPr marL="0" indent="0">
              <a:buNone/>
            </a:pPr>
            <a:endParaRPr lang="en-US" altLang="zh-TW" sz="1200" b="1" dirty="0">
              <a:solidFill>
                <a:srgbClr val="003399"/>
              </a:solidFill>
            </a:endParaRPr>
          </a:p>
          <a:p>
            <a:pPr marL="0" indent="0">
              <a:buNone/>
            </a:pPr>
            <a:r>
              <a:rPr lang="en-US" altLang="zh-TW" sz="1900" b="1" dirty="0">
                <a:solidFill>
                  <a:srgbClr val="003399"/>
                </a:solidFill>
              </a:rPr>
              <a:t>      </a:t>
            </a:r>
            <a:r>
              <a:rPr lang="zh-TW" altLang="zh-TW" sz="1900" b="1" dirty="0">
                <a:solidFill>
                  <a:srgbClr val="003399"/>
                </a:solidFill>
              </a:rPr>
              <a:t>例如，像亞馬遜和沃爾瑪等零售商</a:t>
            </a:r>
            <a:r>
              <a:rPr lang="zh-TW" altLang="zh-TW" sz="1900" b="1" dirty="0">
                <a:solidFill>
                  <a:srgbClr val="003399"/>
                </a:solidFill>
                <a:highlight>
                  <a:srgbClr val="FFFF00"/>
                </a:highlight>
              </a:rPr>
              <a:t>也採取類似的策略，通過分析大量資料集來進行個性化推薦和消費行為預測</a:t>
            </a:r>
            <a:r>
              <a:rPr lang="en-US" altLang="zh-TW" sz="1900" b="1" dirty="0">
                <a:solidFill>
                  <a:srgbClr val="003399"/>
                </a:solidFill>
                <a:highlight>
                  <a:srgbClr val="FFFF00"/>
                </a:highlight>
              </a:rPr>
              <a:t>​</a:t>
            </a:r>
            <a:r>
              <a:rPr lang="zh-TW" altLang="zh-TW" sz="1900" b="1" dirty="0">
                <a:solidFill>
                  <a:srgbClr val="003399"/>
                </a:solidFill>
              </a:rPr>
              <a:t> 。</a:t>
            </a:r>
            <a:r>
              <a:rPr lang="en-US" altLang="zh-TW" sz="1900" b="1" dirty="0">
                <a:solidFill>
                  <a:srgbClr val="003399"/>
                </a:solidFill>
                <a:highlight>
                  <a:srgbClr val="FFFF00"/>
                </a:highlight>
              </a:rPr>
              <a:t> </a:t>
            </a:r>
            <a:endParaRPr lang="zh-TW" altLang="zh-TW" sz="1900" b="1" dirty="0">
              <a:solidFill>
                <a:srgbClr val="003399"/>
              </a:solidFill>
              <a:highlight>
                <a:srgbClr val="FFFF00"/>
              </a:highlight>
            </a:endParaRPr>
          </a:p>
          <a:p>
            <a:pPr marL="0" indent="0">
              <a:buNone/>
            </a:pPr>
            <a:r>
              <a:rPr lang="zh-TW" altLang="zh-TW" sz="17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700" b="1" dirty="0">
              <a:solidFill>
                <a:srgbClr val="003399"/>
              </a:solidFill>
            </a:endParaRPr>
          </a:p>
          <a:p>
            <a:pPr marL="0" indent="0">
              <a:buNone/>
            </a:pPr>
            <a:endParaRPr lang="en-US" altLang="zh-TW" sz="1800" b="1" dirty="0">
              <a:solidFill>
                <a:srgbClr val="003399"/>
              </a:solidFill>
            </a:endParaRPr>
          </a:p>
          <a:p>
            <a:pPr marL="0" indent="0">
              <a:buNone/>
            </a:pPr>
            <a:endParaRPr lang="en-US" altLang="zh-TW" sz="1800" b="1" dirty="0">
              <a:solidFill>
                <a:srgbClr val="003399"/>
              </a:solidFill>
            </a:endParaRPr>
          </a:p>
          <a:p>
            <a:pPr marL="0" indent="0">
              <a:buNone/>
            </a:pPr>
            <a:endParaRPr lang="en-US" altLang="zh-TW" sz="1800" b="1" dirty="0">
              <a:solidFill>
                <a:srgbClr val="003399"/>
              </a:solidFill>
            </a:endParaRPr>
          </a:p>
        </p:txBody>
      </p:sp>
      <p:pic>
        <p:nvPicPr>
          <p:cNvPr id="4" name="圖片 3">
            <a:extLst>
              <a:ext uri="{FF2B5EF4-FFF2-40B4-BE49-F238E27FC236}">
                <a16:creationId xmlns:a16="http://schemas.microsoft.com/office/drawing/2014/main" id="{03555EDE-2FA5-4C2A-8DAB-FA9296DD4ACF}"/>
              </a:ext>
            </a:extLst>
          </p:cNvPr>
          <p:cNvPicPr>
            <a:picLocks noChangeAspect="1"/>
          </p:cNvPicPr>
          <p:nvPr/>
        </p:nvPicPr>
        <p:blipFill rotWithShape="1">
          <a:blip r:embed="rId3"/>
          <a:srcRect l="24914" t="38690" r="29828" b="13716"/>
          <a:stretch/>
        </p:blipFill>
        <p:spPr>
          <a:xfrm>
            <a:off x="2672610" y="775471"/>
            <a:ext cx="4381194" cy="2591572"/>
          </a:xfrm>
          <a:prstGeom prst="rect">
            <a:avLst/>
          </a:prstGeom>
        </p:spPr>
      </p:pic>
      <p:sp>
        <p:nvSpPr>
          <p:cNvPr id="5" name="文字方塊 4">
            <a:extLst>
              <a:ext uri="{FF2B5EF4-FFF2-40B4-BE49-F238E27FC236}">
                <a16:creationId xmlns:a16="http://schemas.microsoft.com/office/drawing/2014/main" id="{9DE061F4-4BDE-404B-A518-0D60B3E7FBC7}"/>
              </a:ext>
            </a:extLst>
          </p:cNvPr>
          <p:cNvSpPr txBox="1"/>
          <p:nvPr/>
        </p:nvSpPr>
        <p:spPr>
          <a:xfrm>
            <a:off x="813459" y="6177588"/>
            <a:ext cx="10405311" cy="369332"/>
          </a:xfrm>
          <a:prstGeom prst="rect">
            <a:avLst/>
          </a:prstGeom>
          <a:noFill/>
        </p:spPr>
        <p:txBody>
          <a:bodyPr wrap="square" rtlCol="0">
            <a:spAutoFit/>
          </a:bodyPr>
          <a:lstStyle/>
          <a:p>
            <a:r>
              <a:rPr lang="en-US" altLang="zh-TW" b="1" dirty="0"/>
              <a:t>Duhigg C.(2012) How Companies Learn Your Secrets. The New York Times.</a:t>
            </a:r>
            <a:endParaRPr lang="zh-TW" altLang="en-US" dirty="0"/>
          </a:p>
        </p:txBody>
      </p:sp>
      <p:sp>
        <p:nvSpPr>
          <p:cNvPr id="6" name="文字方塊 5">
            <a:extLst>
              <a:ext uri="{FF2B5EF4-FFF2-40B4-BE49-F238E27FC236}">
                <a16:creationId xmlns:a16="http://schemas.microsoft.com/office/drawing/2014/main" id="{0B898EA5-0A4E-4230-9D97-7E3354276244}"/>
              </a:ext>
            </a:extLst>
          </p:cNvPr>
          <p:cNvSpPr txBox="1"/>
          <p:nvPr/>
        </p:nvSpPr>
        <p:spPr>
          <a:xfrm>
            <a:off x="286246" y="242339"/>
            <a:ext cx="2614114" cy="338554"/>
          </a:xfrm>
          <a:prstGeom prst="rect">
            <a:avLst/>
          </a:prstGeom>
          <a:noFill/>
        </p:spPr>
        <p:txBody>
          <a:bodyPr wrap="none" rtlCol="0">
            <a:spAutoFit/>
          </a:bodyPr>
          <a:lstStyle/>
          <a:p>
            <a:r>
              <a:rPr lang="zh-TW" altLang="en-US" sz="1600" dirty="0">
                <a:solidFill>
                  <a:srgbClr val="003399"/>
                </a:solidFill>
              </a:rPr>
              <a:t>個人佔有率 </a:t>
            </a:r>
            <a:r>
              <a:rPr lang="en-US" altLang="zh-TW" sz="1600" dirty="0">
                <a:solidFill>
                  <a:srgbClr val="003399"/>
                </a:solidFill>
              </a:rPr>
              <a:t>(Personal Share)</a:t>
            </a:r>
            <a:endParaRPr lang="zh-TW" altLang="en-US" sz="1600" dirty="0">
              <a:solidFill>
                <a:srgbClr val="003399"/>
              </a:solidFill>
              <a:highlight>
                <a:srgbClr val="00FF00"/>
              </a:highlight>
            </a:endParaRPr>
          </a:p>
        </p:txBody>
      </p:sp>
    </p:spTree>
    <p:extLst>
      <p:ext uri="{BB962C8B-B14F-4D97-AF65-F5344CB8AC3E}">
        <p14:creationId xmlns:p14="http://schemas.microsoft.com/office/powerpoint/2010/main" val="8196244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88BEB-F293-46EC-A093-D158BA19E712}"/>
              </a:ext>
            </a:extLst>
          </p:cNvPr>
          <p:cNvSpPr>
            <a:spLocks noGrp="1"/>
          </p:cNvSpPr>
          <p:nvPr>
            <p:ph type="title"/>
          </p:nvPr>
        </p:nvSpPr>
        <p:spPr>
          <a:xfrm>
            <a:off x="3466582" y="38143"/>
            <a:ext cx="5114082" cy="990557"/>
          </a:xfrm>
        </p:spPr>
        <p:txBody>
          <a:bodyPr>
            <a:normAutofit/>
          </a:bodyPr>
          <a:lstStyle/>
          <a:p>
            <a:r>
              <a:rPr lang="zh-TW" altLang="zh-TW" sz="2400" b="1" dirty="0">
                <a:solidFill>
                  <a:srgbClr val="003399"/>
                </a:solidFill>
              </a:rPr>
              <a:t>目標</a:t>
            </a:r>
            <a:r>
              <a:rPr lang="en-US" altLang="zh-TW" sz="2400" dirty="0">
                <a:solidFill>
                  <a:srgbClr val="003399"/>
                </a:solidFill>
              </a:rPr>
              <a:t>(Target)</a:t>
            </a:r>
            <a:r>
              <a:rPr lang="zh-TW" altLang="zh-TW" sz="2400" b="1" dirty="0">
                <a:solidFill>
                  <a:srgbClr val="003399"/>
                </a:solidFill>
              </a:rPr>
              <a:t>百貨預知顧客懷孕</a:t>
            </a:r>
            <a:r>
              <a:rPr lang="en-US" altLang="zh-TW" sz="2400" b="1" dirty="0">
                <a:solidFill>
                  <a:srgbClr val="003399"/>
                </a:solidFill>
              </a:rPr>
              <a:t>(</a:t>
            </a:r>
            <a:r>
              <a:rPr lang="zh-TW" altLang="en-US" sz="2400" b="1" dirty="0">
                <a:solidFill>
                  <a:srgbClr val="003399"/>
                </a:solidFill>
              </a:rPr>
              <a:t>續</a:t>
            </a:r>
            <a:r>
              <a:rPr lang="en-US" altLang="zh-TW" sz="2400" b="1" dirty="0">
                <a:solidFill>
                  <a:srgbClr val="003399"/>
                </a:solidFill>
              </a:rPr>
              <a:t>)</a:t>
            </a:r>
            <a:endParaRPr lang="zh-TW" altLang="en-US" sz="2400" dirty="0">
              <a:solidFill>
                <a:srgbClr val="003399"/>
              </a:solidFill>
            </a:endParaRPr>
          </a:p>
        </p:txBody>
      </p:sp>
      <p:sp>
        <p:nvSpPr>
          <p:cNvPr id="3" name="內容版面配置區 2">
            <a:extLst>
              <a:ext uri="{FF2B5EF4-FFF2-40B4-BE49-F238E27FC236}">
                <a16:creationId xmlns:a16="http://schemas.microsoft.com/office/drawing/2014/main" id="{920670C3-BAA5-4DC2-AF63-BD087BDAE99B}"/>
              </a:ext>
            </a:extLst>
          </p:cNvPr>
          <p:cNvSpPr>
            <a:spLocks noGrp="1"/>
          </p:cNvSpPr>
          <p:nvPr>
            <p:ph idx="1"/>
          </p:nvPr>
        </p:nvSpPr>
        <p:spPr>
          <a:xfrm>
            <a:off x="564022" y="1387226"/>
            <a:ext cx="10619123" cy="3445067"/>
          </a:xfrm>
        </p:spPr>
        <p:txBody>
          <a:bodyPr>
            <a:normAutofit/>
          </a:bodyPr>
          <a:lstStyle/>
          <a:p>
            <a:pPr marL="0" indent="0">
              <a:buNone/>
            </a:pPr>
            <a:r>
              <a:rPr lang="en-US" altLang="zh-TW" sz="1800" b="1" dirty="0">
                <a:solidFill>
                  <a:srgbClr val="003399"/>
                </a:solidFill>
              </a:rPr>
              <a:t>     </a:t>
            </a:r>
            <a:r>
              <a:rPr lang="zh-TW" altLang="zh-TW" sz="1800" b="1" dirty="0">
                <a:solidFill>
                  <a:srgbClr val="003399"/>
                </a:solidFill>
              </a:rPr>
              <a:t>原來</a:t>
            </a:r>
            <a:r>
              <a:rPr lang="en-US" altLang="zh-TW" sz="1800" b="1" dirty="0">
                <a:solidFill>
                  <a:srgbClr val="003399"/>
                </a:solidFill>
              </a:rPr>
              <a:t> Target</a:t>
            </a:r>
            <a:r>
              <a:rPr lang="zh-TW" altLang="zh-TW" sz="1800" b="1" dirty="0">
                <a:solidFill>
                  <a:srgbClr val="003399"/>
                </a:solidFill>
              </a:rPr>
              <a:t>百貨的行銷部門不僅沒有犯錯，還比一位父親</a:t>
            </a:r>
            <a:r>
              <a:rPr lang="zh-TW" altLang="zh-TW" sz="1800" b="1" dirty="0">
                <a:solidFill>
                  <a:srgbClr val="003399"/>
                </a:solidFill>
                <a:highlight>
                  <a:srgbClr val="FFFF00"/>
                </a:highlight>
              </a:rPr>
              <a:t>更早猜測到女兒懷孕，並為她預防作準備</a:t>
            </a:r>
            <a:r>
              <a:rPr lang="zh-TW" altLang="zh-TW" sz="1800" b="1" dirty="0">
                <a:solidFill>
                  <a:srgbClr val="003399"/>
                </a:solidFill>
              </a:rPr>
              <a:t>。</a:t>
            </a:r>
            <a:endParaRPr lang="en-US" altLang="zh-TW" sz="1800" b="1" dirty="0">
              <a:solidFill>
                <a:srgbClr val="003399"/>
              </a:solidFill>
            </a:endParaRPr>
          </a:p>
          <a:p>
            <a:pPr marL="0" indent="0">
              <a:buNone/>
            </a:pPr>
            <a:endParaRPr lang="en-US" altLang="zh-TW" sz="1800" b="1" dirty="0">
              <a:solidFill>
                <a:srgbClr val="003399"/>
              </a:solidFill>
            </a:endParaRPr>
          </a:p>
          <a:p>
            <a:pPr marL="0" indent="0">
              <a:buNone/>
            </a:pPr>
            <a:r>
              <a:rPr lang="en-US" altLang="zh-TW" sz="1800" b="1" dirty="0">
                <a:solidFill>
                  <a:srgbClr val="003399"/>
                </a:solidFill>
              </a:rPr>
              <a:t>      Target</a:t>
            </a:r>
            <a:r>
              <a:rPr lang="zh-TW" altLang="zh-TW" sz="1800" b="1" dirty="0">
                <a:solidFill>
                  <a:srgbClr val="003399"/>
                </a:solidFill>
              </a:rPr>
              <a:t>的行銷部門為何如此厲害？原來</a:t>
            </a:r>
            <a:r>
              <a:rPr lang="zh-TW" altLang="en-US" sz="1800" b="1" dirty="0">
                <a:solidFill>
                  <a:srgbClr val="003399"/>
                </a:solidFill>
              </a:rPr>
              <a:t> </a:t>
            </a:r>
            <a:r>
              <a:rPr lang="en-US" altLang="zh-TW" sz="1800" b="1" dirty="0">
                <a:solidFill>
                  <a:srgbClr val="003399"/>
                </a:solidFill>
              </a:rPr>
              <a:t>Target</a:t>
            </a:r>
            <a:r>
              <a:rPr lang="zh-TW" altLang="zh-TW" sz="1800" b="1" dirty="0">
                <a:solidFill>
                  <a:srgbClr val="003399"/>
                </a:solidFill>
              </a:rPr>
              <a:t>的行銷部門深諳「新的父母是零售商的</a:t>
            </a:r>
            <a:r>
              <a:rPr lang="zh-TW" altLang="zh-TW" sz="1800" b="1" dirty="0">
                <a:solidFill>
                  <a:srgbClr val="003399"/>
                </a:solidFill>
                <a:highlight>
                  <a:srgbClr val="FFFF00"/>
                </a:highlight>
              </a:rPr>
              <a:t>聖杯</a:t>
            </a:r>
            <a:r>
              <a:rPr lang="zh-TW" altLang="zh-TW" sz="1800" b="1" dirty="0">
                <a:solidFill>
                  <a:srgbClr val="003399"/>
                </a:solidFill>
              </a:rPr>
              <a:t>」</a:t>
            </a:r>
            <a:r>
              <a:rPr lang="en-US" altLang="zh-TW" sz="1800" dirty="0">
                <a:solidFill>
                  <a:srgbClr val="003399"/>
                </a:solidFill>
              </a:rPr>
              <a:t>(new parents are a retailer's </a:t>
            </a:r>
            <a:r>
              <a:rPr lang="en-US" altLang="zh-TW" sz="1800" dirty="0">
                <a:solidFill>
                  <a:srgbClr val="003399"/>
                </a:solidFill>
                <a:highlight>
                  <a:srgbClr val="FFFF00"/>
                </a:highlight>
              </a:rPr>
              <a:t>holy grail)</a:t>
            </a:r>
            <a:r>
              <a:rPr lang="zh-TW" altLang="zh-TW" sz="1800" b="1" dirty="0">
                <a:solidFill>
                  <a:srgbClr val="003399"/>
                </a:solidFill>
                <a:highlight>
                  <a:srgbClr val="FFFF00"/>
                </a:highlight>
              </a:rPr>
              <a:t> </a:t>
            </a:r>
            <a:r>
              <a:rPr lang="zh-TW" altLang="zh-TW" sz="1800" b="1" dirty="0">
                <a:solidFill>
                  <a:srgbClr val="003399"/>
                </a:solidFill>
              </a:rPr>
              <a:t>。 </a:t>
            </a:r>
            <a:endParaRPr lang="zh-TW" altLang="zh-TW" sz="1600" b="1" dirty="0">
              <a:solidFill>
                <a:srgbClr val="003399"/>
              </a:solidFill>
            </a:endParaRPr>
          </a:p>
          <a:p>
            <a:pPr marL="0" indent="0">
              <a:buNone/>
            </a:pPr>
            <a:endParaRPr lang="en-US" altLang="zh-TW" sz="1600" b="1" dirty="0">
              <a:solidFill>
                <a:srgbClr val="003399"/>
              </a:solidFill>
            </a:endParaRPr>
          </a:p>
          <a:p>
            <a:pPr marL="0" indent="0">
              <a:buNone/>
            </a:pPr>
            <a:endParaRPr lang="en-US" altLang="zh-TW" sz="1600" b="1" dirty="0">
              <a:solidFill>
                <a:srgbClr val="003399"/>
              </a:solidFill>
            </a:endParaRPr>
          </a:p>
          <a:p>
            <a:pPr marL="0" indent="0">
              <a:buNone/>
            </a:pPr>
            <a:r>
              <a:rPr lang="en-US" altLang="zh-TW" sz="1800" b="1" dirty="0">
                <a:solidFill>
                  <a:srgbClr val="003399"/>
                </a:solidFill>
              </a:rPr>
              <a:t>         </a:t>
            </a:r>
            <a:r>
              <a:rPr lang="zh-TW" altLang="zh-TW" sz="1800" b="1" dirty="0">
                <a:solidFill>
                  <a:srgbClr val="003399"/>
                </a:solidFill>
              </a:rPr>
              <a:t>時間就是一切。</a:t>
            </a:r>
            <a:r>
              <a:rPr lang="en-US" altLang="zh-TW" sz="1800" b="1" dirty="0">
                <a:solidFill>
                  <a:srgbClr val="003399"/>
                </a:solidFill>
              </a:rPr>
              <a:t>Target</a:t>
            </a:r>
            <a:r>
              <a:rPr lang="zh-TW" altLang="zh-TW" sz="1800" b="1" dirty="0">
                <a:solidFill>
                  <a:srgbClr val="003399"/>
                </a:solidFill>
              </a:rPr>
              <a:t>的行銷部門，想在孕婦懷孕的</a:t>
            </a:r>
            <a:r>
              <a:rPr lang="zh-TW" altLang="zh-TW" sz="1800" b="1" dirty="0">
                <a:solidFill>
                  <a:srgbClr val="003399"/>
                </a:solidFill>
                <a:highlight>
                  <a:srgbClr val="FFFF00"/>
                </a:highlight>
              </a:rPr>
              <a:t>第四個月</a:t>
            </a:r>
            <a:r>
              <a:rPr lang="en-US" altLang="zh-TW" sz="1800" b="1" dirty="0">
                <a:solidFill>
                  <a:srgbClr val="003399"/>
                </a:solidFill>
                <a:highlight>
                  <a:srgbClr val="FFFF00"/>
                </a:highlight>
              </a:rPr>
              <a:t>(second </a:t>
            </a:r>
            <a:r>
              <a:rPr lang="en-US" altLang="zh-TW" sz="1800" b="1" dirty="0">
                <a:solidFill>
                  <a:srgbClr val="003399"/>
                </a:solidFill>
                <a:highlight>
                  <a:srgbClr val="00FF00"/>
                </a:highlight>
              </a:rPr>
              <a:t>tri</a:t>
            </a:r>
            <a:r>
              <a:rPr lang="en-US" altLang="zh-TW" sz="1800" b="1" dirty="0">
                <a:solidFill>
                  <a:srgbClr val="003399"/>
                </a:solidFill>
                <a:highlight>
                  <a:srgbClr val="FFFF00"/>
                </a:highlight>
              </a:rPr>
              <a:t>mester</a:t>
            </a:r>
            <a:r>
              <a:rPr lang="en-US" altLang="zh-TW" sz="1800" b="1" dirty="0">
                <a:solidFill>
                  <a:srgbClr val="003399"/>
                </a:solidFill>
              </a:rPr>
              <a:t>)</a:t>
            </a:r>
            <a:r>
              <a:rPr lang="zh-TW" altLang="zh-TW" sz="1800" b="1" dirty="0">
                <a:solidFill>
                  <a:srgbClr val="003399"/>
                </a:solidFill>
              </a:rPr>
              <a:t>發送特別設計的廣告，這是大多數孕婦開始購買各種新的東西，如開始時購買</a:t>
            </a:r>
            <a:r>
              <a:rPr lang="zh-TW" altLang="zh-TW" sz="1800" b="1" dirty="0">
                <a:solidFill>
                  <a:srgbClr val="003399"/>
                </a:solidFill>
                <a:highlight>
                  <a:srgbClr val="FFFF00"/>
                </a:highlight>
              </a:rPr>
              <a:t>大量的無味</a:t>
            </a:r>
            <a:r>
              <a:rPr lang="zh-TW" altLang="en-US" sz="1800" b="1" dirty="0">
                <a:solidFill>
                  <a:srgbClr val="003399"/>
                </a:solidFill>
                <a:highlight>
                  <a:srgbClr val="FFFF00"/>
                </a:highlight>
              </a:rPr>
              <a:t>乳液</a:t>
            </a:r>
            <a:r>
              <a:rPr lang="zh-TW" altLang="zh-TW" sz="1800" b="1" dirty="0">
                <a:solidFill>
                  <a:srgbClr val="003399"/>
                </a:solidFill>
              </a:rPr>
              <a:t>，如產前維生素和孕婦服裝。他們運用</a:t>
            </a:r>
            <a:r>
              <a:rPr lang="zh-TW" altLang="zh-TW" sz="1800" b="1" dirty="0">
                <a:solidFill>
                  <a:srgbClr val="003399"/>
                </a:solidFill>
                <a:highlight>
                  <a:srgbClr val="00FF00"/>
                </a:highlight>
              </a:rPr>
              <a:t>大數據</a:t>
            </a:r>
            <a:r>
              <a:rPr lang="zh-TW" altLang="zh-TW" sz="1800" b="1" dirty="0">
                <a:solidFill>
                  <a:srgbClr val="003399"/>
                </a:solidFill>
              </a:rPr>
              <a:t>探勘的技術，可以</a:t>
            </a:r>
            <a:r>
              <a:rPr lang="zh-TW" altLang="zh-TW" sz="1800" b="1" dirty="0">
                <a:solidFill>
                  <a:srgbClr val="003399"/>
                </a:solidFill>
                <a:highlight>
                  <a:srgbClr val="00FF00"/>
                </a:highlight>
              </a:rPr>
              <a:t>根據使用者</a:t>
            </a:r>
            <a:r>
              <a:rPr lang="zh-TW" altLang="en-US" sz="1800" b="1" dirty="0">
                <a:solidFill>
                  <a:srgbClr val="003399"/>
                </a:solidFill>
                <a:highlight>
                  <a:srgbClr val="00FF00"/>
                </a:highlight>
              </a:rPr>
              <a:t>之信用卡、會員優惠</a:t>
            </a:r>
            <a:r>
              <a:rPr lang="zh-TW" altLang="zh-TW" sz="1800" b="1" dirty="0">
                <a:solidFill>
                  <a:srgbClr val="003399"/>
                </a:solidFill>
                <a:highlight>
                  <a:srgbClr val="00FF00"/>
                </a:highlight>
              </a:rPr>
              <a:t>之購買紀錄</a:t>
            </a:r>
            <a:r>
              <a:rPr lang="zh-TW" altLang="zh-TW" sz="1800" b="1" dirty="0">
                <a:solidFill>
                  <a:srgbClr val="003399"/>
                </a:solidFill>
              </a:rPr>
              <a:t>，包含使用的化妝品和所</a:t>
            </a:r>
            <a:r>
              <a:rPr lang="zh-TW" altLang="zh-TW" sz="1800" b="1" dirty="0">
                <a:solidFill>
                  <a:srgbClr val="003399"/>
                </a:solidFill>
                <a:highlight>
                  <a:srgbClr val="FFFF00"/>
                </a:highlight>
              </a:rPr>
              <a:t>吃的維他命</a:t>
            </a:r>
            <a:r>
              <a:rPr lang="zh-TW" altLang="zh-TW" sz="1800" b="1" dirty="0">
                <a:solidFill>
                  <a:srgbClr val="003399"/>
                </a:solidFill>
              </a:rPr>
              <a:t>，</a:t>
            </a:r>
            <a:r>
              <a:rPr lang="zh-TW" altLang="en-US" sz="1800" b="1" dirty="0">
                <a:solidFill>
                  <a:srgbClr val="003399"/>
                </a:solidFill>
              </a:rPr>
              <a:t>約 </a:t>
            </a:r>
            <a:r>
              <a:rPr lang="en-US" altLang="zh-TW" sz="1800" b="1" dirty="0">
                <a:solidFill>
                  <a:srgbClr val="003399"/>
                </a:solidFill>
                <a:highlight>
                  <a:srgbClr val="00FF00"/>
                </a:highlight>
              </a:rPr>
              <a:t>24</a:t>
            </a:r>
            <a:r>
              <a:rPr lang="zh-TW" altLang="en-US" sz="1800" b="1" dirty="0">
                <a:solidFill>
                  <a:srgbClr val="003399"/>
                </a:solidFill>
                <a:highlight>
                  <a:srgbClr val="00FF00"/>
                </a:highlight>
              </a:rPr>
              <a:t>種產品作為</a:t>
            </a:r>
            <a:r>
              <a:rPr lang="en-US" altLang="zh-TW" sz="1800" b="1" dirty="0">
                <a:solidFill>
                  <a:srgbClr val="003399"/>
                </a:solidFill>
                <a:highlight>
                  <a:srgbClr val="00FF00"/>
                </a:highlight>
              </a:rPr>
              <a:t>Proxies </a:t>
            </a:r>
            <a:r>
              <a:rPr lang="zh-TW" altLang="zh-TW" sz="1800" b="1" dirty="0">
                <a:solidFill>
                  <a:srgbClr val="003399"/>
                </a:solidFill>
              </a:rPr>
              <a:t>，來決定一位婦女的懷孕</a:t>
            </a:r>
            <a:r>
              <a:rPr lang="zh-TW" altLang="zh-TW" sz="1800" b="1" dirty="0">
                <a:solidFill>
                  <a:srgbClr val="003399"/>
                </a:solidFill>
                <a:highlight>
                  <a:srgbClr val="FFFF00"/>
                </a:highlight>
              </a:rPr>
              <a:t>預測指數</a:t>
            </a:r>
            <a:r>
              <a:rPr lang="en-US" altLang="zh-TW" sz="1800" b="1" dirty="0">
                <a:solidFill>
                  <a:srgbClr val="003399"/>
                </a:solidFill>
                <a:highlight>
                  <a:srgbClr val="FFFF00"/>
                </a:highlight>
              </a:rPr>
              <a:t>(pregnancy prediction score )</a:t>
            </a:r>
            <a:r>
              <a:rPr lang="zh-TW" altLang="zh-TW" sz="1800" b="1" dirty="0">
                <a:solidFill>
                  <a:srgbClr val="003399"/>
                </a:solidFill>
              </a:rPr>
              <a:t>。</a:t>
            </a:r>
            <a:endParaRPr lang="en-US" altLang="zh-TW" sz="1800" b="1" dirty="0">
              <a:solidFill>
                <a:srgbClr val="003399"/>
              </a:solidFill>
            </a:endParaRPr>
          </a:p>
          <a:p>
            <a:pPr marL="0" indent="0">
              <a:buNone/>
            </a:pPr>
            <a:endParaRPr lang="zh-TW" altLang="zh-TW" b="1" dirty="0"/>
          </a:p>
        </p:txBody>
      </p:sp>
      <p:sp>
        <p:nvSpPr>
          <p:cNvPr id="5" name="文字方塊 4">
            <a:extLst>
              <a:ext uri="{FF2B5EF4-FFF2-40B4-BE49-F238E27FC236}">
                <a16:creationId xmlns:a16="http://schemas.microsoft.com/office/drawing/2014/main" id="{9DE061F4-4BDE-404B-A518-0D60B3E7FBC7}"/>
              </a:ext>
            </a:extLst>
          </p:cNvPr>
          <p:cNvSpPr txBox="1"/>
          <p:nvPr/>
        </p:nvSpPr>
        <p:spPr>
          <a:xfrm>
            <a:off x="777834" y="6173234"/>
            <a:ext cx="10405311" cy="338554"/>
          </a:xfrm>
          <a:prstGeom prst="rect">
            <a:avLst/>
          </a:prstGeom>
          <a:noFill/>
        </p:spPr>
        <p:txBody>
          <a:bodyPr wrap="square" rtlCol="0">
            <a:spAutoFit/>
          </a:bodyPr>
          <a:lstStyle/>
          <a:p>
            <a:r>
              <a:rPr lang="en-US" altLang="zh-TW" sz="1600" b="1" dirty="0"/>
              <a:t>Duhigg C.(2012) How Companies Learn Your Secrets. The New York Times.</a:t>
            </a:r>
            <a:endParaRPr lang="zh-TW" altLang="en-US" sz="1600" dirty="0"/>
          </a:p>
        </p:txBody>
      </p:sp>
      <p:sp>
        <p:nvSpPr>
          <p:cNvPr id="6" name="文字方塊 5">
            <a:extLst>
              <a:ext uri="{FF2B5EF4-FFF2-40B4-BE49-F238E27FC236}">
                <a16:creationId xmlns:a16="http://schemas.microsoft.com/office/drawing/2014/main" id="{0B898EA5-0A4E-4230-9D97-7E3354276244}"/>
              </a:ext>
            </a:extLst>
          </p:cNvPr>
          <p:cNvSpPr txBox="1"/>
          <p:nvPr/>
        </p:nvSpPr>
        <p:spPr>
          <a:xfrm>
            <a:off x="286246" y="245009"/>
            <a:ext cx="3177345" cy="584775"/>
          </a:xfrm>
          <a:prstGeom prst="rect">
            <a:avLst/>
          </a:prstGeom>
          <a:noFill/>
        </p:spPr>
        <p:txBody>
          <a:bodyPr wrap="none" rtlCol="0">
            <a:spAutoFit/>
          </a:bodyPr>
          <a:lstStyle/>
          <a:p>
            <a:r>
              <a:rPr lang="zh-TW" altLang="en-US" sz="1600" b="1" dirty="0"/>
              <a:t>個人佔有率 </a:t>
            </a:r>
            <a:r>
              <a:rPr lang="en-US" altLang="zh-TW" sz="1600" b="1" dirty="0"/>
              <a:t>(Personal Share) : (</a:t>
            </a:r>
            <a:r>
              <a:rPr lang="zh-TW" altLang="en-US" sz="1600" b="1" dirty="0"/>
              <a:t>續</a:t>
            </a:r>
            <a:r>
              <a:rPr lang="en-US" altLang="zh-TW" sz="1600" b="1" dirty="0"/>
              <a:t>) </a:t>
            </a:r>
            <a:endParaRPr lang="zh-TW" altLang="en-US" sz="1600" b="1" dirty="0">
              <a:highlight>
                <a:srgbClr val="00FF00"/>
              </a:highlight>
            </a:endParaRPr>
          </a:p>
          <a:p>
            <a:endParaRPr lang="zh-TW" altLang="en-US" sz="1600" dirty="0">
              <a:highlight>
                <a:srgbClr val="00FF00"/>
              </a:highlight>
            </a:endParaRPr>
          </a:p>
        </p:txBody>
      </p:sp>
      <p:pic>
        <p:nvPicPr>
          <p:cNvPr id="8" name="圖片 7" descr="一張含有 服飾, 洋裝, 女性, 內衣 的圖片&#10;&#10;自動產生的描述">
            <a:extLst>
              <a:ext uri="{FF2B5EF4-FFF2-40B4-BE49-F238E27FC236}">
                <a16:creationId xmlns:a16="http://schemas.microsoft.com/office/drawing/2014/main" id="{B9EE977E-BEB4-409F-B602-1A401863D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3195" y="5000696"/>
            <a:ext cx="1803038" cy="940156"/>
          </a:xfrm>
          <a:prstGeom prst="rect">
            <a:avLst/>
          </a:prstGeom>
        </p:spPr>
      </p:pic>
    </p:spTree>
    <p:extLst>
      <p:ext uri="{BB962C8B-B14F-4D97-AF65-F5344CB8AC3E}">
        <p14:creationId xmlns:p14="http://schemas.microsoft.com/office/powerpoint/2010/main" val="19600184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1659" y="136525"/>
            <a:ext cx="10515600" cy="752475"/>
          </a:xfrm>
        </p:spPr>
        <p:txBody>
          <a:bodyPr>
            <a:normAutofit/>
          </a:bodyPr>
          <a:lstStyle/>
          <a:p>
            <a:r>
              <a:rPr lang="zh-TW" altLang="en-US" sz="2800" dirty="0"/>
              <a:t>電子商務的理論 </a:t>
            </a:r>
            <a:r>
              <a:rPr lang="en-US" altLang="zh-TW" sz="2800" dirty="0"/>
              <a:t>(</a:t>
            </a:r>
            <a:r>
              <a:rPr lang="zh-TW" altLang="en-US" sz="2800" dirty="0"/>
              <a:t>續</a:t>
            </a:r>
            <a:r>
              <a:rPr lang="en-US" altLang="zh-TW" sz="2800" dirty="0"/>
              <a:t>)</a:t>
            </a:r>
            <a:endParaRPr lang="zh-TW" altLang="en-US" sz="2800" dirty="0"/>
          </a:p>
        </p:txBody>
      </p:sp>
      <p:sp>
        <p:nvSpPr>
          <p:cNvPr id="3" name="內容版面配置區 2"/>
          <p:cNvSpPr>
            <a:spLocks noGrp="1"/>
          </p:cNvSpPr>
          <p:nvPr>
            <p:ph idx="1"/>
          </p:nvPr>
        </p:nvSpPr>
        <p:spPr>
          <a:xfrm>
            <a:off x="602186" y="775994"/>
            <a:ext cx="11174506" cy="649093"/>
          </a:xfrm>
        </p:spPr>
        <p:txBody>
          <a:bodyPr/>
          <a:lstStyle/>
          <a:p>
            <a:pPr marL="0" indent="0">
              <a:buNone/>
            </a:pPr>
            <a:r>
              <a:rPr lang="en-US" altLang="zh-TW" sz="2000" dirty="0"/>
              <a:t>2. </a:t>
            </a:r>
            <a:r>
              <a:rPr lang="zh-TW" altLang="en-US" sz="2000" dirty="0"/>
              <a:t>個人佔有率 </a:t>
            </a:r>
            <a:r>
              <a:rPr lang="en-US" altLang="zh-TW" sz="2000" dirty="0"/>
              <a:t>(Personal Share) </a:t>
            </a:r>
            <a:r>
              <a:rPr lang="zh-TW" altLang="en-US" sz="2000" dirty="0"/>
              <a:t>實例</a:t>
            </a:r>
            <a:r>
              <a:rPr lang="en-US" altLang="zh-TW" sz="2000" dirty="0"/>
              <a:t>:</a:t>
            </a:r>
            <a:endParaRPr lang="zh-TW" altLang="en-US" sz="2000" dirty="0"/>
          </a:p>
          <a:p>
            <a:endParaRPr lang="zh-TW" altLang="en-US" dirty="0"/>
          </a:p>
        </p:txBody>
      </p:sp>
      <p:sp>
        <p:nvSpPr>
          <p:cNvPr id="4" name="文字方塊 3">
            <a:extLst>
              <a:ext uri="{FF2B5EF4-FFF2-40B4-BE49-F238E27FC236}">
                <a16:creationId xmlns:a16="http://schemas.microsoft.com/office/drawing/2014/main" id="{06E17CC4-AE6A-44EF-B63C-7FF3B83D1B5E}"/>
              </a:ext>
            </a:extLst>
          </p:cNvPr>
          <p:cNvSpPr txBox="1"/>
          <p:nvPr/>
        </p:nvSpPr>
        <p:spPr>
          <a:xfrm>
            <a:off x="905163" y="1750711"/>
            <a:ext cx="10148591" cy="2831544"/>
          </a:xfrm>
          <a:prstGeom prst="rect">
            <a:avLst/>
          </a:prstGeom>
          <a:noFill/>
        </p:spPr>
        <p:txBody>
          <a:bodyPr wrap="square" rtlCol="0">
            <a:spAutoFit/>
          </a:bodyPr>
          <a:lstStyle/>
          <a:p>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en-US" altLang="zh-TW" sz="1600" b="1" dirty="0"/>
          </a:p>
          <a:p>
            <a:r>
              <a:rPr lang="en-US" altLang="zh-TW" sz="1600" b="1" dirty="0">
                <a:solidFill>
                  <a:srgbClr val="003399"/>
                </a:solidFill>
              </a:rPr>
              <a:t>3.   </a:t>
            </a:r>
            <a:r>
              <a:rPr lang="zh-TW" altLang="en-US" sz="1600" b="1" dirty="0">
                <a:solidFill>
                  <a:srgbClr val="003399"/>
                </a:solidFill>
              </a:rPr>
              <a:t>矽谷知名</a:t>
            </a:r>
            <a:r>
              <a:rPr lang="zh-TW" altLang="en-US" sz="1600" b="1" dirty="0">
                <a:solidFill>
                  <a:srgbClr val="003399"/>
                </a:solidFill>
                <a:highlight>
                  <a:srgbClr val="FFFF00"/>
                </a:highlight>
              </a:rPr>
              <a:t>新創企業投資家</a:t>
            </a:r>
            <a:r>
              <a:rPr lang="zh-TW" altLang="en-US" sz="1600" b="1" dirty="0">
                <a:solidFill>
                  <a:srgbClr val="003399"/>
                </a:solidFill>
              </a:rPr>
              <a:t>詹姆斯．庫里爾（</a:t>
            </a:r>
            <a:r>
              <a:rPr lang="en-US" altLang="zh-TW" sz="1600" b="1" dirty="0">
                <a:solidFill>
                  <a:srgbClr val="003399"/>
                </a:solidFill>
              </a:rPr>
              <a:t>James Currier</a:t>
            </a:r>
            <a:r>
              <a:rPr lang="zh-TW" altLang="en-US" sz="1600" b="1" dirty="0">
                <a:solidFill>
                  <a:srgbClr val="003399"/>
                </a:solidFill>
              </a:rPr>
              <a:t>）近日發表一個教學影片指出，科技新創企業應重視</a:t>
            </a:r>
            <a:r>
              <a:rPr lang="zh-TW" altLang="en-US" sz="1600" b="1" dirty="0">
                <a:solidFill>
                  <a:srgbClr val="003399"/>
                </a:solidFill>
                <a:highlight>
                  <a:srgbClr val="FFFF00"/>
                </a:highlight>
              </a:rPr>
              <a:t>五項核心衡量指標</a:t>
            </a:r>
            <a:r>
              <a:rPr lang="zh-TW" altLang="en-US" sz="1600" b="1" dirty="0">
                <a:solidFill>
                  <a:srgbClr val="003399"/>
                </a:solidFill>
              </a:rPr>
              <a:t>。 </a:t>
            </a:r>
            <a:endParaRPr lang="en-US" altLang="zh-TW" sz="1600" b="1" dirty="0">
              <a:solidFill>
                <a:srgbClr val="003399"/>
              </a:solidFill>
            </a:endParaRPr>
          </a:p>
          <a:p>
            <a:r>
              <a:rPr lang="zh-TW" altLang="en-US" sz="1600" b="1" dirty="0">
                <a:solidFill>
                  <a:srgbClr val="003399"/>
                </a:solidFill>
              </a:rPr>
              <a:t>                                                                                                                                                                                                                                                          </a:t>
            </a:r>
            <a:endParaRPr lang="en-US" altLang="zh-TW" sz="1600" b="1" dirty="0">
              <a:solidFill>
                <a:srgbClr val="003399"/>
              </a:solidFill>
            </a:endParaRPr>
          </a:p>
          <a:p>
            <a:r>
              <a:rPr lang="en-US" altLang="zh-TW" sz="1600" b="1" dirty="0">
                <a:solidFill>
                  <a:srgbClr val="003399"/>
                </a:solidFill>
              </a:rPr>
              <a:t>         </a:t>
            </a:r>
            <a:r>
              <a:rPr lang="zh-TW" altLang="en-US" sz="1600" b="1" dirty="0">
                <a:solidFill>
                  <a:srgbClr val="003399"/>
                </a:solidFill>
                <a:highlight>
                  <a:srgbClr val="FFFF00"/>
                </a:highlight>
              </a:rPr>
              <a:t>第五項</a:t>
            </a:r>
            <a:r>
              <a:rPr lang="zh-TW" altLang="en-US" sz="1600" b="1" dirty="0">
                <a:solidFill>
                  <a:srgbClr val="003399"/>
                </a:solidFill>
              </a:rPr>
              <a:t>指標是「</a:t>
            </a:r>
            <a:r>
              <a:rPr lang="zh-TW" altLang="en-US" sz="1600" b="1" dirty="0">
                <a:solidFill>
                  <a:srgbClr val="003399"/>
                </a:solidFill>
                <a:highlight>
                  <a:srgbClr val="FFFF00"/>
                </a:highlight>
              </a:rPr>
              <a:t>客戶終身價值」（</a:t>
            </a:r>
            <a:r>
              <a:rPr lang="en-US" altLang="zh-TW" sz="1600" b="1" dirty="0">
                <a:solidFill>
                  <a:srgbClr val="003399"/>
                </a:solidFill>
                <a:highlight>
                  <a:srgbClr val="FFFF00"/>
                </a:highlight>
              </a:rPr>
              <a:t>lifetime value; LTV </a:t>
            </a:r>
            <a:r>
              <a:rPr lang="zh-TW" altLang="en-US" sz="1600" b="1" dirty="0">
                <a:solidFill>
                  <a:srgbClr val="003399"/>
                </a:solidFill>
                <a:highlight>
                  <a:srgbClr val="FFFF00"/>
                </a:highlight>
              </a:rPr>
              <a:t>），</a:t>
            </a:r>
            <a:r>
              <a:rPr lang="zh-TW" altLang="en-US" sz="1600" b="1" dirty="0">
                <a:solidFill>
                  <a:srgbClr val="003399"/>
                </a:solidFill>
              </a:rPr>
              <a:t>它是指一個客戶終其一生可以替該企業創造多少淨收益的數值。假定捷安特</a:t>
            </a:r>
            <a:r>
              <a:rPr lang="zh-TW" altLang="en-US" sz="1600" b="1" dirty="0">
                <a:solidFill>
                  <a:srgbClr val="003399"/>
                </a:solidFill>
                <a:highlight>
                  <a:srgbClr val="FFFF00"/>
                </a:highlight>
              </a:rPr>
              <a:t>自行車環島每人每次的平均費用是三萬元，捷安特可以得到的淨利是百分之五</a:t>
            </a:r>
            <a:r>
              <a:rPr lang="zh-TW" altLang="en-US" sz="1600" b="1" dirty="0">
                <a:solidFill>
                  <a:srgbClr val="003399"/>
                </a:solidFill>
              </a:rPr>
              <a:t>（即</a:t>
            </a:r>
            <a:r>
              <a:rPr lang="en-US" altLang="zh-TW" sz="1600" b="1" dirty="0">
                <a:solidFill>
                  <a:srgbClr val="003399"/>
                </a:solidFill>
              </a:rPr>
              <a:t>1,500</a:t>
            </a:r>
            <a:r>
              <a:rPr lang="zh-TW" altLang="en-US" sz="1600" b="1" dirty="0">
                <a:solidFill>
                  <a:srgbClr val="003399"/>
                </a:solidFill>
              </a:rPr>
              <a:t>元），則如果王先生每年固定參加兩次捷安特的環島行，長達十年，那他可創造</a:t>
            </a:r>
            <a:r>
              <a:rPr lang="en-US" altLang="zh-TW" sz="1600" b="1" dirty="0">
                <a:solidFill>
                  <a:srgbClr val="003399"/>
                </a:solidFill>
              </a:rPr>
              <a:t>15,000</a:t>
            </a:r>
            <a:r>
              <a:rPr lang="zh-TW" altLang="en-US" sz="1600" b="1" dirty="0">
                <a:solidFill>
                  <a:srgbClr val="003399"/>
                </a:solidFill>
              </a:rPr>
              <a:t>元的價值。此外，王先生還向捷安特購買相關用品，如</a:t>
            </a:r>
            <a:r>
              <a:rPr lang="zh-TW" altLang="en-US" sz="1600" b="1" dirty="0">
                <a:solidFill>
                  <a:srgbClr val="003399"/>
                </a:solidFill>
                <a:highlight>
                  <a:srgbClr val="FFFF00"/>
                </a:highlight>
              </a:rPr>
              <a:t>自行車、車衣、車褲等，因此，王先生的</a:t>
            </a:r>
            <a:r>
              <a:rPr lang="en-US" altLang="zh-TW" sz="1600" b="1" dirty="0">
                <a:solidFill>
                  <a:srgbClr val="003399"/>
                </a:solidFill>
                <a:highlight>
                  <a:srgbClr val="FFFF00"/>
                </a:highlight>
              </a:rPr>
              <a:t>LTV</a:t>
            </a:r>
            <a:r>
              <a:rPr lang="zh-TW" altLang="en-US" sz="1600" b="1" dirty="0">
                <a:solidFill>
                  <a:srgbClr val="003399"/>
                </a:solidFill>
                <a:highlight>
                  <a:srgbClr val="FFFF00"/>
                </a:highlight>
              </a:rPr>
              <a:t>會遠高於一萬五千元</a:t>
            </a:r>
            <a:r>
              <a:rPr lang="zh-TW" altLang="en-US" sz="1600" b="1" dirty="0">
                <a:solidFill>
                  <a:srgbClr val="003399"/>
                </a:solidFill>
              </a:rPr>
              <a:t>。很顯然地，如果一個事業的</a:t>
            </a:r>
            <a:r>
              <a:rPr lang="en-US" altLang="zh-TW" sz="1600" b="1" dirty="0">
                <a:solidFill>
                  <a:srgbClr val="003399"/>
                </a:solidFill>
              </a:rPr>
              <a:t>LTV</a:t>
            </a:r>
            <a:r>
              <a:rPr lang="zh-TW" altLang="en-US" sz="1600" b="1" dirty="0">
                <a:solidFill>
                  <a:srgbClr val="003399"/>
                </a:solidFill>
              </a:rPr>
              <a:t>很高，而「獲取客戶成本」（</a:t>
            </a:r>
            <a:r>
              <a:rPr lang="en-US" altLang="zh-TW" sz="1600" b="1" dirty="0">
                <a:solidFill>
                  <a:srgbClr val="003399"/>
                </a:solidFill>
              </a:rPr>
              <a:t>CAC</a:t>
            </a:r>
            <a:r>
              <a:rPr lang="zh-TW" altLang="en-US" sz="1600" b="1" dirty="0">
                <a:solidFill>
                  <a:srgbClr val="003399"/>
                </a:solidFill>
              </a:rPr>
              <a:t>）低，那麼它就是個好事業。此外，還要注意的</a:t>
            </a:r>
            <a:r>
              <a:rPr lang="zh-TW" altLang="en-US" sz="1600" b="1" dirty="0">
                <a:solidFill>
                  <a:srgbClr val="003399"/>
                </a:solidFill>
                <a:highlight>
                  <a:srgbClr val="FFFF00"/>
                </a:highlight>
              </a:rPr>
              <a:t>是客戶付款期限愈短，對企業愈有利</a:t>
            </a:r>
            <a:r>
              <a:rPr lang="zh-TW" altLang="en-US" sz="1600" b="1" dirty="0">
                <a:solidFill>
                  <a:srgbClr val="003399"/>
                </a:solidFill>
              </a:rPr>
              <a:t>，這也是應計入</a:t>
            </a:r>
            <a:r>
              <a:rPr lang="en-US" altLang="zh-TW" sz="1600" b="1" dirty="0">
                <a:solidFill>
                  <a:srgbClr val="003399"/>
                </a:solidFill>
              </a:rPr>
              <a:t>LTV</a:t>
            </a:r>
            <a:r>
              <a:rPr lang="zh-TW" altLang="en-US" sz="1600" b="1" dirty="0">
                <a:solidFill>
                  <a:srgbClr val="003399"/>
                </a:solidFill>
              </a:rPr>
              <a:t>的一部分。</a:t>
            </a:r>
          </a:p>
          <a:p>
            <a:pPr marL="0" indent="0">
              <a:buNone/>
            </a:pPr>
            <a:endParaRPr lang="zh-TW" altLang="en-US" sz="1600" b="1" dirty="0">
              <a:solidFill>
                <a:srgbClr val="003399"/>
              </a:solidFill>
            </a:endParaRPr>
          </a:p>
        </p:txBody>
      </p:sp>
    </p:spTree>
    <p:extLst>
      <p:ext uri="{BB962C8B-B14F-4D97-AF65-F5344CB8AC3E}">
        <p14:creationId xmlns:p14="http://schemas.microsoft.com/office/powerpoint/2010/main" val="12960867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4233" y="238124"/>
            <a:ext cx="10515600" cy="674435"/>
          </a:xfrm>
        </p:spPr>
        <p:txBody>
          <a:bodyPr>
            <a:noAutofit/>
          </a:bodyPr>
          <a:lstStyle/>
          <a:p>
            <a:r>
              <a:rPr lang="zh-TW" altLang="en-US" sz="2000" dirty="0"/>
              <a:t>個人佔有率 </a:t>
            </a:r>
            <a:r>
              <a:rPr lang="en-US" altLang="zh-TW" sz="2000" dirty="0"/>
              <a:t>(Personal Share) </a:t>
            </a:r>
            <a:r>
              <a:rPr lang="zh-TW" altLang="en-US" sz="2000" dirty="0"/>
              <a:t>實例</a:t>
            </a:r>
            <a:r>
              <a:rPr lang="en-US" altLang="zh-TW" sz="2000" dirty="0"/>
              <a:t>:</a:t>
            </a:r>
            <a:br>
              <a:rPr lang="zh-TW" altLang="en-US" sz="2000" dirty="0"/>
            </a:br>
            <a:r>
              <a:rPr lang="zh-TW" altLang="en-US" sz="20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en-US" altLang="zh-TW" sz="20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Deere</a:t>
            </a:r>
            <a:r>
              <a:rPr lang="zh-TW" altLang="zh-TW" sz="20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從產品導向到以用戶為中心</a:t>
            </a:r>
          </a:p>
        </p:txBody>
      </p:sp>
      <p:pic>
        <p:nvPicPr>
          <p:cNvPr id="9" name="圖片 8" descr="一張含有 綠色, 貨車, 室外, 草 的圖片&#10;&#10;自動產生的描述">
            <a:extLst>
              <a:ext uri="{FF2B5EF4-FFF2-40B4-BE49-F238E27FC236}">
                <a16:creationId xmlns:a16="http://schemas.microsoft.com/office/drawing/2014/main" id="{DF1BD074-162F-4966-9F3E-B650020F7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204" y="3717418"/>
            <a:ext cx="2312209" cy="1538670"/>
          </a:xfrm>
          <a:prstGeom prst="rect">
            <a:avLst/>
          </a:prstGeom>
        </p:spPr>
      </p:pic>
      <p:pic>
        <p:nvPicPr>
          <p:cNvPr id="11" name="圖片 10" descr="一張含有 草, 室外, 火車, 跑道 的圖片&#10;&#10;自動產生的描述">
            <a:extLst>
              <a:ext uri="{FF2B5EF4-FFF2-40B4-BE49-F238E27FC236}">
                <a16:creationId xmlns:a16="http://schemas.microsoft.com/office/drawing/2014/main" id="{F2417655-0E13-4913-9C66-E304DFB7F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 y="1646460"/>
            <a:ext cx="2387602" cy="1337057"/>
          </a:xfrm>
          <a:prstGeom prst="rect">
            <a:avLst/>
          </a:prstGeom>
        </p:spPr>
      </p:pic>
      <p:sp>
        <p:nvSpPr>
          <p:cNvPr id="12" name="文字方塊 11">
            <a:extLst>
              <a:ext uri="{FF2B5EF4-FFF2-40B4-BE49-F238E27FC236}">
                <a16:creationId xmlns:a16="http://schemas.microsoft.com/office/drawing/2014/main" id="{90AEB58A-4655-4D14-8C42-91733F859E00}"/>
              </a:ext>
            </a:extLst>
          </p:cNvPr>
          <p:cNvSpPr txBox="1"/>
          <p:nvPr/>
        </p:nvSpPr>
        <p:spPr>
          <a:xfrm>
            <a:off x="3051810" y="1646460"/>
            <a:ext cx="8789670" cy="3842077"/>
          </a:xfrm>
          <a:prstGeom prst="rect">
            <a:avLst/>
          </a:prstGeom>
          <a:noFill/>
        </p:spPr>
        <p:txBody>
          <a:bodyPr wrap="square" rtlCol="0">
            <a:spAutoFit/>
          </a:bodyPr>
          <a:lstStyle/>
          <a:p>
            <a:pPr indent="279400" algn="just">
              <a:lnSpc>
                <a:spcPts val="2000"/>
              </a:lnSpc>
              <a:spcBef>
                <a:spcPts val="600"/>
              </a:spcBef>
              <a:spcAft>
                <a:spcPts val="600"/>
              </a:spcAft>
            </a:pPr>
            <a:r>
              <a:rPr lang="en-US" altLang="zh-TW" sz="1800" b="1"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   </a:t>
            </a:r>
            <a:r>
              <a:rPr lang="zh-TW" altLang="zh-TW" sz="1800" b="1"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投資在明細的資訊，讓企業透過更豐富的資訊提供了額外的見解，能夠微調他們的決策和活動</a:t>
            </a:r>
            <a:r>
              <a:rPr lang="zh-TW" altLang="zh-TW" sz="18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，在這個領域一些知名的成功案例，如美國迪爾公司</a:t>
            </a:r>
            <a:r>
              <a:rPr lang="en-US" altLang="zh-TW" sz="18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(Deere Company</a:t>
            </a:r>
            <a:r>
              <a:rPr lang="zh-TW" altLang="zh-TW" sz="18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，簡稱</a:t>
            </a:r>
            <a:r>
              <a:rPr lang="en-US" altLang="zh-TW" sz="18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Deere)</a:t>
            </a:r>
            <a:r>
              <a:rPr lang="zh-TW" altLang="zh-TW" sz="18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分析</a:t>
            </a:r>
            <a:r>
              <a:rPr lang="zh-TW" altLang="zh-TW" sz="1800" b="1"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產品組態</a:t>
            </a:r>
            <a:r>
              <a:rPr lang="zh-TW" altLang="zh-TW" sz="18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以降低生產和銷售的複雜性。</a:t>
            </a:r>
            <a:endParaRPr lang="en-US" altLang="zh-TW" sz="18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endParaRPr>
          </a:p>
          <a:p>
            <a:pPr indent="279400" algn="just">
              <a:lnSpc>
                <a:spcPts val="2000"/>
              </a:lnSpc>
              <a:spcBef>
                <a:spcPts val="600"/>
              </a:spcBef>
              <a:spcAft>
                <a:spcPts val="600"/>
              </a:spcAft>
            </a:pPr>
            <a:endParaRPr lang="zh-TW" altLang="zh-TW" sz="18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endParaRPr>
          </a:p>
          <a:p>
            <a:r>
              <a:rPr lang="en-US" altLang="zh-TW" sz="1800" dirty="0">
                <a:solidFill>
                  <a:srgbClr val="003399"/>
                </a:solidFill>
                <a:effectLst/>
                <a:latin typeface="微軟正黑體" panose="020B0604030504040204" pitchFamily="34" charset="-120"/>
                <a:cs typeface="微軟正黑體" panose="020B0604030504040204" pitchFamily="34" charset="-120"/>
              </a:rPr>
              <a:t>       Deere</a:t>
            </a:r>
            <a:r>
              <a:rPr lang="zh-TW" altLang="zh-TW" sz="1800" dirty="0">
                <a:solidFill>
                  <a:srgbClr val="003399"/>
                </a:solidFill>
                <a:effectLst/>
                <a:ea typeface="微軟正黑體" panose="020B0604030504040204" pitchFamily="34" charset="-120"/>
                <a:cs typeface="微軟正黑體" panose="020B0604030504040204" pitchFamily="34" charset="-120"/>
              </a:rPr>
              <a:t>生產農業、建築、森林機械設備和柴油引擎等，以跳躍的鹿</a:t>
            </a:r>
            <a:r>
              <a:rPr lang="en-US" altLang="zh-TW" sz="1800" dirty="0">
                <a:solidFill>
                  <a:srgbClr val="003399"/>
                </a:solidFill>
                <a:effectLst/>
                <a:ea typeface="微軟正黑體" panose="020B0604030504040204" pitchFamily="34" charset="-120"/>
                <a:cs typeface="微軟正黑體" panose="020B0604030504040204" pitchFamily="34" charset="-120"/>
              </a:rPr>
              <a:t>(John Deere)</a:t>
            </a:r>
            <a:r>
              <a:rPr lang="zh-TW" altLang="zh-TW" sz="1800" dirty="0">
                <a:solidFill>
                  <a:srgbClr val="003399"/>
                </a:solidFill>
                <a:effectLst/>
                <a:ea typeface="微軟正黑體" panose="020B0604030504040204" pitchFamily="34" charset="-120"/>
                <a:cs typeface="微軟正黑體" panose="020B0604030504040204" pitchFamily="34" charset="-120"/>
              </a:rPr>
              <a:t>為其品牌，為一古老且出名</a:t>
            </a:r>
            <a:r>
              <a:rPr lang="zh-TW" altLang="zh-TW" sz="1800" dirty="0">
                <a:solidFill>
                  <a:srgbClr val="003399"/>
                </a:solidFill>
                <a:effectLst/>
                <a:highlight>
                  <a:srgbClr val="FFFF00"/>
                </a:highlight>
                <a:ea typeface="微軟正黑體" panose="020B0604030504040204" pitchFamily="34" charset="-120"/>
                <a:cs typeface="微軟正黑體" panose="020B0604030504040204" pitchFamily="34" charset="-120"/>
              </a:rPr>
              <a:t>農機品牌</a:t>
            </a:r>
            <a:r>
              <a:rPr lang="zh-TW" altLang="zh-TW" sz="1800" dirty="0">
                <a:solidFill>
                  <a:srgbClr val="003399"/>
                </a:solidFill>
                <a:effectLst/>
                <a:ea typeface="微軟正黑體" panose="020B0604030504040204" pitchFamily="34" charset="-120"/>
                <a:cs typeface="微軟正黑體" panose="020B0604030504040204" pitchFamily="34" charset="-120"/>
              </a:rPr>
              <a:t>。客戶可以選擇其中一種可能的選擇。在任何給定的</a:t>
            </a:r>
            <a:r>
              <a:rPr lang="en-US" altLang="zh-TW" sz="1800" dirty="0">
                <a:solidFill>
                  <a:srgbClr val="003399"/>
                </a:solidFill>
                <a:effectLst/>
                <a:ea typeface="微軟正黑體" panose="020B0604030504040204" pitchFamily="34" charset="-120"/>
                <a:cs typeface="微軟正黑體" panose="020B0604030504040204" pitchFamily="34" charset="-120"/>
              </a:rPr>
              <a:t>Deere</a:t>
            </a:r>
            <a:r>
              <a:rPr lang="zh-TW" altLang="zh-TW" sz="1800" dirty="0">
                <a:solidFill>
                  <a:srgbClr val="003399"/>
                </a:solidFill>
                <a:effectLst/>
                <a:ea typeface="微軟正黑體" panose="020B0604030504040204" pitchFamily="34" charset="-120"/>
                <a:cs typeface="微軟正黑體" panose="020B0604030504040204" pitchFamily="34" charset="-120"/>
              </a:rPr>
              <a:t>產品線上，可能存在</a:t>
            </a:r>
            <a:r>
              <a:rPr lang="zh-TW" altLang="zh-TW" sz="1800" dirty="0">
                <a:solidFill>
                  <a:srgbClr val="003399"/>
                </a:solidFill>
                <a:effectLst/>
                <a:highlight>
                  <a:srgbClr val="FFFF00"/>
                </a:highlight>
                <a:ea typeface="微軟正黑體" panose="020B0604030504040204" pitchFamily="34" charset="-120"/>
                <a:cs typeface="微軟正黑體" panose="020B0604030504040204" pitchFamily="34" charset="-120"/>
              </a:rPr>
              <a:t>數以萬計的選項</a:t>
            </a:r>
            <a:r>
              <a:rPr lang="en-US" altLang="zh-TW" sz="1800" dirty="0">
                <a:solidFill>
                  <a:srgbClr val="003399"/>
                </a:solidFill>
                <a:effectLst/>
                <a:highlight>
                  <a:srgbClr val="FFFF00"/>
                </a:highlight>
                <a:ea typeface="微軟正黑體" panose="020B0604030504040204" pitchFamily="34" charset="-120"/>
                <a:cs typeface="微軟正黑體" panose="020B0604030504040204" pitchFamily="34" charset="-120"/>
              </a:rPr>
              <a:t>(</a:t>
            </a:r>
            <a:r>
              <a:rPr lang="zh-TW" altLang="zh-TW" sz="1800" dirty="0">
                <a:solidFill>
                  <a:srgbClr val="003399"/>
                </a:solidFill>
                <a:effectLst/>
                <a:highlight>
                  <a:srgbClr val="FFFF00"/>
                </a:highlight>
                <a:ea typeface="微軟正黑體" panose="020B0604030504040204" pitchFamily="34" charset="-120"/>
                <a:cs typeface="微軟正黑體" panose="020B0604030504040204" pitchFamily="34" charset="-120"/>
              </a:rPr>
              <a:t>組態</a:t>
            </a:r>
            <a:r>
              <a:rPr lang="en-US" altLang="zh-TW" sz="1800" dirty="0">
                <a:solidFill>
                  <a:srgbClr val="003399"/>
                </a:solidFill>
                <a:effectLst/>
                <a:highlight>
                  <a:srgbClr val="FFFF00"/>
                </a:highlight>
                <a:ea typeface="微軟正黑體" panose="020B0604030504040204" pitchFamily="34" charset="-120"/>
                <a:cs typeface="微軟正黑體" panose="020B0604030504040204" pitchFamily="34" charset="-120"/>
              </a:rPr>
              <a:t>)</a:t>
            </a:r>
            <a:r>
              <a:rPr lang="zh-TW" altLang="zh-TW" sz="1800" dirty="0">
                <a:solidFill>
                  <a:srgbClr val="003399"/>
                </a:solidFill>
                <a:effectLst/>
                <a:highlight>
                  <a:srgbClr val="FFFF00"/>
                </a:highlight>
                <a:ea typeface="微軟正黑體" panose="020B0604030504040204" pitchFamily="34" charset="-120"/>
                <a:cs typeface="微軟正黑體" panose="020B0604030504040204" pitchFamily="34" charset="-120"/>
              </a:rPr>
              <a:t>組合，維持如此大量的組態，膨脹了間接成本</a:t>
            </a:r>
            <a:r>
              <a:rPr lang="zh-TW" altLang="zh-TW" sz="1800" dirty="0">
                <a:solidFill>
                  <a:srgbClr val="003399"/>
                </a:solidFill>
                <a:effectLst/>
                <a:ea typeface="微軟正黑體" panose="020B0604030504040204" pitchFamily="34" charset="-120"/>
                <a:cs typeface="微軟正黑體" panose="020B0604030504040204" pitchFamily="34" charset="-120"/>
              </a:rPr>
              <a:t>；因此，</a:t>
            </a:r>
            <a:r>
              <a:rPr lang="en-US" altLang="zh-TW" sz="1800" dirty="0">
                <a:solidFill>
                  <a:srgbClr val="003399"/>
                </a:solidFill>
                <a:effectLst/>
                <a:ea typeface="微軟正黑體" panose="020B0604030504040204" pitchFamily="34" charset="-120"/>
                <a:cs typeface="微軟正黑體" panose="020B0604030504040204" pitchFamily="34" charset="-120"/>
              </a:rPr>
              <a:t>Deere</a:t>
            </a:r>
            <a:r>
              <a:rPr lang="zh-TW" altLang="zh-TW" sz="1800" dirty="0">
                <a:solidFill>
                  <a:srgbClr val="003399"/>
                </a:solidFill>
                <a:effectLst/>
                <a:highlight>
                  <a:srgbClr val="FFFF00"/>
                </a:highlight>
                <a:ea typeface="微軟正黑體" panose="020B0604030504040204" pitchFamily="34" charset="-120"/>
                <a:cs typeface="微軟正黑體" panose="020B0604030504040204" pitchFamily="34" charset="-120"/>
              </a:rPr>
              <a:t>希望減少其產品線的組態數量</a:t>
            </a:r>
            <a:r>
              <a:rPr lang="zh-TW" altLang="zh-TW" sz="1800" dirty="0">
                <a:solidFill>
                  <a:srgbClr val="003399"/>
                </a:solidFill>
                <a:effectLst/>
                <a:ea typeface="微軟正黑體" panose="020B0604030504040204" pitchFamily="34" charset="-120"/>
                <a:cs typeface="微軟正黑體" panose="020B0604030504040204" pitchFamily="34" charset="-120"/>
              </a:rPr>
              <a:t>，而不會惹惱客戶或犧牲利潤</a:t>
            </a:r>
            <a:r>
              <a:rPr lang="zh-TW" altLang="zh-TW" sz="1800" b="1" dirty="0">
                <a:solidFill>
                  <a:srgbClr val="003399"/>
                </a:solidFill>
                <a:effectLst/>
                <a:ea typeface="微軟正黑體" panose="020B0604030504040204" pitchFamily="34" charset="-120"/>
                <a:cs typeface="微軟正黑體" panose="020B0604030504040204" pitchFamily="34" charset="-120"/>
              </a:rPr>
              <a:t>。</a:t>
            </a:r>
            <a:endParaRPr lang="en-US" altLang="zh-TW" sz="1800" b="1" dirty="0">
              <a:solidFill>
                <a:srgbClr val="003399"/>
              </a:solidFill>
              <a:effectLst/>
              <a:ea typeface="微軟正黑體" panose="020B0604030504040204" pitchFamily="34" charset="-120"/>
              <a:cs typeface="微軟正黑體" panose="020B0604030504040204" pitchFamily="34" charset="-120"/>
            </a:endParaRPr>
          </a:p>
          <a:p>
            <a:endParaRPr lang="en-US" altLang="zh-TW" b="1" dirty="0">
              <a:solidFill>
                <a:srgbClr val="003399"/>
              </a:solidFill>
              <a:ea typeface="微軟正黑體" panose="020B0604030504040204" pitchFamily="34" charset="-120"/>
              <a:cs typeface="微軟正黑體" panose="020B0604030504040204" pitchFamily="34" charset="-120"/>
            </a:endParaRPr>
          </a:p>
          <a:p>
            <a:r>
              <a:rPr lang="en-US" altLang="zh-TW" sz="1800" b="1" dirty="0">
                <a:solidFill>
                  <a:srgbClr val="003399"/>
                </a:solidFill>
                <a:effectLst/>
                <a:ea typeface="微軟正黑體" panose="020B0604030504040204" pitchFamily="34" charset="-120"/>
                <a:cs typeface="微軟正黑體" panose="020B0604030504040204" pitchFamily="34" charset="-120"/>
              </a:rPr>
              <a:t>        </a:t>
            </a:r>
            <a:r>
              <a:rPr lang="zh-TW" altLang="zh-TW" sz="1800" b="1" dirty="0">
                <a:solidFill>
                  <a:srgbClr val="003399"/>
                </a:solidFill>
                <a:effectLst/>
                <a:ea typeface="微軟正黑體" panose="020B0604030504040204" pitchFamily="34" charset="-120"/>
                <a:cs typeface="微軟正黑體" panose="020B0604030504040204" pitchFamily="34" charset="-120"/>
              </a:rPr>
              <a:t>長久以來，</a:t>
            </a:r>
            <a:r>
              <a:rPr lang="zh-TW" altLang="zh-TW" sz="1800" b="1" dirty="0">
                <a:solidFill>
                  <a:srgbClr val="003399"/>
                </a:solidFill>
                <a:effectLst/>
                <a:highlight>
                  <a:srgbClr val="FFFF00"/>
                </a:highlight>
                <a:ea typeface="微軟正黑體" panose="020B0604030504040204" pitchFamily="34" charset="-120"/>
                <a:cs typeface="微軟正黑體" panose="020B0604030504040204" pitchFamily="34" charset="-120"/>
              </a:rPr>
              <a:t>降低產品線的複雜度</a:t>
            </a:r>
            <a:r>
              <a:rPr lang="zh-TW" altLang="zh-TW" sz="1800" b="1" dirty="0">
                <a:solidFill>
                  <a:srgbClr val="003399"/>
                </a:solidFill>
                <a:effectLst/>
                <a:ea typeface="微軟正黑體" panose="020B0604030504040204" pitchFamily="34" charset="-120"/>
                <a:cs typeface="微軟正黑體" panose="020B0604030504040204" pitchFamily="34" charset="-120"/>
              </a:rPr>
              <a:t>是公司的共同目標，以</a:t>
            </a:r>
            <a:r>
              <a:rPr lang="zh-TW" altLang="zh-TW" sz="1800" b="1" dirty="0">
                <a:solidFill>
                  <a:srgbClr val="003399"/>
                </a:solidFill>
                <a:effectLst/>
                <a:highlight>
                  <a:srgbClr val="FFFF00"/>
                </a:highlight>
                <a:ea typeface="微軟正黑體" panose="020B0604030504040204" pitchFamily="34" charset="-120"/>
                <a:cs typeface="微軟正黑體" panose="020B0604030504040204" pitchFamily="34" charset="-120"/>
              </a:rPr>
              <a:t>演算法</a:t>
            </a:r>
            <a:r>
              <a:rPr lang="zh-TW" altLang="zh-TW" sz="1800" b="1" dirty="0">
                <a:solidFill>
                  <a:srgbClr val="003399"/>
                </a:solidFill>
                <a:effectLst/>
                <a:ea typeface="微軟正黑體" panose="020B0604030504040204" pitchFamily="34" charset="-120"/>
                <a:cs typeface="微軟正黑體" panose="020B0604030504040204" pitchFamily="34" charset="-120"/>
              </a:rPr>
              <a:t>求出減少產品線和將資源集中在受歡迎的產品，將配置數量從</a:t>
            </a:r>
            <a:r>
              <a:rPr lang="en-US" altLang="zh-TW" sz="1800" b="1" dirty="0">
                <a:solidFill>
                  <a:srgbClr val="003399"/>
                </a:solidFill>
                <a:effectLst/>
                <a:ea typeface="微軟正黑體" panose="020B0604030504040204" pitchFamily="34" charset="-120"/>
                <a:cs typeface="微軟正黑體" panose="020B0604030504040204" pitchFamily="34" charset="-120"/>
              </a:rPr>
              <a:t> 20%</a:t>
            </a:r>
            <a:r>
              <a:rPr lang="zh-TW" altLang="zh-TW" sz="1800" b="1" dirty="0">
                <a:solidFill>
                  <a:srgbClr val="003399"/>
                </a:solidFill>
                <a:effectLst/>
                <a:ea typeface="微軟正黑體" panose="020B0604030504040204" pitchFamily="34" charset="-120"/>
                <a:cs typeface="微軟正黑體" panose="020B0604030504040204" pitchFamily="34" charset="-120"/>
              </a:rPr>
              <a:t>水平，減少一半</a:t>
            </a:r>
            <a:r>
              <a:rPr lang="zh-TW" altLang="zh-TW" sz="1800" dirty="0">
                <a:solidFill>
                  <a:srgbClr val="003399"/>
                </a:solidFill>
                <a:effectLst/>
                <a:ea typeface="微軟正黑體" panose="020B0604030504040204" pitchFamily="34" charset="-120"/>
                <a:cs typeface="微軟正黑體" panose="020B0604030504040204" pitchFamily="34" charset="-120"/>
              </a:rPr>
              <a:t>，同時保持之前的高客戶服務水平，增加銷售量並將潛在利潤的成長率從</a:t>
            </a:r>
            <a:r>
              <a:rPr lang="en-US" altLang="zh-TW" sz="1800" dirty="0">
                <a:solidFill>
                  <a:srgbClr val="003399"/>
                </a:solidFill>
                <a:effectLst/>
                <a:ea typeface="微軟正黑體" panose="020B0604030504040204" pitchFamily="34" charset="-120"/>
                <a:cs typeface="微軟正黑體" panose="020B0604030504040204" pitchFamily="34" charset="-120"/>
              </a:rPr>
              <a:t> 8%</a:t>
            </a:r>
            <a:r>
              <a:rPr lang="zh-TW" altLang="zh-TW" sz="1800" dirty="0">
                <a:solidFill>
                  <a:srgbClr val="003399"/>
                </a:solidFill>
                <a:effectLst/>
                <a:ea typeface="微軟正黑體" panose="020B0604030504040204" pitchFamily="34" charset="-120"/>
                <a:cs typeface="微軟正黑體" panose="020B0604030504040204" pitchFamily="34" charset="-120"/>
              </a:rPr>
              <a:t>提高到</a:t>
            </a:r>
            <a:r>
              <a:rPr lang="en-US" altLang="zh-TW" sz="1800" dirty="0">
                <a:solidFill>
                  <a:srgbClr val="003399"/>
                </a:solidFill>
                <a:effectLst/>
                <a:ea typeface="微軟正黑體" panose="020B0604030504040204" pitchFamily="34" charset="-120"/>
                <a:cs typeface="微軟正黑體" panose="020B0604030504040204" pitchFamily="34" charset="-120"/>
              </a:rPr>
              <a:t> 18%</a:t>
            </a:r>
            <a:r>
              <a:rPr lang="zh-TW" altLang="zh-TW" sz="1800" dirty="0">
                <a:solidFill>
                  <a:srgbClr val="003399"/>
                </a:solidFill>
                <a:effectLst/>
                <a:ea typeface="微軟正黑體" panose="020B0604030504040204" pitchFamily="34" charset="-120"/>
                <a:cs typeface="微軟正黑體" panose="020B0604030504040204" pitchFamily="34" charset="-120"/>
              </a:rPr>
              <a:t>。在此之前，</a:t>
            </a:r>
            <a:r>
              <a:rPr lang="en-US" altLang="zh-TW" sz="1800" dirty="0">
                <a:solidFill>
                  <a:srgbClr val="003399"/>
                </a:solidFill>
                <a:effectLst/>
                <a:ea typeface="微軟正黑體" panose="020B0604030504040204" pitchFamily="34" charset="-120"/>
                <a:cs typeface="微軟正黑體" panose="020B0604030504040204" pitchFamily="34" charset="-120"/>
              </a:rPr>
              <a:t>Deere </a:t>
            </a:r>
            <a:r>
              <a:rPr lang="zh-TW" altLang="zh-TW" sz="1800" dirty="0">
                <a:solidFill>
                  <a:srgbClr val="003399"/>
                </a:solidFill>
                <a:effectLst/>
                <a:ea typeface="微軟正黑體" panose="020B0604030504040204" pitchFamily="34" charset="-120"/>
                <a:cs typeface="微軟正黑體" panose="020B0604030504040204" pitchFamily="34" charset="-120"/>
              </a:rPr>
              <a:t>花了相當多的時間，</a:t>
            </a:r>
            <a:r>
              <a:rPr lang="zh-TW" altLang="zh-TW" sz="1800" dirty="0">
                <a:solidFill>
                  <a:srgbClr val="003399"/>
                </a:solidFill>
                <a:effectLst/>
                <a:highlight>
                  <a:srgbClr val="FFFF00"/>
                </a:highlight>
                <a:ea typeface="微軟正黑體" panose="020B0604030504040204" pitchFamily="34" charset="-120"/>
                <a:cs typeface="微軟正黑體" panose="020B0604030504040204" pitchFamily="34" charset="-120"/>
              </a:rPr>
              <a:t>研究</a:t>
            </a:r>
            <a:r>
              <a:rPr lang="zh-TW" altLang="zh-TW" sz="1800" b="1" dirty="0">
                <a:solidFill>
                  <a:srgbClr val="003399"/>
                </a:solidFill>
                <a:effectLst/>
                <a:highlight>
                  <a:srgbClr val="FFFF00"/>
                </a:highlight>
                <a:ea typeface="微軟正黑體" panose="020B0604030504040204" pitchFamily="34" charset="-120"/>
                <a:cs typeface="微軟正黑體" panose="020B0604030504040204" pitchFamily="34" charset="-120"/>
              </a:rPr>
              <a:t>品項種類</a:t>
            </a:r>
            <a:r>
              <a:rPr lang="zh-TW" altLang="zh-TW" sz="1800" dirty="0">
                <a:solidFill>
                  <a:srgbClr val="003399"/>
                </a:solidFill>
                <a:effectLst/>
                <a:highlight>
                  <a:srgbClr val="FFFF00"/>
                </a:highlight>
                <a:ea typeface="微軟正黑體" panose="020B0604030504040204" pitchFamily="34" charset="-120"/>
                <a:cs typeface="微軟正黑體" panose="020B0604030504040204" pitchFamily="34" charset="-120"/>
              </a:rPr>
              <a:t>和</a:t>
            </a:r>
            <a:r>
              <a:rPr lang="zh-TW" altLang="zh-TW" sz="1800" b="1" dirty="0">
                <a:solidFill>
                  <a:srgbClr val="003399"/>
                </a:solidFill>
                <a:effectLst/>
                <a:highlight>
                  <a:srgbClr val="FFFF00"/>
                </a:highlight>
                <a:ea typeface="微軟正黑體" panose="020B0604030504040204" pitchFamily="34" charset="-120"/>
                <a:cs typeface="微軟正黑體" panose="020B0604030504040204" pitchFamily="34" charset="-120"/>
              </a:rPr>
              <a:t>成本</a:t>
            </a:r>
            <a:r>
              <a:rPr lang="zh-TW" altLang="zh-TW" sz="1800" dirty="0">
                <a:solidFill>
                  <a:srgbClr val="003399"/>
                </a:solidFill>
                <a:effectLst/>
                <a:highlight>
                  <a:srgbClr val="FFFF00"/>
                </a:highlight>
                <a:ea typeface="微軟正黑體" panose="020B0604030504040204" pitchFamily="34" charset="-120"/>
                <a:cs typeface="微軟正黑體" panose="020B0604030504040204" pitchFamily="34" charset="-120"/>
              </a:rPr>
              <a:t>之間的關聯。</a:t>
            </a:r>
            <a:endParaRPr lang="zh-TW" altLang="en-US" dirty="0">
              <a:solidFill>
                <a:srgbClr val="003399"/>
              </a:solidFill>
              <a:highlight>
                <a:srgbClr val="FFFF00"/>
              </a:highlight>
            </a:endParaRPr>
          </a:p>
        </p:txBody>
      </p:sp>
    </p:spTree>
    <p:extLst>
      <p:ext uri="{BB962C8B-B14F-4D97-AF65-F5344CB8AC3E}">
        <p14:creationId xmlns:p14="http://schemas.microsoft.com/office/powerpoint/2010/main" val="23157865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0252" y="496657"/>
            <a:ext cx="11202148" cy="485775"/>
          </a:xfrm>
        </p:spPr>
        <p:txBody>
          <a:bodyPr>
            <a:normAutofit fontScale="90000"/>
          </a:bodyPr>
          <a:lstStyle/>
          <a:p>
            <a:br>
              <a:rPr lang="zh-TW" altLang="en-US" dirty="0">
                <a:solidFill>
                  <a:srgbClr val="003399"/>
                </a:solidFill>
              </a:rPr>
            </a:br>
            <a:endParaRPr lang="zh-TW" altLang="en-US" dirty="0">
              <a:solidFill>
                <a:srgbClr val="003399"/>
              </a:solidFill>
            </a:endParaRPr>
          </a:p>
        </p:txBody>
      </p:sp>
      <p:sp>
        <p:nvSpPr>
          <p:cNvPr id="12" name="文字方塊 11">
            <a:extLst>
              <a:ext uri="{FF2B5EF4-FFF2-40B4-BE49-F238E27FC236}">
                <a16:creationId xmlns:a16="http://schemas.microsoft.com/office/drawing/2014/main" id="{90AEB58A-4655-4D14-8C42-91733F859E00}"/>
              </a:ext>
            </a:extLst>
          </p:cNvPr>
          <p:cNvSpPr txBox="1"/>
          <p:nvPr/>
        </p:nvSpPr>
        <p:spPr>
          <a:xfrm>
            <a:off x="540750" y="1207037"/>
            <a:ext cx="11313727" cy="2498120"/>
          </a:xfrm>
          <a:prstGeom prst="rect">
            <a:avLst/>
          </a:prstGeom>
          <a:noFill/>
        </p:spPr>
        <p:txBody>
          <a:bodyPr wrap="square" rtlCol="0">
            <a:spAutoFit/>
          </a:bodyPr>
          <a:lstStyle/>
          <a:p>
            <a:pPr indent="279400" algn="just">
              <a:lnSpc>
                <a:spcPts val="2000"/>
              </a:lnSpc>
              <a:spcBef>
                <a:spcPts val="600"/>
              </a:spcBef>
              <a:spcAft>
                <a:spcPts val="600"/>
              </a:spcAft>
            </a:pPr>
            <a:r>
              <a:rPr lang="en-US" altLang="zh-TW" sz="1600" b="1"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rPr>
              <a:t> </a:t>
            </a:r>
            <a:r>
              <a:rPr lang="zh-TW" altLang="zh-TW" sz="1600" b="1"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美國迪爾公司</a:t>
            </a:r>
            <a:r>
              <a:rPr lang="en-US" altLang="zh-TW" sz="1600" b="1"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(Deere Company</a:t>
            </a:r>
            <a:r>
              <a:rPr lang="zh-TW" altLang="zh-TW" sz="1600" b="1"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，簡稱</a:t>
            </a:r>
            <a:r>
              <a:rPr lang="en-US" altLang="zh-TW" sz="1600" b="1"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Deere)</a:t>
            </a:r>
            <a:r>
              <a:rPr lang="zh-TW" altLang="en-US" sz="1600" b="1"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原來靠</a:t>
            </a:r>
            <a:r>
              <a:rPr lang="zh-TW" altLang="en-US" sz="1600" b="1" dirty="0">
                <a:solidFill>
                  <a:srgbClr val="003399"/>
                </a:solidFill>
                <a:effectLst/>
                <a:highlight>
                  <a:srgbClr val="FFFF00"/>
                </a:highlight>
                <a:latin typeface="微軟正黑體" panose="020B0604030504040204" pitchFamily="34" charset="-120"/>
                <a:ea typeface="微軟正黑體" panose="020B0604030504040204" pitchFamily="34" charset="-120"/>
                <a:cs typeface="微軟正黑體" panose="020B0604030504040204" pitchFamily="34" charset="-120"/>
              </a:rPr>
              <a:t>賣機器與機具維護的商業模式</a:t>
            </a:r>
            <a:r>
              <a:rPr lang="zh-TW" altLang="en-US" sz="1600" b="1"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轉型為</a:t>
            </a:r>
            <a:r>
              <a:rPr lang="zh-TW" altLang="en-US" sz="1600" b="1" dirty="0">
                <a:solidFill>
                  <a:srgbClr val="003399"/>
                </a:solidFill>
                <a:effectLst/>
                <a:highlight>
                  <a:srgbClr val="FFFF00"/>
                </a:highlight>
                <a:latin typeface="微軟正黑體" panose="020B0604030504040204" pitchFamily="34" charset="-120"/>
                <a:ea typeface="微軟正黑體" panose="020B0604030504040204" pitchFamily="34" charset="-120"/>
                <a:cs typeface="微軟正黑體" panose="020B0604030504040204" pitchFamily="34" charset="-120"/>
              </a:rPr>
              <a:t>幫助農夫提高收益的加值服務模式  </a:t>
            </a:r>
            <a:r>
              <a:rPr lang="zh-TW" altLang="zh-TW" sz="16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a:t>
            </a:r>
            <a:endParaRPr lang="en-US" altLang="zh-TW" sz="16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endParaRPr>
          </a:p>
          <a:p>
            <a:r>
              <a:rPr lang="en-US" altLang="zh-TW" sz="1600" b="1" dirty="0">
                <a:solidFill>
                  <a:srgbClr val="003399"/>
                </a:solidFill>
                <a:latin typeface="微軟正黑體" panose="020B0604030504040204" pitchFamily="34" charset="-120"/>
                <a:ea typeface="微軟正黑體" panose="020B0604030504040204" pitchFamily="34" charset="-120"/>
              </a:rPr>
              <a:t>Deere</a:t>
            </a:r>
            <a:r>
              <a:rPr lang="zh-TW" altLang="en-US" sz="1600" b="1" dirty="0">
                <a:solidFill>
                  <a:srgbClr val="003399"/>
                </a:solidFill>
                <a:latin typeface="微軟正黑體" panose="020B0604030504040204" pitchFamily="34" charset="-120"/>
                <a:ea typeface="微軟正黑體" panose="020B0604030504040204" pitchFamily="34" charset="-120"/>
              </a:rPr>
              <a:t> 在</a:t>
            </a:r>
            <a:r>
              <a:rPr lang="zh-TW" altLang="en-US" sz="1600" b="1" dirty="0">
                <a:solidFill>
                  <a:srgbClr val="003399"/>
                </a:solidFill>
                <a:highlight>
                  <a:srgbClr val="FFFF00"/>
                </a:highlight>
                <a:latin typeface="微軟正黑體" panose="020B0604030504040204" pitchFamily="34" charset="-120"/>
                <a:ea typeface="微軟正黑體" panose="020B0604030504040204" pitchFamily="34" charset="-120"/>
              </a:rPr>
              <a:t>自動駕駛拖機</a:t>
            </a:r>
            <a:r>
              <a:rPr lang="zh-TW" altLang="en-US" sz="1600" b="1" dirty="0">
                <a:solidFill>
                  <a:srgbClr val="003399"/>
                </a:solidFill>
                <a:latin typeface="微軟正黑體" panose="020B0604030504040204" pitchFamily="34" charset="-120"/>
                <a:ea typeface="微軟正黑體" panose="020B0604030504040204" pitchFamily="34" charset="-120"/>
              </a:rPr>
              <a:t>上裝設</a:t>
            </a:r>
            <a:r>
              <a:rPr lang="zh-TW" altLang="en-US" sz="1600" b="1" dirty="0">
                <a:solidFill>
                  <a:srgbClr val="003399"/>
                </a:solidFill>
                <a:highlight>
                  <a:srgbClr val="FFFF00"/>
                </a:highlight>
                <a:latin typeface="微軟正黑體" panose="020B0604030504040204" pitchFamily="34" charset="-120"/>
                <a:ea typeface="微軟正黑體" panose="020B0604030504040204" pitchFamily="34" charset="-120"/>
              </a:rPr>
              <a:t>感應器</a:t>
            </a:r>
            <a:r>
              <a:rPr lang="zh-TW" altLang="zh-TW" sz="1600" b="1" dirty="0">
                <a:solidFill>
                  <a:srgbClr val="003399"/>
                </a:solidFill>
              </a:rPr>
              <a:t>，</a:t>
            </a:r>
            <a:r>
              <a:rPr lang="zh-TW" altLang="en-US" sz="1600" b="1" dirty="0">
                <a:solidFill>
                  <a:srgbClr val="003399"/>
                </a:solidFill>
                <a:latin typeface="微軟正黑體" panose="020B0604030504040204" pitchFamily="34" charset="-120"/>
                <a:ea typeface="微軟正黑體" panose="020B0604030504040204" pitchFamily="34" charset="-120"/>
              </a:rPr>
              <a:t>藉以協助</a:t>
            </a:r>
            <a:r>
              <a:rPr lang="zh-TW" altLang="en-US" sz="1600" b="1" dirty="0">
                <a:solidFill>
                  <a:srgbClr val="003399"/>
                </a:solidFill>
                <a:highlight>
                  <a:srgbClr val="FFFF00"/>
                </a:highlight>
                <a:latin typeface="微軟正黑體" panose="020B0604030504040204" pitchFamily="34" charset="-120"/>
                <a:ea typeface="微軟正黑體" panose="020B0604030504040204" pitchFamily="34" charset="-120"/>
              </a:rPr>
              <a:t>農場監測土壤品質與農作物產量的管理效能</a:t>
            </a:r>
            <a:r>
              <a:rPr lang="zh-TW" altLang="zh-TW" sz="16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a:t>
            </a:r>
            <a:endParaRPr lang="en-US" altLang="zh-TW" sz="16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endParaRPr>
          </a:p>
          <a:p>
            <a:endParaRPr lang="en-US" altLang="zh-TW" sz="16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endParaRPr>
          </a:p>
          <a:p>
            <a:r>
              <a:rPr lang="zh-TW" altLang="en-US" sz="1600" b="1" dirty="0">
                <a:solidFill>
                  <a:srgbClr val="003399"/>
                </a:solidFill>
                <a:latin typeface="微軟正黑體" panose="020B0604030504040204" pitchFamily="34" charset="-120"/>
                <a:ea typeface="微軟正黑體" panose="020B0604030504040204" pitchFamily="34" charset="-120"/>
              </a:rPr>
              <a:t>       開發</a:t>
            </a:r>
            <a:r>
              <a:rPr lang="en-US" altLang="zh-TW" sz="1600" b="1" dirty="0">
                <a:solidFill>
                  <a:srgbClr val="003399"/>
                </a:solidFill>
                <a:latin typeface="微軟正黑體" panose="020B0604030504040204" pitchFamily="34" charset="-120"/>
                <a:ea typeface="微軟正黑體" panose="020B0604030504040204" pitchFamily="34" charset="-120"/>
              </a:rPr>
              <a:t>APEX</a:t>
            </a:r>
            <a:r>
              <a:rPr lang="zh-TW" altLang="en-US" sz="1600" b="1" dirty="0">
                <a:solidFill>
                  <a:srgbClr val="003399"/>
                </a:solidFill>
                <a:latin typeface="微軟正黑體" panose="020B0604030504040204" pitchFamily="34" charset="-120"/>
                <a:ea typeface="微軟正黑體" panose="020B0604030504040204" pitchFamily="34" charset="-120"/>
              </a:rPr>
              <a:t> </a:t>
            </a:r>
            <a:r>
              <a:rPr lang="en-US" altLang="zh-TW" sz="1600" b="1" dirty="0">
                <a:solidFill>
                  <a:srgbClr val="003399"/>
                </a:solidFill>
                <a:latin typeface="微軟正黑體" panose="020B0604030504040204" pitchFamily="34" charset="-120"/>
                <a:ea typeface="微軟正黑體" panose="020B0604030504040204" pitchFamily="34" charset="-120"/>
              </a:rPr>
              <a:t>Farm Management </a:t>
            </a:r>
            <a:r>
              <a:rPr lang="zh-TW" altLang="en-US" sz="1600" b="1" dirty="0">
                <a:solidFill>
                  <a:srgbClr val="003399"/>
                </a:solidFill>
                <a:latin typeface="微軟正黑體" panose="020B0604030504040204" pitchFamily="34" charset="-120"/>
                <a:ea typeface="微軟正黑體" panose="020B0604030504040204" pitchFamily="34" charset="-120"/>
              </a:rPr>
              <a:t>雲端平台</a:t>
            </a:r>
            <a:r>
              <a:rPr lang="zh-TW" altLang="zh-TW" sz="1600" b="1" dirty="0">
                <a:solidFill>
                  <a:srgbClr val="003399"/>
                </a:solidFill>
              </a:rPr>
              <a:t>，</a:t>
            </a:r>
            <a:r>
              <a:rPr lang="zh-TW" altLang="en-US" sz="1600" b="1" dirty="0">
                <a:solidFill>
                  <a:srgbClr val="003399"/>
                </a:solidFill>
                <a:latin typeface="微軟正黑體" panose="020B0604030504040204" pitchFamily="34" charset="-120"/>
                <a:ea typeface="微軟正黑體" panose="020B0604030504040204" pitchFamily="34" charset="-120"/>
              </a:rPr>
              <a:t>收集大量</a:t>
            </a:r>
            <a:r>
              <a:rPr lang="zh-TW" altLang="en-US" sz="1600" b="1" dirty="0">
                <a:solidFill>
                  <a:srgbClr val="003399"/>
                </a:solidFill>
                <a:highlight>
                  <a:srgbClr val="FFFF00"/>
                </a:highlight>
                <a:latin typeface="微軟正黑體" panose="020B0604030504040204" pitchFamily="34" charset="-120"/>
                <a:ea typeface="微軟正黑體" panose="020B0604030504040204" pitchFamily="34" charset="-120"/>
              </a:rPr>
              <a:t>感測數據</a:t>
            </a:r>
            <a:r>
              <a:rPr lang="zh-TW" altLang="zh-TW" sz="1600" b="1" dirty="0">
                <a:solidFill>
                  <a:srgbClr val="003399"/>
                </a:solidFill>
              </a:rPr>
              <a:t>，</a:t>
            </a:r>
            <a:r>
              <a:rPr lang="zh-TW" altLang="en-US" sz="1600" b="1" dirty="0">
                <a:solidFill>
                  <a:srgbClr val="003399"/>
                </a:solidFill>
                <a:latin typeface="微軟正黑體" panose="020B0604030504040204" pitchFamily="34" charset="-120"/>
                <a:ea typeface="微軟正黑體" panose="020B0604030504040204" pitchFamily="34" charset="-120"/>
              </a:rPr>
              <a:t>再利用 </a:t>
            </a:r>
            <a:r>
              <a:rPr lang="en-US" altLang="zh-TW" sz="1600" b="1" dirty="0">
                <a:solidFill>
                  <a:srgbClr val="003399"/>
                </a:solidFill>
                <a:latin typeface="微軟正黑體" panose="020B0604030504040204" pitchFamily="34" charset="-120"/>
                <a:ea typeface="微軟正黑體" panose="020B0604030504040204" pitchFamily="34" charset="-120"/>
              </a:rPr>
              <a:t>IMS</a:t>
            </a:r>
            <a:r>
              <a:rPr lang="zh-TW" altLang="en-US" sz="1600" b="1" dirty="0">
                <a:solidFill>
                  <a:srgbClr val="003399"/>
                </a:solidFill>
                <a:latin typeface="微軟正黑體" panose="020B0604030504040204" pitchFamily="34" charset="-120"/>
                <a:ea typeface="微軟正黑體" panose="020B0604030504040204" pitchFamily="34" charset="-120"/>
              </a:rPr>
              <a:t> </a:t>
            </a:r>
            <a:r>
              <a:rPr lang="en-US" altLang="zh-TW" sz="1600" b="1" dirty="0">
                <a:solidFill>
                  <a:srgbClr val="003399"/>
                </a:solidFill>
                <a:latin typeface="微軟正黑體" panose="020B0604030504040204" pitchFamily="34" charset="-120"/>
                <a:ea typeface="微軟正黑體" panose="020B0604030504040204" pitchFamily="34" charset="-120"/>
              </a:rPr>
              <a:t>(Implement Management System,</a:t>
            </a:r>
            <a:r>
              <a:rPr lang="zh-TW" altLang="en-US" sz="1600" b="1" dirty="0">
                <a:solidFill>
                  <a:srgbClr val="003399"/>
                </a:solidFill>
                <a:highlight>
                  <a:srgbClr val="FFFF00"/>
                </a:highlight>
                <a:latin typeface="微軟正黑體" panose="020B0604030504040204" pitchFamily="34" charset="-120"/>
                <a:ea typeface="微軟正黑體" panose="020B0604030504040204" pitchFamily="34" charset="-120"/>
              </a:rPr>
              <a:t>機具管理系統</a:t>
            </a:r>
            <a:r>
              <a:rPr lang="en-US" altLang="zh-TW" sz="1600" b="1" dirty="0">
                <a:solidFill>
                  <a:srgbClr val="003399"/>
                </a:solidFill>
                <a:highlight>
                  <a:srgbClr val="FFFF00"/>
                </a:highlight>
                <a:latin typeface="微軟正黑體" panose="020B0604030504040204" pitchFamily="34" charset="-120"/>
                <a:ea typeface="微軟正黑體" panose="020B0604030504040204" pitchFamily="34" charset="-120"/>
              </a:rPr>
              <a:t>)</a:t>
            </a:r>
            <a:r>
              <a:rPr lang="zh-TW" altLang="en-US" sz="1600" b="1" dirty="0">
                <a:solidFill>
                  <a:srgbClr val="003399"/>
                </a:solidFill>
                <a:highlight>
                  <a:srgbClr val="FFFF00"/>
                </a:highlight>
                <a:latin typeface="微軟正黑體" panose="020B0604030504040204" pitchFamily="34" charset="-120"/>
                <a:ea typeface="微軟正黑體" panose="020B0604030504040204" pitchFamily="34" charset="-120"/>
              </a:rPr>
              <a:t>土壤分析系統</a:t>
            </a:r>
            <a:r>
              <a:rPr lang="zh-TW" altLang="zh-TW" sz="1600" b="1" dirty="0">
                <a:solidFill>
                  <a:srgbClr val="003399"/>
                </a:solidFill>
              </a:rPr>
              <a:t>，</a:t>
            </a:r>
            <a:r>
              <a:rPr lang="zh-TW" altLang="en-US" sz="1600" b="1" dirty="0">
                <a:solidFill>
                  <a:srgbClr val="003399"/>
                </a:solidFill>
                <a:latin typeface="微軟正黑體" panose="020B0604030504040204" pitchFamily="34" charset="-120"/>
                <a:ea typeface="微軟正黑體" panose="020B0604030504040204" pitchFamily="34" charset="-120"/>
              </a:rPr>
              <a:t>執行所謂的</a:t>
            </a:r>
            <a:r>
              <a:rPr lang="zh-TW" altLang="en-US" sz="1600" b="1" dirty="0">
                <a:solidFill>
                  <a:srgbClr val="003399"/>
                </a:solidFill>
                <a:highlight>
                  <a:srgbClr val="FFFF00"/>
                </a:highlight>
                <a:latin typeface="微軟正黑體" panose="020B0604030504040204" pitchFamily="34" charset="-120"/>
                <a:ea typeface="微軟正黑體" panose="020B0604030504040204" pitchFamily="34" charset="-120"/>
              </a:rPr>
              <a:t>大數據分析</a:t>
            </a:r>
            <a:r>
              <a:rPr lang="zh-TW" altLang="zh-TW" sz="1600" b="1" dirty="0">
                <a:solidFill>
                  <a:srgbClr val="003399"/>
                </a:solidFill>
              </a:rPr>
              <a:t>，</a:t>
            </a:r>
            <a:r>
              <a:rPr lang="zh-TW" altLang="en-US" sz="1600" b="1" dirty="0">
                <a:solidFill>
                  <a:srgbClr val="003399"/>
                </a:solidFill>
                <a:latin typeface="微軟正黑體" panose="020B0604030504040204" pitchFamily="34" charset="-120"/>
                <a:ea typeface="微軟正黑體" panose="020B0604030504040204" pitchFamily="34" charset="-120"/>
              </a:rPr>
              <a:t>從而綜觀土壤狀況、環境狀態、水與肥料等不同變數</a:t>
            </a:r>
            <a:r>
              <a:rPr lang="zh-TW" altLang="zh-TW" sz="1600" b="1" dirty="0">
                <a:solidFill>
                  <a:srgbClr val="003399"/>
                </a:solidFill>
              </a:rPr>
              <a:t>，</a:t>
            </a:r>
            <a:r>
              <a:rPr lang="zh-TW" altLang="en-US" sz="1600" b="1" dirty="0">
                <a:solidFill>
                  <a:srgbClr val="003399"/>
                </a:solidFill>
                <a:latin typeface="微軟正黑體" panose="020B0604030504040204" pitchFamily="34" charset="-120"/>
                <a:ea typeface="微軟正黑體" panose="020B0604030504040204" pitchFamily="34" charset="-120"/>
              </a:rPr>
              <a:t> 產生最有利於農民</a:t>
            </a:r>
            <a:r>
              <a:rPr lang="zh-TW" altLang="zh-TW" sz="1600" b="1" dirty="0">
                <a:solidFill>
                  <a:srgbClr val="003399"/>
                </a:solidFill>
              </a:rPr>
              <a:t>，</a:t>
            </a:r>
            <a:r>
              <a:rPr lang="zh-TW" altLang="en-US" sz="1600" b="1" dirty="0">
                <a:solidFill>
                  <a:srgbClr val="003399"/>
                </a:solidFill>
                <a:latin typeface="微軟正黑體" panose="020B0604030504040204" pitchFamily="34" charset="-120"/>
                <a:ea typeface="微軟正黑體" panose="020B0604030504040204" pitchFamily="34" charset="-120"/>
              </a:rPr>
              <a:t>增進收成的最佳配方</a:t>
            </a:r>
            <a:r>
              <a:rPr lang="zh-TW" altLang="zh-TW" sz="16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rPr>
              <a:t>。</a:t>
            </a:r>
            <a:endParaRPr lang="en-US" altLang="zh-TW" sz="16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endParaRPr>
          </a:p>
          <a:p>
            <a:endParaRPr lang="en-US" altLang="zh-TW" sz="1600" dirty="0">
              <a:solidFill>
                <a:srgbClr val="003399"/>
              </a:solidFill>
              <a:effectLst/>
              <a:latin typeface="微軟正黑體" panose="020B0604030504040204" pitchFamily="34" charset="-120"/>
              <a:ea typeface="微軟正黑體" panose="020B0604030504040204" pitchFamily="34" charset="-120"/>
              <a:cs typeface="微軟正黑體" panose="020B0604030504040204" pitchFamily="34" charset="-120"/>
            </a:endParaRPr>
          </a:p>
          <a:p>
            <a:r>
              <a:rPr lang="zh-TW" altLang="en-US" sz="1600" b="1" dirty="0">
                <a:solidFill>
                  <a:srgbClr val="003399"/>
                </a:solidFill>
                <a:latin typeface="微軟正黑體" panose="020B0604030504040204" pitchFamily="34" charset="-120"/>
                <a:ea typeface="微軟正黑體" panose="020B0604030504040204" pitchFamily="34" charset="-120"/>
              </a:rPr>
              <a:t>      </a:t>
            </a:r>
            <a:r>
              <a:rPr lang="en-US" altLang="zh-TW" sz="1600" b="1" dirty="0">
                <a:solidFill>
                  <a:srgbClr val="003399"/>
                </a:solidFill>
                <a:latin typeface="微軟正黑體" panose="020B0604030504040204" pitchFamily="34" charset="-120"/>
                <a:ea typeface="微軟正黑體" panose="020B0604030504040204" pitchFamily="34" charset="-120"/>
              </a:rPr>
              <a:t>Deere</a:t>
            </a:r>
            <a:r>
              <a:rPr lang="zh-TW" altLang="en-US" sz="1600" b="1" dirty="0">
                <a:solidFill>
                  <a:srgbClr val="003399"/>
                </a:solidFill>
                <a:latin typeface="微軟正黑體" panose="020B0604030504040204" pitchFamily="34" charset="-120"/>
                <a:ea typeface="微軟正黑體" panose="020B0604030504040204" pitchFamily="34" charset="-120"/>
              </a:rPr>
              <a:t> 從</a:t>
            </a:r>
            <a:r>
              <a:rPr lang="zh-TW" altLang="en-US" sz="1600" b="1" dirty="0">
                <a:solidFill>
                  <a:srgbClr val="003399"/>
                </a:solidFill>
                <a:highlight>
                  <a:srgbClr val="FFFF00"/>
                </a:highlight>
                <a:latin typeface="微軟正黑體" panose="020B0604030504040204" pitchFamily="34" charset="-120"/>
                <a:ea typeface="微軟正黑體" panose="020B0604030504040204" pitchFamily="34" charset="-120"/>
              </a:rPr>
              <a:t>產品導向</a:t>
            </a:r>
            <a:r>
              <a:rPr lang="zh-TW" altLang="en-US" sz="1600" b="1" dirty="0">
                <a:solidFill>
                  <a:srgbClr val="003399"/>
                </a:solidFill>
                <a:latin typeface="微軟正黑體" panose="020B0604030504040204" pitchFamily="34" charset="-120"/>
                <a:ea typeface="微軟正黑體" panose="020B0604030504040204" pitchFamily="34" charset="-120"/>
              </a:rPr>
              <a:t>轉變為</a:t>
            </a:r>
            <a:r>
              <a:rPr lang="zh-TW" altLang="en-US" sz="1600" b="1" dirty="0">
                <a:solidFill>
                  <a:srgbClr val="003399"/>
                </a:solidFill>
                <a:highlight>
                  <a:srgbClr val="FFFF00"/>
                </a:highlight>
                <a:latin typeface="微軟正黑體" panose="020B0604030504040204" pitchFamily="34" charset="-120"/>
                <a:ea typeface="微軟正黑體" panose="020B0604030504040204" pitchFamily="34" charset="-120"/>
              </a:rPr>
              <a:t>以用戶為中心</a:t>
            </a:r>
            <a:r>
              <a:rPr lang="zh-TW" altLang="en-US" sz="1600" b="1" dirty="0">
                <a:solidFill>
                  <a:srgbClr val="003399"/>
                </a:solidFill>
                <a:latin typeface="微軟正黑體" panose="020B0604030504040204" pitchFamily="34" charset="-120"/>
                <a:ea typeface="微軟正黑體" panose="020B0604030504040204" pitchFamily="34" charset="-120"/>
              </a:rPr>
              <a:t>分析</a:t>
            </a:r>
            <a:r>
              <a:rPr lang="zh-TW" altLang="zh-TW" sz="1600" b="1" dirty="0">
                <a:solidFill>
                  <a:srgbClr val="003399"/>
                </a:solidFill>
              </a:rPr>
              <a:t>，</a:t>
            </a:r>
            <a:r>
              <a:rPr lang="zh-TW" altLang="en-US" sz="1600" b="1" dirty="0">
                <a:solidFill>
                  <a:srgbClr val="003399"/>
                </a:solidFill>
                <a:latin typeface="微軟正黑體" panose="020B0604030504040204" pitchFamily="34" charset="-120"/>
                <a:ea typeface="微軟正黑體" panose="020B0604030504040204" pitchFamily="34" charset="-120"/>
              </a:rPr>
              <a:t>以幫助農夫提高收益的加值服務</a:t>
            </a:r>
            <a:r>
              <a:rPr lang="zh-TW" altLang="zh-TW" sz="1600" b="1" dirty="0">
                <a:solidFill>
                  <a:srgbClr val="003399"/>
                </a:solidFill>
              </a:rPr>
              <a:t>，</a:t>
            </a:r>
            <a:r>
              <a:rPr lang="zh-TW" altLang="en-US" sz="1600" b="1" dirty="0">
                <a:solidFill>
                  <a:srgbClr val="003399"/>
                </a:solidFill>
                <a:latin typeface="微軟正黑體" panose="020B0604030504040204" pitchFamily="34" charset="-120"/>
                <a:ea typeface="微軟正黑體" panose="020B0604030504040204" pitchFamily="34" charset="-120"/>
              </a:rPr>
              <a:t>創造農業服務的新生態 </a:t>
            </a:r>
            <a:r>
              <a:rPr lang="zh-TW" altLang="zh-TW" sz="1600" b="1" dirty="0">
                <a:solidFill>
                  <a:srgbClr val="003399"/>
                </a:solidFill>
                <a:latin typeface="微軟正黑體" panose="020B0604030504040204" pitchFamily="34" charset="-120"/>
                <a:ea typeface="微軟正黑體" panose="020B0604030504040204" pitchFamily="34" charset="-120"/>
              </a:rPr>
              <a:t>。</a:t>
            </a:r>
            <a:endParaRPr lang="zh-TW" altLang="en-US" sz="1600" b="1" dirty="0">
              <a:solidFill>
                <a:srgbClr val="003399"/>
              </a:solidFill>
              <a:latin typeface="微軟正黑體" panose="020B0604030504040204" pitchFamily="34" charset="-120"/>
              <a:ea typeface="微軟正黑體" panose="020B0604030504040204" pitchFamily="34" charset="-120"/>
            </a:endParaRPr>
          </a:p>
        </p:txBody>
      </p:sp>
      <p:pic>
        <p:nvPicPr>
          <p:cNvPr id="1028" name="Picture 4" descr="CommandCenter">
            <a:extLst>
              <a:ext uri="{FF2B5EF4-FFF2-40B4-BE49-F238E27FC236}">
                <a16:creationId xmlns:a16="http://schemas.microsoft.com/office/drawing/2014/main" id="{F892C414-CF9C-4B06-9899-73AB432C3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35" y="4103764"/>
            <a:ext cx="2012410" cy="19835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S sequence switch">
            <a:extLst>
              <a:ext uri="{FF2B5EF4-FFF2-40B4-BE49-F238E27FC236}">
                <a16:creationId xmlns:a16="http://schemas.microsoft.com/office/drawing/2014/main" id="{655F07B8-596F-45D3-BF55-A73F15D54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326" y="4209756"/>
            <a:ext cx="1979333" cy="1864098"/>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CA30D659-5E0E-4059-AEAD-2B159188F4EF}"/>
              </a:ext>
            </a:extLst>
          </p:cNvPr>
          <p:cNvSpPr txBox="1"/>
          <p:nvPr/>
        </p:nvSpPr>
        <p:spPr>
          <a:xfrm>
            <a:off x="5981326" y="6225944"/>
            <a:ext cx="2319992" cy="276999"/>
          </a:xfrm>
          <a:prstGeom prst="rect">
            <a:avLst/>
          </a:prstGeom>
          <a:noFill/>
        </p:spPr>
        <p:txBody>
          <a:bodyPr wrap="square" rtlCol="0">
            <a:spAutoFit/>
          </a:bodyPr>
          <a:lstStyle/>
          <a:p>
            <a:r>
              <a:rPr lang="en-US" altLang="zh-TW" sz="1200" b="0" i="0" dirty="0">
                <a:solidFill>
                  <a:srgbClr val="000000"/>
                </a:solidFill>
                <a:effectLst/>
                <a:latin typeface="Verdana" panose="020B0604030504040204" pitchFamily="34" charset="0"/>
              </a:rPr>
              <a:t>IMS sequence switch</a:t>
            </a:r>
            <a:endParaRPr lang="zh-TW" altLang="en-US" sz="1200" dirty="0"/>
          </a:p>
        </p:txBody>
      </p:sp>
      <p:sp>
        <p:nvSpPr>
          <p:cNvPr id="6" name="文字方塊 5">
            <a:extLst>
              <a:ext uri="{FF2B5EF4-FFF2-40B4-BE49-F238E27FC236}">
                <a16:creationId xmlns:a16="http://schemas.microsoft.com/office/drawing/2014/main" id="{C8F31C41-7333-4C55-A44A-233E29F42A67}"/>
              </a:ext>
            </a:extLst>
          </p:cNvPr>
          <p:cNvSpPr txBox="1"/>
          <p:nvPr/>
        </p:nvSpPr>
        <p:spPr>
          <a:xfrm>
            <a:off x="8195609" y="4108749"/>
            <a:ext cx="3850340" cy="1107996"/>
          </a:xfrm>
          <a:prstGeom prst="rect">
            <a:avLst/>
          </a:prstGeom>
          <a:noFill/>
        </p:spPr>
        <p:txBody>
          <a:bodyPr wrap="square" rtlCol="0">
            <a:spAutoFit/>
          </a:bodyPr>
          <a:lstStyle/>
          <a:p>
            <a:r>
              <a:rPr lang="en-US" altLang="zh-TW" sz="1100" i="0" dirty="0">
                <a:solidFill>
                  <a:srgbClr val="000000"/>
                </a:solidFill>
                <a:effectLst/>
                <a:latin typeface="Verdana" panose="020B0604030504040204" pitchFamily="34" charset="0"/>
              </a:rPr>
              <a:t>To activate IMS sequences, the IMS must be turned on via the switch on the </a:t>
            </a:r>
            <a:r>
              <a:rPr lang="en-US" altLang="zh-TW" sz="1100" i="0" dirty="0" err="1">
                <a:solidFill>
                  <a:srgbClr val="000000"/>
                </a:solidFill>
                <a:effectLst/>
                <a:latin typeface="Verdana" panose="020B0604030504040204" pitchFamily="34" charset="0"/>
              </a:rPr>
              <a:t>CommandCenter</a:t>
            </a:r>
            <a:r>
              <a:rPr lang="en-US" altLang="zh-TW" sz="1100" i="0" dirty="0">
                <a:solidFill>
                  <a:srgbClr val="000000"/>
                </a:solidFill>
                <a:effectLst/>
                <a:latin typeface="Verdana" panose="020B0604030504040204" pitchFamily="34" charset="0"/>
              </a:rPr>
              <a:t>.  The </a:t>
            </a:r>
            <a:r>
              <a:rPr lang="en-US" altLang="zh-TW" sz="1100" i="0" dirty="0" err="1">
                <a:solidFill>
                  <a:srgbClr val="000000"/>
                </a:solidFill>
                <a:effectLst/>
                <a:latin typeface="Verdana" panose="020B0604030504040204" pitchFamily="34" charset="0"/>
              </a:rPr>
              <a:t>cornerpost</a:t>
            </a:r>
            <a:r>
              <a:rPr lang="en-US" altLang="zh-TW" sz="1100" i="0" dirty="0">
                <a:solidFill>
                  <a:srgbClr val="000000"/>
                </a:solidFill>
                <a:effectLst/>
                <a:latin typeface="Verdana" panose="020B0604030504040204" pitchFamily="34" charset="0"/>
              </a:rPr>
              <a:t> display will indicate IMS is on.  To execute an IMS sequence, push the “1” / “2” rocker switch on the </a:t>
            </a:r>
            <a:r>
              <a:rPr lang="en-US" altLang="zh-TW" sz="1100" i="0" dirty="0" err="1">
                <a:solidFill>
                  <a:srgbClr val="000000"/>
                </a:solidFill>
                <a:effectLst/>
                <a:latin typeface="Verdana" panose="020B0604030504040204" pitchFamily="34" charset="0"/>
              </a:rPr>
              <a:t>CommandARM</a:t>
            </a:r>
            <a:r>
              <a:rPr lang="en-US" altLang="zh-TW" sz="1100" i="0" dirty="0">
                <a:solidFill>
                  <a:srgbClr val="000000"/>
                </a:solidFill>
                <a:effectLst/>
                <a:latin typeface="Verdana" panose="020B0604030504040204" pitchFamily="34" charset="0"/>
              </a:rPr>
              <a:t>™ while the tractor is moving. </a:t>
            </a:r>
            <a:endParaRPr lang="zh-TW" altLang="en-US" sz="1100" dirty="0"/>
          </a:p>
        </p:txBody>
      </p:sp>
      <p:sp>
        <p:nvSpPr>
          <p:cNvPr id="7" name="文字方塊 6">
            <a:extLst>
              <a:ext uri="{FF2B5EF4-FFF2-40B4-BE49-F238E27FC236}">
                <a16:creationId xmlns:a16="http://schemas.microsoft.com/office/drawing/2014/main" id="{18F1A07E-4536-4A51-9955-D9E863AD9976}"/>
              </a:ext>
            </a:extLst>
          </p:cNvPr>
          <p:cNvSpPr txBox="1"/>
          <p:nvPr/>
        </p:nvSpPr>
        <p:spPr>
          <a:xfrm>
            <a:off x="2547795" y="3903791"/>
            <a:ext cx="3272166" cy="2800767"/>
          </a:xfrm>
          <a:prstGeom prst="rect">
            <a:avLst/>
          </a:prstGeom>
          <a:noFill/>
        </p:spPr>
        <p:txBody>
          <a:bodyPr wrap="square" rtlCol="0">
            <a:spAutoFit/>
          </a:bodyPr>
          <a:lstStyle/>
          <a:p>
            <a:r>
              <a:rPr lang="en-US" altLang="zh-TW" sz="1100" dirty="0"/>
              <a:t>Implement Management System (IMS) is a powerful productivity tool for enhanced tractor operation.  The tractor can be programmed to execute a series of learned sequences of vehicle functions with the touch of a single switch.  End-of-row turnaround operations will be done the same way each time, every time.  This consistency gains productivity and lessens fatigue after a long day of operation.</a:t>
            </a:r>
          </a:p>
          <a:p>
            <a:endParaRPr lang="en-US" altLang="zh-TW" sz="1100" dirty="0"/>
          </a:p>
          <a:p>
            <a:r>
              <a:rPr lang="en-US" altLang="zh-TW" sz="1100" dirty="0"/>
              <a:t>John Deere utilizes a patented distance based programming system that can execute up to 20 learned functions for each sequence.  Distance based programming ensures exact execution of functions every pass ... regardless of tractor speed.  Competitive systems are time based; therefore, programmed functions may not occur consistently.</a:t>
            </a:r>
            <a:endParaRPr lang="zh-TW" altLang="en-US" sz="1100" dirty="0"/>
          </a:p>
        </p:txBody>
      </p:sp>
      <p:sp>
        <p:nvSpPr>
          <p:cNvPr id="3" name="標題 1">
            <a:extLst>
              <a:ext uri="{FF2B5EF4-FFF2-40B4-BE49-F238E27FC236}">
                <a16:creationId xmlns:a16="http://schemas.microsoft.com/office/drawing/2014/main" id="{B6649C69-698A-4BBB-1D5E-0D5FB41F69BD}"/>
              </a:ext>
            </a:extLst>
          </p:cNvPr>
          <p:cNvSpPr txBox="1">
            <a:spLocks/>
          </p:cNvSpPr>
          <p:nvPr/>
        </p:nvSpPr>
        <p:spPr>
          <a:xfrm>
            <a:off x="540750" y="223079"/>
            <a:ext cx="10515600" cy="674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000" dirty="0"/>
              <a:t>個人佔有率 </a:t>
            </a:r>
            <a:r>
              <a:rPr lang="en-US" altLang="zh-TW" sz="2000" dirty="0"/>
              <a:t>(Personal Share) </a:t>
            </a:r>
            <a:r>
              <a:rPr lang="zh-TW" altLang="en-US" sz="2000" dirty="0"/>
              <a:t>實例</a:t>
            </a:r>
            <a:r>
              <a:rPr lang="en-US" altLang="zh-TW" sz="2000" dirty="0"/>
              <a:t>:</a:t>
            </a:r>
            <a:br>
              <a:rPr lang="zh-TW" altLang="en-US" sz="2000" dirty="0"/>
            </a:br>
            <a:r>
              <a:rPr lang="zh-TW" altLang="en-US" sz="20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en-US" altLang="zh-TW" sz="20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Deere</a:t>
            </a:r>
            <a:r>
              <a:rPr lang="zh-TW" altLang="zh-TW" sz="20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從產品導向到以用戶為中心</a:t>
            </a:r>
          </a:p>
        </p:txBody>
      </p:sp>
    </p:spTree>
    <p:extLst>
      <p:ext uri="{BB962C8B-B14F-4D97-AF65-F5344CB8AC3E}">
        <p14:creationId xmlns:p14="http://schemas.microsoft.com/office/powerpoint/2010/main" val="1654888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43734" y="135526"/>
            <a:ext cx="10515600" cy="598261"/>
          </a:xfrm>
        </p:spPr>
        <p:txBody>
          <a:bodyPr>
            <a:normAutofit/>
          </a:bodyPr>
          <a:lstStyle/>
          <a:p>
            <a:r>
              <a:rPr lang="zh-TW" altLang="en-US" sz="2400" dirty="0">
                <a:solidFill>
                  <a:srgbClr val="003399"/>
                </a:solidFill>
              </a:rPr>
              <a:t>電子商務的理論 </a:t>
            </a:r>
            <a:r>
              <a:rPr lang="en-US" altLang="zh-TW" sz="2400" dirty="0">
                <a:solidFill>
                  <a:srgbClr val="003399"/>
                </a:solidFill>
              </a:rPr>
              <a:t>(</a:t>
            </a:r>
            <a:r>
              <a:rPr lang="zh-TW" altLang="en-US" sz="2400" dirty="0">
                <a:solidFill>
                  <a:srgbClr val="003399"/>
                </a:solidFill>
              </a:rPr>
              <a:t>續</a:t>
            </a:r>
            <a:r>
              <a:rPr lang="en-US" altLang="zh-TW" sz="2400" dirty="0">
                <a:solidFill>
                  <a:srgbClr val="003399"/>
                </a:solidFill>
              </a:rPr>
              <a:t>)</a:t>
            </a:r>
            <a:endParaRPr lang="zh-TW" altLang="en-US" sz="2400" dirty="0">
              <a:solidFill>
                <a:srgbClr val="003399"/>
              </a:solidFill>
            </a:endParaRPr>
          </a:p>
        </p:txBody>
      </p:sp>
      <p:sp>
        <p:nvSpPr>
          <p:cNvPr id="3" name="內容版面配置區 2"/>
          <p:cNvSpPr>
            <a:spLocks noGrp="1"/>
          </p:cNvSpPr>
          <p:nvPr>
            <p:ph idx="1"/>
          </p:nvPr>
        </p:nvSpPr>
        <p:spPr>
          <a:xfrm>
            <a:off x="564696" y="803445"/>
            <a:ext cx="11062605" cy="4351338"/>
          </a:xfrm>
        </p:spPr>
        <p:txBody>
          <a:bodyPr>
            <a:normAutofit/>
          </a:bodyPr>
          <a:lstStyle/>
          <a:p>
            <a:pPr marL="0" indent="0">
              <a:buNone/>
            </a:pPr>
            <a:r>
              <a:rPr lang="en-US" altLang="zh-TW" sz="2000" dirty="0">
                <a:solidFill>
                  <a:srgbClr val="003399"/>
                </a:solidFill>
              </a:rPr>
              <a:t>3. </a:t>
            </a:r>
            <a:r>
              <a:rPr lang="zh-TW" altLang="en-US" sz="2000" dirty="0">
                <a:solidFill>
                  <a:srgbClr val="003399"/>
                </a:solidFill>
                <a:highlight>
                  <a:srgbClr val="FFFF00"/>
                </a:highlight>
              </a:rPr>
              <a:t>長尾效應 </a:t>
            </a:r>
            <a:r>
              <a:rPr lang="en-US" altLang="zh-TW" sz="2000" dirty="0">
                <a:solidFill>
                  <a:srgbClr val="003399"/>
                </a:solidFill>
                <a:highlight>
                  <a:srgbClr val="FFFF00"/>
                </a:highlight>
              </a:rPr>
              <a:t>(Long Tail) </a:t>
            </a:r>
          </a:p>
          <a:p>
            <a:pPr marL="0" indent="0">
              <a:buNone/>
            </a:pPr>
            <a:r>
              <a:rPr lang="zh-TW" altLang="en-US" sz="1800" dirty="0">
                <a:solidFill>
                  <a:srgbClr val="003399"/>
                </a:solidFill>
              </a:rPr>
              <a:t>         長尾效應</a:t>
            </a:r>
            <a:r>
              <a:rPr lang="en-US" altLang="zh-TW" sz="1800" dirty="0">
                <a:solidFill>
                  <a:srgbClr val="003399"/>
                </a:solidFill>
              </a:rPr>
              <a:t>(The Long Tail</a:t>
            </a:r>
            <a:r>
              <a:rPr lang="zh-TW" altLang="en-US" sz="1800" dirty="0">
                <a:solidFill>
                  <a:srgbClr val="003399"/>
                </a:solidFill>
              </a:rPr>
              <a:t> </a:t>
            </a:r>
            <a:r>
              <a:rPr lang="en-US" altLang="zh-TW" sz="1800" dirty="0">
                <a:solidFill>
                  <a:srgbClr val="003399"/>
                </a:solidFill>
              </a:rPr>
              <a:t>Effect)</a:t>
            </a:r>
            <a:r>
              <a:rPr lang="zh-TW" altLang="en-US" sz="1800" dirty="0">
                <a:solidFill>
                  <a:srgbClr val="003399"/>
                </a:solidFill>
              </a:rPr>
              <a:t>，最初由</a:t>
            </a:r>
            <a:r>
              <a:rPr lang="en-US" altLang="zh-TW" sz="1800" dirty="0">
                <a:solidFill>
                  <a:srgbClr val="003399"/>
                </a:solidFill>
              </a:rPr>
              <a:t>《</a:t>
            </a:r>
            <a:r>
              <a:rPr lang="zh-TW" altLang="en-US" sz="1800" dirty="0">
                <a:solidFill>
                  <a:srgbClr val="003399"/>
                </a:solidFill>
              </a:rPr>
              <a:t>連線</a:t>
            </a:r>
            <a:r>
              <a:rPr lang="en-US" altLang="zh-TW" sz="1800" dirty="0">
                <a:solidFill>
                  <a:srgbClr val="003399"/>
                </a:solidFill>
              </a:rPr>
              <a:t>》</a:t>
            </a:r>
            <a:r>
              <a:rPr lang="zh-TW" altLang="en-US" sz="1800" dirty="0">
                <a:solidFill>
                  <a:srgbClr val="003399"/>
                </a:solidFill>
              </a:rPr>
              <a:t>的總編輯克里斯</a:t>
            </a:r>
            <a:r>
              <a:rPr lang="en-US" altLang="zh-TW" sz="1800" dirty="0">
                <a:solidFill>
                  <a:srgbClr val="003399"/>
                </a:solidFill>
              </a:rPr>
              <a:t>·</a:t>
            </a:r>
            <a:r>
              <a:rPr lang="zh-TW" altLang="en-US" sz="1800" dirty="0">
                <a:solidFill>
                  <a:srgbClr val="003399"/>
                </a:solidFill>
              </a:rPr>
              <a:t>安德森（</a:t>
            </a:r>
            <a:r>
              <a:rPr lang="en-US" altLang="zh-TW" sz="1800" dirty="0">
                <a:solidFill>
                  <a:srgbClr val="003399"/>
                </a:solidFill>
              </a:rPr>
              <a:t>Chris Anderson</a:t>
            </a:r>
            <a:r>
              <a:rPr lang="zh-TW" altLang="en-US" sz="1800" dirty="0">
                <a:solidFill>
                  <a:srgbClr val="003399"/>
                </a:solidFill>
              </a:rPr>
              <a:t>）於</a:t>
            </a:r>
            <a:r>
              <a:rPr lang="en-US" altLang="zh-TW" sz="1800" dirty="0">
                <a:solidFill>
                  <a:srgbClr val="003399"/>
                </a:solidFill>
              </a:rPr>
              <a:t>2004</a:t>
            </a:r>
            <a:r>
              <a:rPr lang="zh-TW" altLang="en-US" sz="1800" dirty="0">
                <a:solidFill>
                  <a:srgbClr val="003399"/>
                </a:solidFill>
              </a:rPr>
              <a:t>年發表於自家的雜誌中，用來描述諸如亞馬遜公司、</a:t>
            </a:r>
            <a:r>
              <a:rPr lang="en-US" altLang="zh-TW" sz="1800" dirty="0">
                <a:solidFill>
                  <a:srgbClr val="003399"/>
                </a:solidFill>
              </a:rPr>
              <a:t>Netflix</a:t>
            </a:r>
            <a:r>
              <a:rPr lang="zh-TW" altLang="en-US" sz="1800" dirty="0">
                <a:solidFill>
                  <a:srgbClr val="003399"/>
                </a:solidFill>
              </a:rPr>
              <a:t>和</a:t>
            </a:r>
            <a:r>
              <a:rPr lang="en-US" altLang="zh-TW" sz="1800" dirty="0">
                <a:solidFill>
                  <a:srgbClr val="003399"/>
                </a:solidFill>
              </a:rPr>
              <a:t>Real.com/Rhapsody</a:t>
            </a:r>
            <a:r>
              <a:rPr lang="zh-TW" altLang="en-US" sz="1800" dirty="0">
                <a:solidFill>
                  <a:srgbClr val="003399"/>
                </a:solidFill>
              </a:rPr>
              <a:t>之類的網站之</a:t>
            </a:r>
            <a:r>
              <a:rPr lang="zh-TW" altLang="en-US" sz="1800" dirty="0">
                <a:solidFill>
                  <a:srgbClr val="003399"/>
                </a:solidFill>
                <a:highlight>
                  <a:srgbClr val="FFFF00"/>
                </a:highlight>
              </a:rPr>
              <a:t>商業和經濟模式</a:t>
            </a:r>
            <a:r>
              <a:rPr lang="zh-TW" altLang="en-US" sz="1800" dirty="0">
                <a:solidFill>
                  <a:srgbClr val="003399"/>
                </a:solidFill>
              </a:rPr>
              <a:t>。是指那些原來</a:t>
            </a:r>
            <a:r>
              <a:rPr lang="zh-TW" altLang="en-US" sz="1800" dirty="0">
                <a:solidFill>
                  <a:srgbClr val="003399"/>
                </a:solidFill>
                <a:highlight>
                  <a:srgbClr val="FFFF00"/>
                </a:highlight>
              </a:rPr>
              <a:t>不受到重視的銷量小但種類多的產品或服務</a:t>
            </a:r>
            <a:r>
              <a:rPr lang="zh-TW" altLang="en-US" sz="1800" dirty="0">
                <a:solidFill>
                  <a:srgbClr val="003399"/>
                </a:solidFill>
              </a:rPr>
              <a:t>。</a:t>
            </a:r>
            <a:r>
              <a:rPr lang="zh-TW" altLang="en-US" sz="1800" dirty="0">
                <a:solidFill>
                  <a:srgbClr val="003399"/>
                </a:solidFill>
                <a:highlight>
                  <a:srgbClr val="FFFF00"/>
                </a:highlight>
              </a:rPr>
              <a:t>由於總量巨大，累積起來的總收益超過主流產品的現象。在網際網路領域，長尾效應尤為顯著。長尾</a:t>
            </a:r>
            <a:r>
              <a:rPr lang="zh-TW" altLang="en-US" sz="1800" dirty="0">
                <a:solidFill>
                  <a:srgbClr val="003399"/>
                </a:solidFill>
              </a:rPr>
              <a:t>這一術語也在</a:t>
            </a:r>
            <a:r>
              <a:rPr lang="zh-TW" altLang="en-US" sz="1800" dirty="0">
                <a:solidFill>
                  <a:srgbClr val="003399"/>
                </a:solidFill>
                <a:highlight>
                  <a:srgbClr val="FFFF00"/>
                </a:highlight>
              </a:rPr>
              <a:t>統計學中被使用</a:t>
            </a:r>
            <a:r>
              <a:rPr lang="zh-TW" altLang="en-US" sz="1800" dirty="0">
                <a:solidFill>
                  <a:srgbClr val="003399"/>
                </a:solidFill>
              </a:rPr>
              <a:t>，通常應用在財產的分布和詞彙。</a:t>
            </a:r>
            <a:endParaRPr lang="en-US" altLang="zh-TW" sz="1800" dirty="0">
              <a:solidFill>
                <a:srgbClr val="003399"/>
              </a:solidFill>
            </a:endParaRPr>
          </a:p>
          <a:p>
            <a:pPr marL="0" indent="0">
              <a:buNone/>
            </a:pPr>
            <a:r>
              <a:rPr lang="zh-TW" altLang="en-US" sz="1800" dirty="0">
                <a:solidFill>
                  <a:srgbClr val="003399"/>
                </a:solidFill>
              </a:rPr>
              <a:t>         將 </a:t>
            </a:r>
            <a:r>
              <a:rPr lang="en-US" altLang="zh-TW" sz="1800" dirty="0">
                <a:solidFill>
                  <a:srgbClr val="003399"/>
                </a:solidFill>
                <a:highlight>
                  <a:srgbClr val="FFFF00"/>
                </a:highlight>
              </a:rPr>
              <a:t>20% </a:t>
            </a:r>
            <a:r>
              <a:rPr lang="zh-TW" altLang="en-US" sz="1800" dirty="0">
                <a:solidFill>
                  <a:srgbClr val="003399"/>
                </a:solidFill>
                <a:highlight>
                  <a:srgbClr val="FFFF00"/>
                </a:highlight>
              </a:rPr>
              <a:t>的冷門產品</a:t>
            </a:r>
            <a:r>
              <a:rPr lang="zh-TW" altLang="en-US" sz="1800" dirty="0">
                <a:solidFill>
                  <a:srgbClr val="003399"/>
                </a:solidFill>
              </a:rPr>
              <a:t>銷售給</a:t>
            </a:r>
            <a:r>
              <a:rPr lang="zh-TW" altLang="en-US" sz="1800" dirty="0">
                <a:solidFill>
                  <a:srgbClr val="003399"/>
                </a:solidFill>
                <a:highlight>
                  <a:srgbClr val="FFFF00"/>
                </a:highlight>
              </a:rPr>
              <a:t>全世界對其有需求的消費者</a:t>
            </a:r>
            <a:r>
              <a:rPr lang="zh-TW" altLang="en-US" sz="1800" dirty="0">
                <a:solidFill>
                  <a:srgbClr val="003399"/>
                </a:solidFill>
              </a:rPr>
              <a:t>，此即為</a:t>
            </a:r>
            <a:r>
              <a:rPr lang="zh-TW" altLang="en-US" sz="1800" dirty="0">
                <a:solidFill>
                  <a:srgbClr val="003399"/>
                </a:solidFill>
                <a:highlight>
                  <a:srgbClr val="FFFF00"/>
                </a:highlight>
              </a:rPr>
              <a:t>長尾效應</a:t>
            </a:r>
            <a:r>
              <a:rPr lang="zh-TW" altLang="en-US" sz="1800" dirty="0">
                <a:solidFill>
                  <a:srgbClr val="003399"/>
                </a:solidFill>
              </a:rPr>
              <a:t>的概念  </a:t>
            </a:r>
            <a:r>
              <a:rPr lang="en-US" altLang="zh-TW" sz="1800" dirty="0">
                <a:solidFill>
                  <a:srgbClr val="003399"/>
                </a:solidFill>
              </a:rPr>
              <a:t>vs.</a:t>
            </a:r>
            <a:r>
              <a:rPr lang="zh-TW" altLang="en-US" sz="1800" dirty="0">
                <a:solidFill>
                  <a:srgbClr val="003399"/>
                </a:solidFill>
                <a:highlight>
                  <a:srgbClr val="FFFF00"/>
                </a:highlight>
              </a:rPr>
              <a:t>以往大家強調的是</a:t>
            </a:r>
            <a:r>
              <a:rPr lang="en-US" altLang="zh-TW" sz="1800" dirty="0">
                <a:solidFill>
                  <a:srgbClr val="003399"/>
                </a:solidFill>
                <a:highlight>
                  <a:srgbClr val="FFFF00"/>
                </a:highlight>
              </a:rPr>
              <a:t>80/20</a:t>
            </a:r>
            <a:r>
              <a:rPr lang="zh-TW" altLang="en-US" sz="1800" dirty="0">
                <a:solidFill>
                  <a:srgbClr val="003399"/>
                </a:solidFill>
                <a:highlight>
                  <a:srgbClr val="FFFF00"/>
                </a:highlight>
              </a:rPr>
              <a:t>法則</a:t>
            </a:r>
            <a:r>
              <a:rPr lang="zh-TW" altLang="en-US" sz="1800" dirty="0">
                <a:solidFill>
                  <a:srgbClr val="003399"/>
                </a:solidFill>
              </a:rPr>
              <a:t>。</a:t>
            </a:r>
          </a:p>
        </p:txBody>
      </p:sp>
      <p:pic>
        <p:nvPicPr>
          <p:cNvPr id="6" name="圖片 5">
            <a:extLst>
              <a:ext uri="{FF2B5EF4-FFF2-40B4-BE49-F238E27FC236}">
                <a16:creationId xmlns:a16="http://schemas.microsoft.com/office/drawing/2014/main" id="{52F24CC4-C7D1-4C40-B728-3B0ACC8AA65B}"/>
              </a:ext>
            </a:extLst>
          </p:cNvPr>
          <p:cNvPicPr>
            <a:picLocks noChangeAspect="1"/>
          </p:cNvPicPr>
          <p:nvPr/>
        </p:nvPicPr>
        <p:blipFill>
          <a:blip r:embed="rId3"/>
          <a:stretch>
            <a:fillRect/>
          </a:stretch>
        </p:blipFill>
        <p:spPr>
          <a:xfrm>
            <a:off x="432663" y="3347358"/>
            <a:ext cx="4007393" cy="3375116"/>
          </a:xfrm>
          <a:prstGeom prst="rect">
            <a:avLst/>
          </a:prstGeom>
        </p:spPr>
      </p:pic>
      <p:pic>
        <p:nvPicPr>
          <p:cNvPr id="4" name="Picture 2" descr="管理辭典:80/20法則：找出關鍵因素|經理人">
            <a:extLst>
              <a:ext uri="{FF2B5EF4-FFF2-40B4-BE49-F238E27FC236}">
                <a16:creationId xmlns:a16="http://schemas.microsoft.com/office/drawing/2014/main" id="{95553B30-A5EF-0D0F-A277-B7B96B01B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9022" y="3573277"/>
            <a:ext cx="3159923" cy="21885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Excel柏拉圖繪製教學~掌握80/20法則- lazyorangelife">
            <a:extLst>
              <a:ext uri="{FF2B5EF4-FFF2-40B4-BE49-F238E27FC236}">
                <a16:creationId xmlns:a16="http://schemas.microsoft.com/office/drawing/2014/main" id="{292A84FA-D446-650A-875A-7B6308512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3220" y="3644327"/>
            <a:ext cx="3023411" cy="18387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5">
            <a:extLst>
              <a:ext uri="{FF2B5EF4-FFF2-40B4-BE49-F238E27FC236}">
                <a16:creationId xmlns:a16="http://schemas.microsoft.com/office/drawing/2014/main" id="{9BDA1CE5-DD5B-490D-BDC7-54BF29130F9F}"/>
              </a:ext>
            </a:extLst>
          </p:cNvPr>
          <p:cNvSpPr>
            <a:spLocks noGrp="1" noChangeArrowheads="1"/>
          </p:cNvSpPr>
          <p:nvPr>
            <p:ph type="body" idx="1"/>
          </p:nvPr>
        </p:nvSpPr>
        <p:spPr>
          <a:xfrm>
            <a:off x="1676400" y="1066800"/>
            <a:ext cx="8610600" cy="6002338"/>
          </a:xfrm>
        </p:spPr>
        <p:txBody>
          <a:bodyPr/>
          <a:lstStyle/>
          <a:p>
            <a:pPr lvl="1" indent="0">
              <a:buNone/>
            </a:pPr>
            <a:r>
              <a:rPr lang="en-US" altLang="zh-TW" sz="2800" b="1">
                <a:ea typeface="新細明體" panose="02020500000000000000" pitchFamily="18" charset="-120"/>
              </a:rPr>
              <a:t> </a:t>
            </a:r>
            <a:endParaRPr lang="en-US" altLang="zh-TW" b="1">
              <a:ea typeface="新細明體" panose="02020500000000000000" pitchFamily="18" charset="-120"/>
            </a:endParaRPr>
          </a:p>
          <a:p>
            <a:pPr lvl="1" indent="0">
              <a:buNone/>
            </a:pPr>
            <a:endParaRPr lang="en-US" altLang="zh-TW" b="1">
              <a:ea typeface="新細明體" panose="02020500000000000000" pitchFamily="18" charset="-120"/>
            </a:endParaRPr>
          </a:p>
          <a:p>
            <a:pPr lvl="1" indent="0">
              <a:buNone/>
            </a:pPr>
            <a:r>
              <a:rPr lang="en-US" altLang="zh-TW" sz="1400" b="1">
                <a:solidFill>
                  <a:srgbClr val="095169"/>
                </a:solidFill>
                <a:latin typeface="Oswald" panose="00000500000000000000" pitchFamily="2" charset="0"/>
                <a:ea typeface="新細明體" panose="02020500000000000000" pitchFamily="18" charset="-120"/>
              </a:rPr>
              <a:t> </a:t>
            </a:r>
            <a:endParaRPr lang="zh-TW" altLang="en-US" sz="1400" b="1">
              <a:solidFill>
                <a:srgbClr val="095169"/>
              </a:solidFill>
              <a:latin typeface="Oswald" panose="00000500000000000000" pitchFamily="2" charset="0"/>
              <a:ea typeface="新細明體" panose="02020500000000000000" pitchFamily="18" charset="-120"/>
            </a:endParaRPr>
          </a:p>
          <a:p>
            <a:pPr lvl="1" indent="0">
              <a:buNone/>
            </a:pPr>
            <a:endParaRPr lang="zh-TW" altLang="en-US" b="1">
              <a:ea typeface="新細明體" panose="02020500000000000000" pitchFamily="18" charset="-120"/>
            </a:endParaRPr>
          </a:p>
        </p:txBody>
      </p:sp>
      <p:sp>
        <p:nvSpPr>
          <p:cNvPr id="6" name="Rectangle 2">
            <a:extLst>
              <a:ext uri="{FF2B5EF4-FFF2-40B4-BE49-F238E27FC236}">
                <a16:creationId xmlns:a16="http://schemas.microsoft.com/office/drawing/2014/main" id="{3C9C7547-2F26-451F-A68F-F57043DC281B}"/>
              </a:ext>
            </a:extLst>
          </p:cNvPr>
          <p:cNvSpPr txBox="1">
            <a:spLocks noChangeArrowheads="1"/>
          </p:cNvSpPr>
          <p:nvPr/>
        </p:nvSpPr>
        <p:spPr bwMode="auto">
          <a:xfrm>
            <a:off x="0" y="12241"/>
            <a:ext cx="12192000" cy="400752"/>
          </a:xfrm>
          <a:prstGeom prst="rect">
            <a:avLst/>
          </a:prstGeom>
          <a:solidFill>
            <a:schemeClr val="tx2"/>
          </a:solidFill>
          <a:ln w="9525">
            <a:noFill/>
            <a:miter lim="800000"/>
            <a:headEnd/>
            <a:tailEnd/>
          </a:ln>
        </p:spPr>
        <p:txBody>
          <a:bodyPr wrap="square" lIns="92075" tIns="46038" rIns="92075" bIns="46038">
            <a:spAutoFit/>
          </a:bodyPr>
          <a:lstStyle/>
          <a:p>
            <a:pPr>
              <a:defRPr/>
            </a:pPr>
            <a:r>
              <a:rPr lang="zh-TW" altLang="en-US" sz="2000" b="1" dirty="0">
                <a:solidFill>
                  <a:schemeClr val="bg1"/>
                </a:solidFill>
                <a:ea typeface="新細明體" panose="02020500000000000000" pitchFamily="18" charset="-120"/>
              </a:rPr>
              <a:t>                                                            長尾效應 </a:t>
            </a:r>
            <a:r>
              <a:rPr lang="en-US" altLang="zh-TW" sz="2000" b="1" dirty="0">
                <a:solidFill>
                  <a:schemeClr val="bg1"/>
                </a:solidFill>
                <a:ea typeface="新細明體" panose="02020500000000000000" pitchFamily="18" charset="-120"/>
              </a:rPr>
              <a:t>(Long Tail) - </a:t>
            </a:r>
            <a:r>
              <a:rPr lang="zh-TW" altLang="en-US" sz="2000" b="1" dirty="0">
                <a:solidFill>
                  <a:schemeClr val="bg1"/>
                </a:solidFill>
                <a:ea typeface="新細明體" panose="02020500000000000000" pitchFamily="18" charset="-120"/>
              </a:rPr>
              <a:t> 在金融業操作實例</a:t>
            </a:r>
            <a:endParaRPr lang="en-US" altLang="zh-TW" sz="2000" b="1" kern="0" dirty="0">
              <a:solidFill>
                <a:schemeClr val="bg1"/>
              </a:solidFill>
              <a:latin typeface="+mj-lt"/>
              <a:ea typeface="華康中黑體" pitchFamily="49" charset="-120"/>
              <a:cs typeface="+mj-cs"/>
            </a:endParaRPr>
          </a:p>
        </p:txBody>
      </p:sp>
      <p:sp>
        <p:nvSpPr>
          <p:cNvPr id="4" name="文字方塊 3">
            <a:extLst>
              <a:ext uri="{FF2B5EF4-FFF2-40B4-BE49-F238E27FC236}">
                <a16:creationId xmlns:a16="http://schemas.microsoft.com/office/drawing/2014/main" id="{509819E8-688E-40FF-A9C8-41F71FAEC1E0}"/>
              </a:ext>
            </a:extLst>
          </p:cNvPr>
          <p:cNvSpPr txBox="1"/>
          <p:nvPr/>
        </p:nvSpPr>
        <p:spPr>
          <a:xfrm>
            <a:off x="442633" y="993999"/>
            <a:ext cx="11421034" cy="4924425"/>
          </a:xfrm>
          <a:prstGeom prst="rect">
            <a:avLst/>
          </a:prstGeom>
          <a:noFill/>
        </p:spPr>
        <p:txBody>
          <a:bodyPr wrap="square">
            <a:spAutoFit/>
          </a:bodyPr>
          <a:lstStyle/>
          <a:p>
            <a:pPr>
              <a:defRPr/>
            </a:pPr>
            <a:r>
              <a:rPr lang="zh-TW" altLang="en-US" sz="2000" b="1" dirty="0">
                <a:solidFill>
                  <a:srgbClr val="003399"/>
                </a:solidFill>
              </a:rPr>
              <a:t>從 </a:t>
            </a:r>
            <a:r>
              <a:rPr lang="en-US" altLang="zh-TW" sz="2000" b="1" dirty="0">
                <a:solidFill>
                  <a:srgbClr val="003399"/>
                </a:solidFill>
              </a:rPr>
              <a:t>KYC </a:t>
            </a:r>
            <a:r>
              <a:rPr lang="zh-TW" altLang="en-US" sz="2000" b="1" dirty="0">
                <a:solidFill>
                  <a:srgbClr val="003399"/>
                </a:solidFill>
              </a:rPr>
              <a:t>到 </a:t>
            </a:r>
            <a:r>
              <a:rPr lang="en-US" altLang="zh-TW" sz="2000" b="1" dirty="0">
                <a:solidFill>
                  <a:srgbClr val="003399"/>
                </a:solidFill>
              </a:rPr>
              <a:t>SYC</a:t>
            </a:r>
          </a:p>
          <a:p>
            <a:pPr>
              <a:defRPr/>
            </a:pPr>
            <a:endParaRPr lang="en-US" altLang="zh-TW" sz="2000" b="1" dirty="0">
              <a:solidFill>
                <a:srgbClr val="003399"/>
              </a:solidFill>
            </a:endParaRPr>
          </a:p>
          <a:p>
            <a:pPr>
              <a:defRPr/>
            </a:pPr>
            <a:endParaRPr lang="en-US" altLang="zh-TW" sz="2000" b="1" dirty="0">
              <a:solidFill>
                <a:srgbClr val="003399"/>
              </a:solidFill>
            </a:endParaRPr>
          </a:p>
          <a:p>
            <a:pPr>
              <a:defRPr/>
            </a:pPr>
            <a:endParaRPr lang="en-US" altLang="zh-TW" sz="2000" b="1" dirty="0">
              <a:solidFill>
                <a:srgbClr val="003399"/>
              </a:solidFill>
            </a:endParaRPr>
          </a:p>
          <a:p>
            <a:pPr>
              <a:defRPr/>
            </a:pPr>
            <a:endParaRPr lang="en-US" altLang="zh-TW" sz="2000" b="1" dirty="0">
              <a:solidFill>
                <a:srgbClr val="003399"/>
              </a:solidFill>
            </a:endParaRPr>
          </a:p>
          <a:p>
            <a:pPr>
              <a:defRPr/>
            </a:pPr>
            <a:endParaRPr lang="en-US" altLang="zh-TW" sz="2000" b="1" dirty="0">
              <a:solidFill>
                <a:srgbClr val="003399"/>
              </a:solidFill>
            </a:endParaRPr>
          </a:p>
          <a:p>
            <a:pPr>
              <a:defRPr/>
            </a:pPr>
            <a:endParaRPr lang="en-US" altLang="zh-TW" sz="2000" b="1" dirty="0">
              <a:solidFill>
                <a:schemeClr val="tx2"/>
              </a:solidFill>
            </a:endParaRPr>
          </a:p>
          <a:p>
            <a:pPr>
              <a:defRPr/>
            </a:pPr>
            <a:r>
              <a:rPr lang="zh-TW" altLang="en-US" b="1" dirty="0">
                <a:solidFill>
                  <a:schemeClr val="tx2"/>
                </a:solidFill>
              </a:rPr>
              <a:t>       </a:t>
            </a:r>
            <a:endParaRPr lang="en-US" altLang="zh-TW" b="1" dirty="0">
              <a:solidFill>
                <a:schemeClr val="tx2"/>
              </a:solidFill>
            </a:endParaRPr>
          </a:p>
          <a:p>
            <a:pPr>
              <a:defRPr/>
            </a:pPr>
            <a:endParaRPr lang="en-US" altLang="zh-TW" b="1" dirty="0">
              <a:solidFill>
                <a:schemeClr val="tx2"/>
              </a:solidFill>
            </a:endParaRPr>
          </a:p>
          <a:p>
            <a:pPr>
              <a:defRPr/>
            </a:pPr>
            <a:r>
              <a:rPr lang="zh-TW" altLang="en-US" sz="1600" b="1" dirty="0">
                <a:solidFill>
                  <a:srgbClr val="003399"/>
                </a:solidFill>
              </a:rPr>
              <a:t>         金融業一般都很注重 </a:t>
            </a:r>
            <a:r>
              <a:rPr lang="en-US" altLang="zh-TW" sz="1600" b="1" dirty="0">
                <a:solidFill>
                  <a:srgbClr val="003399"/>
                </a:solidFill>
                <a:highlight>
                  <a:srgbClr val="FFFF00"/>
                </a:highlight>
              </a:rPr>
              <a:t>KYC</a:t>
            </a:r>
            <a:r>
              <a:rPr lang="zh-TW" altLang="en-US" sz="1600" b="1" dirty="0">
                <a:solidFill>
                  <a:srgbClr val="003399"/>
                </a:solidFill>
                <a:highlight>
                  <a:srgbClr val="FFFF00"/>
                </a:highlight>
              </a:rPr>
              <a:t>（</a:t>
            </a:r>
            <a:r>
              <a:rPr lang="en-US" altLang="zh-TW" sz="1600" b="1" dirty="0">
                <a:solidFill>
                  <a:srgbClr val="003399"/>
                </a:solidFill>
                <a:highlight>
                  <a:srgbClr val="FFFF00"/>
                </a:highlight>
              </a:rPr>
              <a:t>Know Your Customer</a:t>
            </a:r>
            <a:r>
              <a:rPr lang="zh-TW" altLang="en-US" sz="1600" b="1" dirty="0">
                <a:solidFill>
                  <a:srgbClr val="003399"/>
                </a:solidFill>
                <a:highlight>
                  <a:srgbClr val="FFFF00"/>
                </a:highlight>
              </a:rPr>
              <a:t>）、</a:t>
            </a:r>
            <a:r>
              <a:rPr lang="en-US" altLang="zh-TW" sz="1600" b="1" dirty="0">
                <a:solidFill>
                  <a:srgbClr val="003399"/>
                </a:solidFill>
                <a:highlight>
                  <a:srgbClr val="FFFF00"/>
                </a:highlight>
              </a:rPr>
              <a:t>KYP</a:t>
            </a:r>
            <a:r>
              <a:rPr lang="zh-TW" altLang="en-US" sz="1600" b="1" dirty="0">
                <a:solidFill>
                  <a:srgbClr val="003399"/>
                </a:solidFill>
                <a:highlight>
                  <a:srgbClr val="FFFF00"/>
                </a:highlight>
              </a:rPr>
              <a:t>（</a:t>
            </a:r>
            <a:r>
              <a:rPr lang="en-US" altLang="zh-TW" sz="1600" b="1" dirty="0">
                <a:solidFill>
                  <a:srgbClr val="003399"/>
                </a:solidFill>
                <a:highlight>
                  <a:srgbClr val="FFFF00"/>
                </a:highlight>
              </a:rPr>
              <a:t>Know Your Product</a:t>
            </a:r>
            <a:r>
              <a:rPr lang="zh-TW" altLang="en-US" sz="1600" b="1" dirty="0">
                <a:solidFill>
                  <a:srgbClr val="003399"/>
                </a:solidFill>
                <a:highlight>
                  <a:srgbClr val="FFFF00"/>
                </a:highlight>
              </a:rPr>
              <a:t>）</a:t>
            </a:r>
            <a:r>
              <a:rPr lang="zh-TW" altLang="en-US" sz="1600" b="1" dirty="0">
                <a:solidFill>
                  <a:srgbClr val="003399"/>
                </a:solidFill>
              </a:rPr>
              <a:t>，但為了能夠留住客戶，則必須了解</a:t>
            </a:r>
            <a:r>
              <a:rPr lang="zh-TW" altLang="en-US" sz="1600" b="1" dirty="0">
                <a:solidFill>
                  <a:srgbClr val="003399"/>
                </a:solidFill>
                <a:highlight>
                  <a:srgbClr val="FFFF00"/>
                </a:highlight>
              </a:rPr>
              <a:t>如何讓客戶滿意（</a:t>
            </a:r>
            <a:r>
              <a:rPr lang="en-US" altLang="zh-TW" sz="1600" b="1" dirty="0">
                <a:solidFill>
                  <a:srgbClr val="003399"/>
                </a:solidFill>
                <a:highlight>
                  <a:srgbClr val="FFFF00"/>
                </a:highlight>
              </a:rPr>
              <a:t>Satisfy Your Customer</a:t>
            </a:r>
            <a:r>
              <a:rPr lang="zh-TW" altLang="en-US" sz="1600" b="1" dirty="0">
                <a:solidFill>
                  <a:srgbClr val="003399"/>
                </a:solidFill>
                <a:highlight>
                  <a:srgbClr val="FFFF00"/>
                </a:highlight>
              </a:rPr>
              <a:t>）</a:t>
            </a:r>
            <a:r>
              <a:rPr lang="zh-TW" altLang="en-US" sz="1600" b="1" dirty="0">
                <a:solidFill>
                  <a:srgbClr val="003399"/>
                </a:solidFill>
              </a:rPr>
              <a:t>，特別是一般大眾客戶，尤其 </a:t>
            </a:r>
            <a:r>
              <a:rPr lang="en-US" altLang="zh-TW" sz="1600" b="1" dirty="0">
                <a:solidFill>
                  <a:srgbClr val="003399"/>
                </a:solidFill>
                <a:highlight>
                  <a:srgbClr val="00FF00"/>
                </a:highlight>
              </a:rPr>
              <a:t>80% </a:t>
            </a:r>
            <a:r>
              <a:rPr lang="zh-TW" altLang="en-US" sz="1600" b="1" dirty="0">
                <a:solidFill>
                  <a:srgbClr val="003399"/>
                </a:solidFill>
                <a:highlight>
                  <a:srgbClr val="00FF00"/>
                </a:highlight>
              </a:rPr>
              <a:t>的長尾客戶</a:t>
            </a:r>
            <a:r>
              <a:rPr lang="zh-TW" altLang="en-US" sz="1600" b="1" dirty="0">
                <a:solidFill>
                  <a:srgbClr val="003399"/>
                </a:solidFill>
              </a:rPr>
              <a:t>對投資理財需求的滿意程度，隨著</a:t>
            </a:r>
            <a:r>
              <a:rPr lang="zh-TW" altLang="en-US" sz="1600" b="1" dirty="0">
                <a:solidFill>
                  <a:srgbClr val="003399"/>
                </a:solidFill>
                <a:highlight>
                  <a:srgbClr val="FFFF00"/>
                </a:highlight>
              </a:rPr>
              <a:t>社群</a:t>
            </a:r>
            <a:r>
              <a:rPr lang="zh-TW" altLang="en-US" sz="1600" b="1" dirty="0">
                <a:solidFill>
                  <a:srgbClr val="003399"/>
                </a:solidFill>
              </a:rPr>
              <a:t>的影響力逐漸提升，因此，客戶滿意度就顯得更加重要；</a:t>
            </a:r>
            <a:endParaRPr lang="en-US" altLang="zh-TW" sz="1600" b="1" dirty="0">
              <a:solidFill>
                <a:srgbClr val="003399"/>
              </a:solidFill>
            </a:endParaRPr>
          </a:p>
          <a:p>
            <a:pPr>
              <a:defRPr/>
            </a:pPr>
            <a:endParaRPr lang="en-US" altLang="zh-TW" b="1" dirty="0">
              <a:solidFill>
                <a:srgbClr val="003399"/>
              </a:solidFill>
              <a:highlight>
                <a:srgbClr val="FFFF00"/>
              </a:highlight>
            </a:endParaRPr>
          </a:p>
          <a:p>
            <a:pPr>
              <a:defRPr/>
            </a:pPr>
            <a:r>
              <a:rPr lang="zh-TW" altLang="en-US" b="1" dirty="0">
                <a:solidFill>
                  <a:srgbClr val="003399"/>
                </a:solidFill>
              </a:rPr>
              <a:t>        </a:t>
            </a:r>
            <a:r>
              <a:rPr lang="zh-TW" altLang="en-US" sz="1600" b="1" dirty="0">
                <a:solidFill>
                  <a:srgbClr val="003399"/>
                </a:solidFill>
                <a:highlight>
                  <a:srgbClr val="FFFF00"/>
                </a:highlight>
              </a:rPr>
              <a:t>唯有客戶滿意，經營模式才可能從 </a:t>
            </a:r>
            <a:r>
              <a:rPr lang="en-US" altLang="zh-TW" sz="1600" b="1" dirty="0">
                <a:solidFill>
                  <a:srgbClr val="003399"/>
                </a:solidFill>
                <a:highlight>
                  <a:srgbClr val="FFFF00"/>
                </a:highlight>
              </a:rPr>
              <a:t>B2C </a:t>
            </a:r>
            <a:r>
              <a:rPr lang="zh-TW" altLang="en-US" sz="1600" b="1" dirty="0">
                <a:solidFill>
                  <a:srgbClr val="003399"/>
                </a:solidFill>
                <a:highlight>
                  <a:srgbClr val="FFFF00"/>
                </a:highlight>
              </a:rPr>
              <a:t>轉為 </a:t>
            </a:r>
            <a:r>
              <a:rPr lang="en-US" altLang="zh-TW" sz="1600" b="1" dirty="0">
                <a:solidFill>
                  <a:srgbClr val="003399"/>
                </a:solidFill>
                <a:highlight>
                  <a:srgbClr val="FFFF00"/>
                </a:highlight>
              </a:rPr>
              <a:t>C2B</a:t>
            </a:r>
            <a:r>
              <a:rPr lang="zh-TW" altLang="en-US" sz="1600" b="1" dirty="0">
                <a:solidFill>
                  <a:srgbClr val="003399"/>
                </a:solidFill>
                <a:highlight>
                  <a:srgbClr val="FFFF00"/>
                </a:highlight>
              </a:rPr>
              <a:t>，甚至可能衍伸</a:t>
            </a:r>
            <a:r>
              <a:rPr lang="en-US" altLang="zh-TW" sz="1600" b="1" dirty="0">
                <a:solidFill>
                  <a:srgbClr val="003399"/>
                </a:solidFill>
                <a:highlight>
                  <a:srgbClr val="FFFF00"/>
                </a:highlight>
              </a:rPr>
              <a:t>C2C</a:t>
            </a:r>
            <a:r>
              <a:rPr lang="zh-TW" altLang="en-US" sz="1600" b="1" dirty="0">
                <a:solidFill>
                  <a:srgbClr val="003399"/>
                </a:solidFill>
              </a:rPr>
              <a:t>，因為口碑好，客戶介紹客戶，不斷擴大客戶基礎。</a:t>
            </a:r>
            <a:endParaRPr lang="en-US" altLang="zh-TW" sz="1600" b="1" dirty="0">
              <a:solidFill>
                <a:srgbClr val="003399"/>
              </a:solidFill>
            </a:endParaRPr>
          </a:p>
          <a:p>
            <a:pPr>
              <a:defRPr/>
            </a:pPr>
            <a:endParaRPr lang="en-US" altLang="zh-TW" b="1" dirty="0">
              <a:solidFill>
                <a:srgbClr val="003399"/>
              </a:solidFill>
            </a:endParaRPr>
          </a:p>
          <a:p>
            <a:pPr>
              <a:defRPr/>
            </a:pPr>
            <a:r>
              <a:rPr lang="zh-TW" altLang="en-US" b="1" dirty="0">
                <a:solidFill>
                  <a:srgbClr val="003399"/>
                </a:solidFill>
              </a:rPr>
              <a:t>       美國</a:t>
            </a:r>
            <a:r>
              <a:rPr lang="zh-TW" altLang="en-US" b="1" dirty="0">
                <a:solidFill>
                  <a:srgbClr val="003399"/>
                </a:solidFill>
                <a:highlight>
                  <a:srgbClr val="FFFF00"/>
                </a:highlight>
              </a:rPr>
              <a:t>嘉信理財</a:t>
            </a:r>
            <a:r>
              <a:rPr lang="en-US" altLang="zh-TW" b="1" dirty="0">
                <a:solidFill>
                  <a:srgbClr val="003399"/>
                </a:solidFill>
                <a:highlight>
                  <a:srgbClr val="FFFF00"/>
                </a:highlight>
              </a:rPr>
              <a:t>(Charles Schwab)</a:t>
            </a:r>
            <a:r>
              <a:rPr lang="zh-TW" altLang="en-US" b="1" dirty="0">
                <a:solidFill>
                  <a:srgbClr val="003399"/>
                </a:solidFill>
              </a:rPr>
              <a:t>就特別推出滿意度保証（</a:t>
            </a:r>
            <a:r>
              <a:rPr lang="en-US" altLang="zh-TW" b="1" dirty="0">
                <a:solidFill>
                  <a:srgbClr val="003399"/>
                </a:solidFill>
              </a:rPr>
              <a:t>Satisfaction Guarantee</a:t>
            </a:r>
            <a:r>
              <a:rPr lang="zh-TW" altLang="en-US" b="1" dirty="0">
                <a:solidFill>
                  <a:srgbClr val="003399"/>
                </a:solidFill>
              </a:rPr>
              <a:t>）方案，客戶若對任何服務，不滿意可提出，將有相關退費。</a:t>
            </a:r>
          </a:p>
        </p:txBody>
      </p:sp>
      <p:pic>
        <p:nvPicPr>
          <p:cNvPr id="2" name="圖片 4">
            <a:extLst>
              <a:ext uri="{FF2B5EF4-FFF2-40B4-BE49-F238E27FC236}">
                <a16:creationId xmlns:a16="http://schemas.microsoft.com/office/drawing/2014/main" id="{0428260D-8308-1671-6339-B03E46213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166" t="30742" r="14999" b="11858"/>
          <a:stretch>
            <a:fillRect/>
          </a:stretch>
        </p:blipFill>
        <p:spPr bwMode="auto">
          <a:xfrm>
            <a:off x="2242910" y="523862"/>
            <a:ext cx="6362700"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a:extLst>
              <a:ext uri="{FF2B5EF4-FFF2-40B4-BE49-F238E27FC236}">
                <a16:creationId xmlns:a16="http://schemas.microsoft.com/office/drawing/2014/main" id="{0EEDA3C3-E35C-44E5-8FBE-82AB3D1B82B1}"/>
              </a:ext>
            </a:extLst>
          </p:cNvPr>
          <p:cNvSpPr txBox="1">
            <a:spLocks noChangeArrowheads="1"/>
          </p:cNvSpPr>
          <p:nvPr/>
        </p:nvSpPr>
        <p:spPr bwMode="auto">
          <a:xfrm>
            <a:off x="125506" y="0"/>
            <a:ext cx="12066494" cy="830997"/>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2400" dirty="0">
                <a:solidFill>
                  <a:schemeClr val="bg1"/>
                </a:solidFill>
                <a:latin typeface="Tahoma" panose="020B0604030504040204" pitchFamily="34" charset="0"/>
                <a:ea typeface="新細明體" panose="02020500000000000000" pitchFamily="18" charset="-120"/>
              </a:rPr>
              <a:t> </a:t>
            </a:r>
            <a:r>
              <a:rPr lang="en-US" altLang="zh-TW" sz="2400" dirty="0">
                <a:solidFill>
                  <a:schemeClr val="bg1"/>
                </a:solidFill>
                <a:latin typeface="Tahoma" panose="020B0604030504040204" pitchFamily="34" charset="0"/>
                <a:ea typeface="新細明體" panose="02020500000000000000" pitchFamily="18" charset="-120"/>
              </a:rPr>
              <a:t>(200819) </a:t>
            </a:r>
            <a:r>
              <a:rPr lang="zh-TW" altLang="zh-TW" sz="2400" dirty="0">
                <a:solidFill>
                  <a:schemeClr val="bg1"/>
                </a:solidFill>
                <a:latin typeface="Tahoma" panose="020B0604030504040204" pitchFamily="34" charset="0"/>
                <a:ea typeface="新細明體" panose="02020500000000000000" pitchFamily="18" charset="-120"/>
              </a:rPr>
              <a:t>疫情刺激美電子商務飆 專家點名宅經濟受惠股</a:t>
            </a:r>
            <a:r>
              <a:rPr lang="en-US" altLang="zh-TW" sz="2400" dirty="0">
                <a:solidFill>
                  <a:schemeClr val="bg1"/>
                </a:solidFill>
                <a:latin typeface="Tahoma" panose="020B0604030504040204" pitchFamily="34" charset="0"/>
                <a:ea typeface="新細明體" panose="02020500000000000000" pitchFamily="18" charset="-120"/>
              </a:rPr>
              <a:t> How Coronavirus (COVID-19) Is Impacting Ecommerce?</a:t>
            </a:r>
          </a:p>
        </p:txBody>
      </p:sp>
      <p:pic>
        <p:nvPicPr>
          <p:cNvPr id="12291" name="圖片 3">
            <a:extLst>
              <a:ext uri="{FF2B5EF4-FFF2-40B4-BE49-F238E27FC236}">
                <a16:creationId xmlns:a16="http://schemas.microsoft.com/office/drawing/2014/main" id="{8158DA4D-830B-45C3-9276-448567FD8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667" t="21852" r="35834" b="21852"/>
          <a:stretch>
            <a:fillRect/>
          </a:stretch>
        </p:blipFill>
        <p:spPr bwMode="auto">
          <a:xfrm>
            <a:off x="749780" y="3251445"/>
            <a:ext cx="1941662" cy="1294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a:extLst>
              <a:ext uri="{FF2B5EF4-FFF2-40B4-BE49-F238E27FC236}">
                <a16:creationId xmlns:a16="http://schemas.microsoft.com/office/drawing/2014/main" id="{B758E529-1CBA-4946-B60B-8712A8C8C2C9}"/>
              </a:ext>
            </a:extLst>
          </p:cNvPr>
          <p:cNvSpPr txBox="1"/>
          <p:nvPr/>
        </p:nvSpPr>
        <p:spPr>
          <a:xfrm>
            <a:off x="3265971" y="2002495"/>
            <a:ext cx="8655244" cy="4647426"/>
          </a:xfrm>
          <a:prstGeom prst="rect">
            <a:avLst/>
          </a:prstGeom>
          <a:noFill/>
        </p:spPr>
        <p:txBody>
          <a:bodyPr wrap="square">
            <a:spAutoFit/>
          </a:bodyPr>
          <a:lstStyle/>
          <a:p>
            <a:pPr algn="just" latinLnBrk="1">
              <a:defRPr/>
            </a:pPr>
            <a:r>
              <a:rPr lang="zh-TW" altLang="en-US"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On top of health concerns, brands across the globe have had grave concerns about the impact of </a:t>
            </a:r>
            <a:r>
              <a:rPr lang="en-US" altLang="zh-TW" sz="1600" b="1"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coronavirus (COVID-19) </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on their brand, industry, and ecommerce as a whole. Ecommerce, B2B, B2C, and </a:t>
            </a:r>
            <a:r>
              <a:rPr lang="en-US" altLang="zh-TW" sz="1600" b="1"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brick-and-mortar brands </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alike have felt the impact of       coronavirus on their business in one way or another.                                                   </a:t>
            </a:r>
          </a:p>
          <a:p>
            <a:pPr algn="just" latinLnBrk="1">
              <a:defRPr/>
            </a:pP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en-US"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除了健康問題之外，全球品牌也非常擔心</a:t>
            </a:r>
            <a:r>
              <a:rPr lang="zh-TW" altLang="en-US"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冠狀病毒（</a:t>
            </a:r>
            <a:r>
              <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COVID-19</a:t>
            </a:r>
            <a:r>
              <a:rPr lang="zh-TW" altLang="en-US"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a:t>
            </a:r>
            <a:r>
              <a:rPr lang="zh-TW" altLang="en-US"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對其品牌、產業和電子商務的整體影響。</a:t>
            </a:r>
            <a:r>
              <a:rPr lang="zh-TW" altLang="en-US"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電子商務、</a:t>
            </a:r>
            <a:r>
              <a:rPr lang="en-US" altLang="zh-TW"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B2B</a:t>
            </a:r>
            <a:r>
              <a:rPr lang="zh-TW" altLang="en-US"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t>
            </a:r>
            <a:r>
              <a:rPr lang="en-US" altLang="zh-TW"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B2C </a:t>
            </a:r>
            <a:r>
              <a:rPr lang="zh-TW" altLang="en-US"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和實體品牌</a:t>
            </a:r>
            <a:r>
              <a:rPr lang="zh-TW" altLang="en-US"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都以某種方式感受到了</a:t>
            </a:r>
            <a:r>
              <a:rPr lang="zh-TW" altLang="en-US"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冠狀病毒</a:t>
            </a:r>
            <a:r>
              <a:rPr lang="zh-TW" altLang="en-US"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對其業務的影響。</a:t>
            </a:r>
            <a:endParaRPr lang="en-US"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endParaRPr lang="en-US" altLang="zh-TW"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r>
              <a:rPr lang="zh-TW" altLang="en-US" sz="16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亞馬遜（</a:t>
            </a:r>
            <a:r>
              <a:rPr lang="en-US"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Amazon</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）、沃爾瑪（</a:t>
            </a:r>
            <a:r>
              <a:rPr lang="en-US"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Walmart</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）和家得寶（</a:t>
            </a:r>
            <a:r>
              <a:rPr lang="en-US"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Home Depot</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）等公司</a:t>
            </a:r>
            <a:r>
              <a:rPr lang="zh-TW" altLang="zh-TW"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在</a:t>
            </a:r>
            <a:r>
              <a:rPr lang="zh-TW" altLang="zh-TW" sz="1600" b="1"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疫情</a:t>
            </a:r>
            <a:r>
              <a:rPr lang="zh-TW" altLang="zh-TW"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期間茁壯成長，股市研究業者</a:t>
            </a:r>
            <a:r>
              <a:rPr lang="en-US" altLang="zh-TW" sz="1600" spc="75" dirty="0" err="1">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Tel</a:t>
            </a:r>
            <a:r>
              <a:rPr lang="en-US" altLang="zh-TW" sz="1600" spc="75" dirty="0" err="1">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sey</a:t>
            </a:r>
            <a:r>
              <a:rPr lang="en-US"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Advisory Group</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執行和首席研究分析師</a:t>
            </a:r>
            <a:r>
              <a:rPr lang="en-US"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Dana </a:t>
            </a:r>
            <a:r>
              <a:rPr lang="en-US" altLang="zh-TW" sz="1600" spc="75" dirty="0" err="1">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Telsey</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表示，</a:t>
            </a:r>
            <a:r>
              <a:rPr lang="zh-TW" altLang="zh-TW"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宅經濟</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還能繼續發揚光大。</a:t>
            </a:r>
            <a:endParaRPr lang="en-US"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endParaRPr lang="zh-TW" altLang="zh-TW" sz="1600" dirty="0">
              <a:solidFill>
                <a:srgbClr val="003399"/>
              </a:solidFill>
              <a:latin typeface="新細明體" panose="02020500000000000000" pitchFamily="18" charset="-120"/>
              <a:ea typeface="新細明體" panose="02020500000000000000" pitchFamily="18" charset="-120"/>
              <a:cs typeface="新細明體" panose="02020500000000000000" pitchFamily="18" charset="-120"/>
            </a:endParaRPr>
          </a:p>
          <a:p>
            <a:pPr algn="just" latinLnBrk="1">
              <a:defRPr/>
            </a:pPr>
            <a:r>
              <a:rPr lang="zh-TW" altLang="en-US" sz="1600" spc="75" dirty="0">
                <a:solidFill>
                  <a:srgbClr val="003399"/>
                </a:solidFill>
                <a:latin typeface="微軟正黑體" panose="020B0604030504040204" pitchFamily="34" charset="-120"/>
                <a:ea typeface="新細明體" panose="02020500000000000000" pitchFamily="18" charset="-120"/>
                <a:cs typeface="新細明體" panose="02020500000000000000" pitchFamily="18" charset="-120"/>
              </a:rPr>
              <a:t>      </a:t>
            </a:r>
            <a:r>
              <a:rPr lang="en-US" altLang="zh-TW" sz="1600" spc="75" dirty="0" err="1">
                <a:solidFill>
                  <a:srgbClr val="003399"/>
                </a:solidFill>
                <a:latin typeface="微軟正黑體" panose="020B0604030504040204" pitchFamily="34" charset="-120"/>
                <a:ea typeface="新細明體" panose="02020500000000000000" pitchFamily="18" charset="-120"/>
                <a:cs typeface="新細明體" panose="02020500000000000000" pitchFamily="18" charset="-120"/>
              </a:rPr>
              <a:t>Telsey</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說：「</a:t>
            </a:r>
            <a:r>
              <a:rPr lang="zh-TW" altLang="zh-TW"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重點會是住家、休閒服飾和電子產品，我認為折扣零售商</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第</a:t>
            </a:r>
            <a:r>
              <a:rPr lang="en-US"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2</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季表現非常好。後市可期。」</a:t>
            </a:r>
            <a:endParaRPr lang="en-US"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endParaRPr lang="en-US"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r>
              <a:rPr lang="zh-TW" altLang="en-US" sz="1600" spc="75" dirty="0">
                <a:solidFill>
                  <a:srgbClr val="003399"/>
                </a:solidFill>
                <a:latin typeface="微軟正黑體" panose="020B0604030504040204" pitchFamily="34" charset="-120"/>
                <a:ea typeface="新細明體" panose="02020500000000000000" pitchFamily="18" charset="-120"/>
                <a:cs typeface="新細明體" panose="02020500000000000000" pitchFamily="18" charset="-120"/>
              </a:rPr>
              <a:t>     </a:t>
            </a:r>
            <a:r>
              <a:rPr lang="en-US" altLang="zh-TW" sz="1600" spc="75" dirty="0" err="1">
                <a:solidFill>
                  <a:srgbClr val="003399"/>
                </a:solidFill>
                <a:latin typeface="微軟正黑體" panose="020B0604030504040204" pitchFamily="34" charset="-120"/>
                <a:ea typeface="新細明體" panose="02020500000000000000" pitchFamily="18" charset="-120"/>
                <a:cs typeface="新細明體" panose="02020500000000000000" pitchFamily="18" charset="-120"/>
              </a:rPr>
              <a:t>Telsey</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說，可以看出</a:t>
            </a:r>
            <a:r>
              <a:rPr lang="zh-TW" altLang="zh-TW" sz="1600" b="1" spc="75" dirty="0">
                <a:solidFill>
                  <a:srgbClr val="003399"/>
                </a:solidFill>
                <a:highlight>
                  <a:srgbClr val="00FF00"/>
                </a:highlight>
                <a:latin typeface="新細明體" panose="02020500000000000000" pitchFamily="18" charset="-120"/>
                <a:ea typeface="微軟正黑體" panose="020B0604030504040204" pitchFamily="34" charset="-120"/>
                <a:cs typeface="新細明體" panose="02020500000000000000" pitchFamily="18" charset="-120"/>
              </a:rPr>
              <a:t>宅經濟</a:t>
            </a:r>
            <a:r>
              <a:rPr lang="zh-TW" altLang="zh-TW" sz="1600" b="1"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趨勢</a:t>
            </a:r>
            <a:r>
              <a:rPr lang="zh-TW" altLang="zh-TW"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將是疫情過後仍能持續的結構性變化</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。她指出：「</a:t>
            </a:r>
            <a:r>
              <a:rPr lang="zh-TW" altLang="zh-TW"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住家</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仍是贏家。它既是辦公室、運動中心、娛樂中心，現在也是教育中心。我認為消費者會有</a:t>
            </a:r>
            <a:r>
              <a:rPr lang="zh-TW" altLang="zh-TW" sz="1600"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很長一段時間投資自宅</a:t>
            </a:r>
            <a:r>
              <a:rPr lang="zh-TW" altLang="zh-TW" sz="1600"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a:t>
            </a:r>
            <a:endParaRPr lang="zh-TW" altLang="en-US" sz="1600" dirty="0">
              <a:solidFill>
                <a:srgbClr val="003399"/>
              </a:solidFill>
            </a:endParaRPr>
          </a:p>
        </p:txBody>
      </p:sp>
      <p:sp>
        <p:nvSpPr>
          <p:cNvPr id="2" name="文字方塊 1">
            <a:extLst>
              <a:ext uri="{FF2B5EF4-FFF2-40B4-BE49-F238E27FC236}">
                <a16:creationId xmlns:a16="http://schemas.microsoft.com/office/drawing/2014/main" id="{B49D17FA-A560-591D-1485-DC6BD77E8552}"/>
              </a:ext>
            </a:extLst>
          </p:cNvPr>
          <p:cNvSpPr txBox="1"/>
          <p:nvPr/>
        </p:nvSpPr>
        <p:spPr>
          <a:xfrm>
            <a:off x="125505" y="955081"/>
            <a:ext cx="11291675" cy="923330"/>
          </a:xfrm>
          <a:prstGeom prst="rect">
            <a:avLst/>
          </a:prstGeom>
          <a:noFill/>
        </p:spPr>
        <p:txBody>
          <a:bodyPr wrap="square" rtlCol="0">
            <a:spAutoFit/>
          </a:bodyPr>
          <a:lstStyle/>
          <a:p>
            <a:pPr lvl="1">
              <a:buNone/>
            </a:pPr>
            <a:r>
              <a:rPr lang="en-US" altLang="zh-TW" sz="1800" b="1" dirty="0">
                <a:solidFill>
                  <a:srgbClr val="003399"/>
                </a:solidFill>
                <a:highlight>
                  <a:srgbClr val="FFFF00"/>
                </a:highlight>
              </a:rPr>
              <a:t>4. </a:t>
            </a:r>
            <a:r>
              <a:rPr lang="zh-TW" altLang="en-US" sz="1800" b="1" dirty="0">
                <a:solidFill>
                  <a:srgbClr val="003399"/>
                </a:solidFill>
                <a:highlight>
                  <a:srgbClr val="FFFF00"/>
                </a:highlight>
              </a:rPr>
              <a:t>宅經濟</a:t>
            </a:r>
            <a:r>
              <a:rPr lang="zh-TW" altLang="en-US" sz="1800" b="1" dirty="0">
                <a:solidFill>
                  <a:srgbClr val="003399"/>
                </a:solidFill>
              </a:rPr>
              <a:t> </a:t>
            </a:r>
            <a:r>
              <a:rPr lang="en-US" altLang="zh-TW" sz="1800" b="1" dirty="0">
                <a:solidFill>
                  <a:srgbClr val="003399"/>
                </a:solidFill>
              </a:rPr>
              <a:t>(Stay-at-home Economy) : </a:t>
            </a:r>
            <a:r>
              <a:rPr lang="en-US" altLang="zh-TW" sz="1600" b="1" dirty="0">
                <a:solidFill>
                  <a:srgbClr val="003399"/>
                </a:solidFill>
              </a:rPr>
              <a:t>(1) </a:t>
            </a:r>
            <a:r>
              <a:rPr lang="zh-TW" altLang="en-US" sz="1600" b="1" dirty="0">
                <a:solidFill>
                  <a:srgbClr val="003399"/>
                </a:solidFill>
              </a:rPr>
              <a:t>上網時間</a:t>
            </a:r>
            <a:r>
              <a:rPr lang="zh-TW" altLang="en-US" sz="1600" b="1" dirty="0">
                <a:solidFill>
                  <a:srgbClr val="003399"/>
                </a:solidFill>
                <a:highlight>
                  <a:srgbClr val="FFFF00"/>
                </a:highlight>
              </a:rPr>
              <a:t>長   </a:t>
            </a:r>
            <a:r>
              <a:rPr lang="en-US" altLang="zh-TW" sz="1600" b="1" dirty="0">
                <a:solidFill>
                  <a:srgbClr val="003399"/>
                </a:solidFill>
              </a:rPr>
              <a:t>(2) </a:t>
            </a:r>
            <a:r>
              <a:rPr lang="zh-TW" altLang="en-US" sz="1600" b="1" dirty="0">
                <a:solidFill>
                  <a:srgbClr val="003399"/>
                </a:solidFill>
              </a:rPr>
              <a:t>口碑影響</a:t>
            </a:r>
            <a:r>
              <a:rPr lang="zh-TW" altLang="en-US" sz="1600" b="1" dirty="0">
                <a:solidFill>
                  <a:srgbClr val="003399"/>
                </a:solidFill>
                <a:highlight>
                  <a:srgbClr val="FFFF00"/>
                </a:highlight>
              </a:rPr>
              <a:t>高   </a:t>
            </a:r>
            <a:r>
              <a:rPr lang="en-US" altLang="zh-TW" sz="1600" b="1" dirty="0">
                <a:solidFill>
                  <a:srgbClr val="003399"/>
                </a:solidFill>
              </a:rPr>
              <a:t>(3) </a:t>
            </a:r>
            <a:r>
              <a:rPr lang="zh-TW" altLang="en-US" sz="1600" b="1" dirty="0">
                <a:solidFill>
                  <a:srgbClr val="003399"/>
                </a:solidFill>
              </a:rPr>
              <a:t>自我意識強</a:t>
            </a:r>
            <a:endParaRPr lang="en-US" altLang="zh-TW" sz="1600" b="1" dirty="0">
              <a:solidFill>
                <a:srgbClr val="003399"/>
              </a:solidFill>
            </a:endParaRPr>
          </a:p>
          <a:p>
            <a:endParaRPr lang="en-US" altLang="zh-TW"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endParaRPr>
          </a:p>
          <a:p>
            <a:r>
              <a:rPr lang="en-US" altLang="zh-TW" b="1" dirty="0">
                <a:solidFill>
                  <a:srgbClr val="003399"/>
                </a:solidFill>
              </a:rPr>
              <a:t>              </a:t>
            </a:r>
            <a:r>
              <a:rPr lang="zh-TW" altLang="en-US" b="1" dirty="0">
                <a:solidFill>
                  <a:srgbClr val="003399"/>
                </a:solidFill>
              </a:rPr>
              <a:t> 與</a:t>
            </a:r>
            <a:r>
              <a:rPr lang="zh-TW" altLang="zh-TW" b="1" dirty="0">
                <a:solidFill>
                  <a:srgbClr val="003399"/>
                </a:solidFill>
                <a:highlight>
                  <a:srgbClr val="FFFF00"/>
                </a:highlight>
              </a:rPr>
              <a:t>「御宅族」「おたく</a:t>
            </a:r>
            <a:r>
              <a:rPr lang="zh-TW" altLang="zh-TW" b="1" dirty="0">
                <a:solidFill>
                  <a:srgbClr val="003399"/>
                </a:solidFill>
              </a:rPr>
              <a:t>」起源和概念有所不同。</a:t>
            </a:r>
            <a:endParaRPr lang="zh-TW" altLang="en-US" dirty="0"/>
          </a:p>
        </p:txBody>
      </p:sp>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11482</TotalTime>
  <Words>40441</Words>
  <Application>Microsoft Office PowerPoint</Application>
  <PresentationFormat>寬螢幕</PresentationFormat>
  <Paragraphs>1943</Paragraphs>
  <Slides>119</Slides>
  <Notes>88</Notes>
  <HiddenSlides>6</HiddenSlides>
  <MMClips>0</MMClips>
  <ScaleCrop>false</ScaleCrop>
  <HeadingPairs>
    <vt:vector size="6" baseType="variant">
      <vt:variant>
        <vt:lpstr>使用字型</vt:lpstr>
      </vt:variant>
      <vt:variant>
        <vt:i4>36</vt:i4>
      </vt:variant>
      <vt:variant>
        <vt:lpstr>佈景主題</vt:lpstr>
      </vt:variant>
      <vt:variant>
        <vt:i4>1</vt:i4>
      </vt:variant>
      <vt:variant>
        <vt:lpstr>投影片標題</vt:lpstr>
      </vt:variant>
      <vt:variant>
        <vt:i4>119</vt:i4>
      </vt:variant>
    </vt:vector>
  </HeadingPairs>
  <TitlesOfParts>
    <vt:vector size="156" baseType="lpstr">
      <vt:lpstr>Amazon Ember</vt:lpstr>
      <vt:lpstr>cnn_sans_display</vt:lpstr>
      <vt:lpstr>--cs-site-font-regular</vt:lpstr>
      <vt:lpstr>helvetica neue</vt:lpstr>
      <vt:lpstr>Inter</vt:lpstr>
      <vt:lpstr>MS PGothic</vt:lpstr>
      <vt:lpstr>Mulish</vt:lpstr>
      <vt:lpstr>Noto Sans Tamil UI</vt:lpstr>
      <vt:lpstr>Noto Sans TC</vt:lpstr>
      <vt:lpstr>Noto Serif TC</vt:lpstr>
      <vt:lpstr>Quicksand</vt:lpstr>
      <vt:lpstr>Söhne</vt:lpstr>
      <vt:lpstr>Yahoo Sans</vt:lpstr>
      <vt:lpstr>華康中黑體</vt:lpstr>
      <vt:lpstr>微軟正黑體</vt:lpstr>
      <vt:lpstr>新細明體</vt:lpstr>
      <vt:lpstr>Arial</vt:lpstr>
      <vt:lpstr>Arial</vt:lpstr>
      <vt:lpstr>Calibri</vt:lpstr>
      <vt:lpstr>Calibri Light</vt:lpstr>
      <vt:lpstr>Georgia</vt:lpstr>
      <vt:lpstr>Helvetica</vt:lpstr>
      <vt:lpstr>Josefin Sans</vt:lpstr>
      <vt:lpstr>Open Sans</vt:lpstr>
      <vt:lpstr>Open Sans</vt:lpstr>
      <vt:lpstr>Oswald</vt:lpstr>
      <vt:lpstr>Poppins</vt:lpstr>
      <vt:lpstr>PT Serif</vt:lpstr>
      <vt:lpstr>Raleway</vt:lpstr>
      <vt:lpstr>Roboto</vt:lpstr>
      <vt:lpstr>Roboto Condensed</vt:lpstr>
      <vt:lpstr>Symbol</vt:lpstr>
      <vt:lpstr>Tahoma</vt:lpstr>
      <vt:lpstr>Times New Roman</vt:lpstr>
      <vt:lpstr>Verdana</vt:lpstr>
      <vt:lpstr>Wingdings</vt:lpstr>
      <vt:lpstr>Office 佈景主題</vt:lpstr>
      <vt:lpstr>電子商務的類型 (續)</vt:lpstr>
      <vt:lpstr>PowerPoint 簡報</vt:lpstr>
      <vt:lpstr>PowerPoint 簡報</vt:lpstr>
      <vt:lpstr>PowerPoint 簡報</vt:lpstr>
      <vt:lpstr>             B2C 模式的虛擬商家（Virtual Merchant），運作於行動平台上，透過 Freemium + IAP （In-App Purchase, 應用程式內購買）+ 「虛實融合」的O2O（Online to Offline）平台模式獲利。     </vt:lpstr>
      <vt:lpstr>B2C 模式的虛擬商家（Virtual Merchant），運作於行動平台上，透過 Freemium + IAP （In-App Purchase, 應用程式內購買）模式獲利。 + 「市場創造者」之實。 </vt:lpstr>
      <vt:lpstr>PowerPoint 簡報</vt:lpstr>
      <vt:lpstr>PowerPoint 簡報</vt:lpstr>
      <vt:lpstr>PowerPoint 簡報</vt:lpstr>
      <vt:lpstr>PowerPoint 簡報</vt:lpstr>
      <vt:lpstr>PowerPoint 簡報</vt:lpstr>
      <vt:lpstr>PowerPoint 簡報</vt:lpstr>
      <vt:lpstr>PowerPoint 簡報</vt:lpstr>
      <vt:lpstr>實例  B2C（Business-to-Consumer）的內容提供商(Content Provider): ( 0825.19) 紐時如何做數位創新 ?                        A business case of successful digital transformation</vt:lpstr>
      <vt:lpstr>           B2C : 內容提供商(Content Provider) : 有限的新聞閱讀  困獸之鬥或新獲利模式？</vt:lpstr>
      <vt:lpstr>            B2C : 內容提供商(Content Provider) : 有限的新聞閱讀  困獸之鬥或新獲利模式？</vt:lpstr>
      <vt:lpstr>PowerPoint 簡報</vt:lpstr>
      <vt:lpstr> B2C : 內容提供商(Content Provider) : 有限的新聞閱讀  困獸之鬥或新獲利模式？                                                                                                      (0324.24) 名家縱論／媒體分潤擱淺 政府只當吃瓜人  </vt:lpstr>
      <vt:lpstr>PowerPoint 簡報</vt:lpstr>
      <vt:lpstr> B2C : 內容提供商(Content Provider)培訓記者數位知識和思考，尤其是對數據的敏銳感: (0623.24) 名家縱論／AI可以得普立茲新聞獎嗎？For the first time, two Pulitzer winners disclosed using AI in their reporting   1 of  3 ， 窮變則通 ?   </vt:lpstr>
      <vt:lpstr> B2C : 內容提供商(Content Provider)培訓記者數位知識和思考，尤其是對數據的敏銳感: (0623.24) 名家縱論／AI可以得普立茲新聞獎嗎？For the first time, two Pulitzer winners disclosed using AI in their reporting   1 of  3 ， 窮變則通 ?  </vt:lpstr>
      <vt:lpstr> B2C : 內容提供商(Content Provider)培訓記者數位知識和思考，尤其是對數據的敏銳感: (0623.24) 名家縱論／AI可以得普立茲新聞獎嗎？For the first time, two Pulitzer winners disclosed using AI in their reporting   1 of  3 ， 窮變則通 ?  </vt:lpstr>
      <vt:lpstr>PowerPoint 簡報</vt:lpstr>
      <vt:lpstr>PowerPoint 簡報</vt:lpstr>
      <vt:lpstr>PowerPoint 簡報</vt:lpstr>
      <vt:lpstr>PowerPoint 簡報</vt:lpstr>
      <vt:lpstr>3. Cookie</vt:lpstr>
      <vt:lpstr>+ B2C 體驗導向 / 活動參與型（Experience-based / Engagement-driven）模式 :   'Follow JC Go' </vt:lpstr>
      <vt:lpstr>PowerPoint 簡報</vt:lpstr>
      <vt:lpstr>PowerPoint 簡報</vt:lpstr>
      <vt:lpstr>PowerPoint 簡報</vt:lpstr>
      <vt:lpstr>另一種 「體驗導向的 B2C 電子商務模式（AR + DTC + 客製化 + 社群電商）」:   Augmented Reality(擴增實境) - (0118.22)透過擴增實境購物將是未來購買的新模式       Augmented Reality is the Future of Online Shopping  </vt:lpstr>
      <vt:lpstr>另一種 「體驗導向的 B2C 電子商務模式（AR + DTC + 客製化 + 社群電商）」 Augmented Reality(擴增實境) - (0118.22)透過擴增實境購物將是未來購買的新模式 Augmented Reality is the Future of Online Shopping  </vt:lpstr>
      <vt:lpstr>           Augmented Reality(擴增實境)   -幫助消費者購買符合自身需求的產品</vt:lpstr>
      <vt:lpstr>另一種 「體驗導向的 B2C 電子商務模式（AR + DTC + 客製化 + 社群電商）」                                                                         Augmented Reality(擴增實境) - (0118.22)透過擴增實境購物將是未來購買的新模式 Augmented Reality is the Future of Online Shopping  </vt:lpstr>
      <vt:lpstr>電子商務的類型 (續)</vt:lpstr>
      <vt:lpstr>PowerPoint 簡報</vt:lpstr>
      <vt:lpstr>電子商務的類型 (續)</vt:lpstr>
      <vt:lpstr>PowerPoint 簡報</vt:lpstr>
      <vt:lpstr>Consumer-to-Consumer (C2C): 以物易物 (Barter ) 價值交換</vt:lpstr>
      <vt:lpstr>3. 電子商務的類型 (續)-消費者對消費者間 (C to C) –以物易物 (Product Exchange,或 barter)   </vt:lpstr>
      <vt:lpstr>Consumer-to-Consumer (C2C): 以物易物 (Barter ) 在價值交換</vt:lpstr>
      <vt:lpstr>共享經濟: Consumer-to-Consumer (C2C ) 中國大陸的「滴滴出行」 </vt:lpstr>
      <vt:lpstr>電子商務的類型 (續)</vt:lpstr>
      <vt:lpstr>             Classified by nature of market relationship (依市場關係來區別):    </vt:lpstr>
      <vt:lpstr> (0923.15)   Types of E-commerce : 網路到實體 (Online to Offline, O2O) ,以 GROUPON (酷朋) 驚傳撤出台灣為例  </vt:lpstr>
      <vt:lpstr> Types of E-commerce:網路到實體 (Online to Offline, O2O)，以 GROUPON  驚傳撤出台灣為例      </vt:lpstr>
      <vt:lpstr>電子商務的相關理論</vt:lpstr>
      <vt:lpstr>PowerPoint 簡報</vt:lpstr>
      <vt:lpstr>PowerPoint 簡報</vt:lpstr>
      <vt:lpstr>PowerPoint 簡報</vt:lpstr>
      <vt:lpstr>電子商務的理論 (II) 殺手級應用(Killer App.)</vt:lpstr>
      <vt:lpstr>電子商務的理論 (續)</vt:lpstr>
      <vt:lpstr>PowerPoint 簡報</vt:lpstr>
      <vt:lpstr>Freakonomics (蘋果橘子經濟學) : A Rogue Economist Explores the Hidden Side of Everything  《一位玩世不恭的經濟學家探討萬事萬物背後不為人知的一面》  </vt:lpstr>
      <vt:lpstr>PowerPoint 簡報</vt:lpstr>
      <vt:lpstr>Big Data Landscape</vt:lpstr>
      <vt:lpstr>Big Data Landscape</vt:lpstr>
      <vt:lpstr>Big Data Landscape</vt:lpstr>
      <vt:lpstr>相關性 </vt:lpstr>
      <vt:lpstr>         Correlation Matter ! 電腦產生的内容(computer-generated content，遠勝人工書評(human editor) …書評團隊最後終告解散。</vt:lpstr>
      <vt:lpstr>Correlation Matter ! 電腦產生的内容(computer-generated content)，遠勝人工書評(human editor) …書評團隊最後終告解散。</vt:lpstr>
      <vt:lpstr>PowerPoint 簡報</vt:lpstr>
      <vt:lpstr>電子商務的理論 (續)</vt:lpstr>
      <vt:lpstr>電子商務的理論 (續)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電子商務的理論 (續)</vt:lpstr>
      <vt:lpstr>PowerPoint 簡報</vt:lpstr>
      <vt:lpstr>PowerPoint 簡報</vt:lpstr>
      <vt:lpstr>電子商務的理論 (續)</vt:lpstr>
      <vt:lpstr>                         Cloud Computing (雲端運算) Model  </vt:lpstr>
      <vt:lpstr>電子商務的理論 (續)</vt:lpstr>
      <vt:lpstr>電子商務的理論 (續)  -  物聯網 (Internet of Things, IoT)  </vt:lpstr>
      <vt:lpstr>電子商務的理論 (續)-物聯網 (Internet of Things, IoT) (續) </vt:lpstr>
      <vt:lpstr>電子商務的理論 (續)</vt:lpstr>
      <vt:lpstr>電子商務的理論 (續) :物聯網 (Internet of Things, IoT)  + AI  </vt:lpstr>
      <vt:lpstr>電子商務的理論 (續)</vt:lpstr>
      <vt:lpstr>電子商務的理論 (續)</vt:lpstr>
      <vt:lpstr>電子商務的理論 (續)</vt:lpstr>
      <vt:lpstr>電子商務的理論 (續)</vt:lpstr>
      <vt:lpstr>電子商務的理論 (續)</vt:lpstr>
      <vt:lpstr>                             目標(Target)百貨預知顧客懷孕</vt:lpstr>
      <vt:lpstr>目標(Target)百貨預知顧客懷孕(續)</vt:lpstr>
      <vt:lpstr>電子商務的理論 (續)</vt:lpstr>
      <vt:lpstr>個人佔有率 (Personal Share) 實例:  Deere從產品導向到以用戶為中心</vt:lpstr>
      <vt:lpstr> </vt:lpstr>
      <vt:lpstr>電子商務的理論 (續)</vt:lpstr>
      <vt:lpstr>PowerPoint 簡報</vt:lpstr>
      <vt:lpstr>PowerPoint 簡報</vt:lpstr>
      <vt:lpstr>電子商務的理論 (續)</vt:lpstr>
      <vt:lpstr>電子商務的理論 (續)</vt:lpstr>
      <vt:lpstr>電子商務的理論 (續)</vt:lpstr>
      <vt:lpstr>電子商務的理論 (續)</vt:lpstr>
      <vt:lpstr>9. 網紅經濟 (Internet Celebrity Economy):  萌寵網紅(Pet Influencers) 身穿毛皮大衣  用四隻腳走路的可愛明星  </vt:lpstr>
      <vt:lpstr>9. 網紅經濟 (Internet Celebrity Economy):網紅傳教影響大，梵蒂岡辦峰會 Catholic Digital Missionaries and Influencers share hope at Jubilee event    </vt:lpstr>
      <vt:lpstr>9. 網紅經濟 (Internet Celebrity Economy):   </vt:lpstr>
      <vt:lpstr>9. 網紅經濟 (Internet Celebrity Economy):   </vt:lpstr>
      <vt:lpstr>PowerPoint 簡報</vt:lpstr>
      <vt:lpstr>PowerPoint 簡報</vt:lpstr>
      <vt:lpstr>PowerPoint 簡報</vt:lpstr>
      <vt:lpstr>電子商務的理論 (續)</vt:lpstr>
      <vt:lpstr>電子商務的理論 (續)</vt:lpstr>
      <vt:lpstr>電子商務的理論 (續)-網路直播 (Online Streaming)</vt:lpstr>
      <vt:lpstr>電子商務的理論 (續)-網路直播 (Online Streaming)</vt:lpstr>
      <vt:lpstr>電子商務的理論 (續)-網路直播 (Online Streaming) – 續 </vt:lpstr>
      <vt:lpstr>電子商務的理論 (續)-網路直播 (Online Streaming) – 續 </vt:lpstr>
      <vt:lpstr>電子商務的理論 (續)-網路直播 (Online Streaming)  </vt:lpstr>
      <vt:lpstr>電子商務的理論 (續)-網路直播 (Online Streaming)  </vt:lpstr>
      <vt:lpstr> E-commerce Trends (電子商務主要趨勢):   2017 : --2020  Social/Law  on GDPR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Homer Liao</dc:creator>
  <cp:lastModifiedBy>Homer Liao</cp:lastModifiedBy>
  <cp:revision>463</cp:revision>
  <dcterms:created xsi:type="dcterms:W3CDTF">2020-08-19T09:08:59Z</dcterms:created>
  <dcterms:modified xsi:type="dcterms:W3CDTF">2025-10-26T11:59:16Z</dcterms:modified>
</cp:coreProperties>
</file>